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432" r:id="rId3"/>
    <p:sldId id="503" r:id="rId4"/>
    <p:sldId id="675" r:id="rId5"/>
    <p:sldId id="538" r:id="rId6"/>
    <p:sldId id="518" r:id="rId7"/>
    <p:sldId id="636" r:id="rId8"/>
    <p:sldId id="485" r:id="rId9"/>
    <p:sldId id="458" r:id="rId10"/>
    <p:sldId id="459" r:id="rId11"/>
    <p:sldId id="501" r:id="rId13"/>
    <p:sldId id="520" r:id="rId14"/>
    <p:sldId id="521" r:id="rId15"/>
    <p:sldId id="540" r:id="rId16"/>
    <p:sldId id="539" r:id="rId17"/>
    <p:sldId id="523" r:id="rId18"/>
    <p:sldId id="532" r:id="rId19"/>
    <p:sldId id="505" r:id="rId20"/>
    <p:sldId id="506" r:id="rId21"/>
    <p:sldId id="507" r:id="rId22"/>
    <p:sldId id="510" r:id="rId23"/>
    <p:sldId id="527" r:id="rId24"/>
    <p:sldId id="478" r:id="rId25"/>
    <p:sldId id="487" r:id="rId26"/>
    <p:sldId id="531" r:id="rId27"/>
    <p:sldId id="511" r:id="rId28"/>
    <p:sldId id="512" r:id="rId29"/>
    <p:sldId id="535" r:id="rId30"/>
    <p:sldId id="477" r:id="rId31"/>
    <p:sldId id="513" r:id="rId32"/>
    <p:sldId id="467" r:id="rId33"/>
    <p:sldId id="471" r:id="rId34"/>
    <p:sldId id="472" r:id="rId35"/>
    <p:sldId id="479" r:id="rId36"/>
    <p:sldId id="514" r:id="rId37"/>
    <p:sldId id="541" r:id="rId38"/>
    <p:sldId id="470" r:id="rId39"/>
    <p:sldId id="491" r:id="rId40"/>
    <p:sldId id="474" r:id="rId41"/>
    <p:sldId id="475" r:id="rId42"/>
    <p:sldId id="476" r:id="rId43"/>
    <p:sldId id="484" r:id="rId44"/>
    <p:sldId id="536" r:id="rId45"/>
    <p:sldId id="676" r:id="rId46"/>
    <p:sldId id="537" r:id="rId4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00FF"/>
    <a:srgbClr val="FF0000"/>
    <a:srgbClr val="FF6600"/>
    <a:srgbClr val="006600"/>
    <a:srgbClr val="A50021"/>
    <a:srgbClr val="0000CC"/>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5"/>
    <p:restoredTop sz="94180"/>
  </p:normalViewPr>
  <p:slideViewPr>
    <p:cSldViewPr showGuides="1">
      <p:cViewPr varScale="1">
        <p:scale>
          <a:sx n="107" d="100"/>
          <a:sy n="107" d="100"/>
        </p:scale>
        <p:origin x="-1734" y="-90"/>
      </p:cViewPr>
      <p:guideLst>
        <p:guide orient="horz" pos="2160"/>
        <p:guide pos="290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1B3787-573C-4CA7-9899-277C6A1E6756}" type="doc">
      <dgm:prSet loTypeId="urn:microsoft.com/office/officeart/2005/8/layout/process5#1" loCatId="process" qsTypeId="urn:microsoft.com/office/officeart/2005/8/quickstyle/simple1#1" qsCatId="simple" csTypeId="urn:microsoft.com/office/officeart/2005/8/colors/accent1_2#1" csCatId="accent1" phldr="1"/>
      <dgm:spPr/>
      <dgm:t>
        <a:bodyPr/>
        <a:lstStyle/>
        <a:p>
          <a:endParaRPr lang="zh-CN" altLang="en-US"/>
        </a:p>
      </dgm:t>
    </dgm:pt>
    <dgm:pt modelId="{8DE77EC6-0BEE-4A5A-A93E-252903918BF0}">
      <dgm:prSet phldrT="[文本]"/>
      <dgm:spPr>
        <a:solidFill>
          <a:schemeClr val="accent5">
            <a:lumMod val="75000"/>
          </a:schemeClr>
        </a:solidFill>
      </dgm:spPr>
      <dgm:t>
        <a:bodyPr/>
        <a:lstStyle/>
        <a:p>
          <a:r>
            <a:rPr lang="zh-CN" altLang="en-US" dirty="0" smtClean="0"/>
            <a:t>提交申请</a:t>
          </a:r>
          <a:endParaRPr lang="zh-CN" altLang="en-US" dirty="0"/>
        </a:p>
      </dgm:t>
    </dgm:pt>
    <dgm:pt modelId="{16322184-0FFD-4D2C-A43F-B20095AB9FF5}" cxnId="{C6E88446-5B8B-40BD-8F1E-4705CD7A395C}" type="parTrans">
      <dgm:prSet/>
      <dgm:spPr/>
      <dgm:t>
        <a:bodyPr/>
        <a:lstStyle/>
        <a:p>
          <a:endParaRPr lang="zh-CN" altLang="en-US"/>
        </a:p>
      </dgm:t>
    </dgm:pt>
    <dgm:pt modelId="{C7026700-B6EC-48F1-BFFA-1639918F4C26}" cxnId="{C6E88446-5B8B-40BD-8F1E-4705CD7A395C}" type="sibTrans">
      <dgm:prSet/>
      <dgm:spPr/>
      <dgm:t>
        <a:bodyPr/>
        <a:lstStyle/>
        <a:p>
          <a:endParaRPr lang="zh-CN" altLang="en-US"/>
        </a:p>
      </dgm:t>
    </dgm:pt>
    <dgm:pt modelId="{932149E2-842B-4D25-B43D-3649BF2A0F4A}">
      <dgm:prSet phldrT="[文本]"/>
      <dgm:spPr>
        <a:solidFill>
          <a:srgbClr val="0070C0"/>
        </a:solidFill>
      </dgm:spPr>
      <dgm:t>
        <a:bodyPr/>
        <a:lstStyle/>
        <a:p>
          <a:r>
            <a:rPr lang="zh-CN" altLang="en-US" dirty="0" smtClean="0"/>
            <a:t>资格审查</a:t>
          </a:r>
          <a:endParaRPr lang="zh-CN" altLang="en-US" dirty="0"/>
        </a:p>
      </dgm:t>
    </dgm:pt>
    <dgm:pt modelId="{A941C1B2-7CCB-4B91-A7D7-27787AAA23AA}" cxnId="{F1788519-AD75-470A-8D50-A528FDB2F9E1}" type="parTrans">
      <dgm:prSet/>
      <dgm:spPr/>
      <dgm:t>
        <a:bodyPr/>
        <a:lstStyle/>
        <a:p>
          <a:endParaRPr lang="zh-CN" altLang="en-US"/>
        </a:p>
      </dgm:t>
    </dgm:pt>
    <dgm:pt modelId="{F6A6FE0C-8C62-46C6-9A90-FC3E493C6EE0}" cxnId="{F1788519-AD75-470A-8D50-A528FDB2F9E1}" type="sibTrans">
      <dgm:prSet/>
      <dgm:spPr/>
      <dgm:t>
        <a:bodyPr/>
        <a:lstStyle/>
        <a:p>
          <a:endParaRPr lang="zh-CN" altLang="en-US"/>
        </a:p>
      </dgm:t>
    </dgm:pt>
    <dgm:pt modelId="{9B2958E3-C7C0-499E-8850-F1B04F1632AA}">
      <dgm:prSet phldrT="[文本]"/>
      <dgm:spPr>
        <a:solidFill>
          <a:schemeClr val="accent5">
            <a:lumMod val="75000"/>
          </a:schemeClr>
        </a:solidFill>
      </dgm:spPr>
      <dgm:t>
        <a:bodyPr/>
        <a:lstStyle/>
        <a:p>
          <a:r>
            <a:rPr lang="zh-CN" altLang="en-US" dirty="0" smtClean="0"/>
            <a:t>论文评阅</a:t>
          </a:r>
          <a:endParaRPr lang="zh-CN" altLang="en-US" dirty="0"/>
        </a:p>
      </dgm:t>
    </dgm:pt>
    <dgm:pt modelId="{F3365A54-E83E-4B40-B0CA-D6D94A31AE08}" cxnId="{30F63CE4-6F39-4943-82CA-CC035A4CC7A3}" type="parTrans">
      <dgm:prSet/>
      <dgm:spPr/>
      <dgm:t>
        <a:bodyPr/>
        <a:lstStyle/>
        <a:p>
          <a:endParaRPr lang="zh-CN" altLang="en-US"/>
        </a:p>
      </dgm:t>
    </dgm:pt>
    <dgm:pt modelId="{F38A9033-71DA-4469-B23C-36D63D80C6EB}" cxnId="{30F63CE4-6F39-4943-82CA-CC035A4CC7A3}" type="sibTrans">
      <dgm:prSet/>
      <dgm:spPr/>
      <dgm:t>
        <a:bodyPr/>
        <a:lstStyle/>
        <a:p>
          <a:endParaRPr lang="zh-CN" altLang="en-US"/>
        </a:p>
      </dgm:t>
    </dgm:pt>
    <dgm:pt modelId="{388C4D57-8FE4-4C78-A73D-F2DB7DAD59D5}">
      <dgm:prSet phldrT="[文本]"/>
      <dgm:spPr>
        <a:solidFill>
          <a:schemeClr val="accent5">
            <a:lumMod val="75000"/>
          </a:schemeClr>
        </a:solidFill>
      </dgm:spPr>
      <dgm:t>
        <a:bodyPr/>
        <a:lstStyle/>
        <a:p>
          <a:r>
            <a:rPr lang="zh-CN" altLang="en-US" dirty="0" smtClean="0"/>
            <a:t>学位论文答辩</a:t>
          </a:r>
          <a:endParaRPr lang="zh-CN" altLang="en-US" dirty="0"/>
        </a:p>
      </dgm:t>
    </dgm:pt>
    <dgm:pt modelId="{A760B4D4-76E1-47A7-9449-9AF59D867C70}" cxnId="{7683BFFD-8EBF-4057-8D1F-1F7B8B0EBCEB}" type="parTrans">
      <dgm:prSet/>
      <dgm:spPr/>
      <dgm:t>
        <a:bodyPr/>
        <a:lstStyle/>
        <a:p>
          <a:endParaRPr lang="zh-CN" altLang="en-US"/>
        </a:p>
      </dgm:t>
    </dgm:pt>
    <dgm:pt modelId="{4864C9A3-8F95-4B82-ACA2-5D3DBB91E5C5}" cxnId="{7683BFFD-8EBF-4057-8D1F-1F7B8B0EBCEB}" type="sibTrans">
      <dgm:prSet/>
      <dgm:spPr/>
      <dgm:t>
        <a:bodyPr/>
        <a:lstStyle/>
        <a:p>
          <a:endParaRPr lang="zh-CN" altLang="en-US"/>
        </a:p>
      </dgm:t>
    </dgm:pt>
    <dgm:pt modelId="{F2E0EDB2-66EA-4B5B-827B-8C4A3933CC1B}">
      <dgm:prSet phldrT="[文本]"/>
      <dgm:spPr>
        <a:solidFill>
          <a:schemeClr val="accent5">
            <a:lumMod val="75000"/>
          </a:schemeClr>
        </a:solidFill>
      </dgm:spPr>
      <dgm:t>
        <a:bodyPr/>
        <a:lstStyle/>
        <a:p>
          <a:r>
            <a:rPr lang="zh-CN" altLang="en-US" dirty="0" smtClean="0"/>
            <a:t>资料上交</a:t>
          </a:r>
          <a:endParaRPr lang="zh-CN" altLang="en-US" dirty="0"/>
        </a:p>
      </dgm:t>
    </dgm:pt>
    <dgm:pt modelId="{CE3BDD55-34D0-4404-8DA4-83FA7FF82402}" cxnId="{10328CE7-43B8-41D9-B3FA-00758C2F10EF}" type="parTrans">
      <dgm:prSet/>
      <dgm:spPr/>
      <dgm:t>
        <a:bodyPr/>
        <a:lstStyle/>
        <a:p>
          <a:endParaRPr lang="zh-CN" altLang="en-US"/>
        </a:p>
      </dgm:t>
    </dgm:pt>
    <dgm:pt modelId="{4D3CCC9B-11FA-4A81-8230-AD5F4AE6171D}" cxnId="{10328CE7-43B8-41D9-B3FA-00758C2F10EF}" type="sibTrans">
      <dgm:prSet/>
      <dgm:spPr/>
      <dgm:t>
        <a:bodyPr/>
        <a:lstStyle/>
        <a:p>
          <a:endParaRPr lang="zh-CN" altLang="en-US"/>
        </a:p>
      </dgm:t>
    </dgm:pt>
    <dgm:pt modelId="{811B8075-AF1A-4374-9ADC-E034F66F8DF1}">
      <dgm:prSet phldrT="[文本]"/>
      <dgm:spPr/>
      <dgm:t>
        <a:bodyPr/>
        <a:lstStyle/>
        <a:p>
          <a:r>
            <a:rPr lang="zh-CN" altLang="en-US" dirty="0" smtClean="0"/>
            <a:t>学位审核</a:t>
          </a:r>
          <a:endParaRPr lang="zh-CN" altLang="en-US" dirty="0"/>
        </a:p>
      </dgm:t>
    </dgm:pt>
    <dgm:pt modelId="{D5F89C7A-B693-45C9-8E7B-0BE7437BFA04}" cxnId="{057708D8-49E2-4928-ACA6-1C96DB17490A}" type="parTrans">
      <dgm:prSet/>
      <dgm:spPr/>
      <dgm:t>
        <a:bodyPr/>
        <a:lstStyle/>
        <a:p>
          <a:endParaRPr lang="zh-CN" altLang="en-US"/>
        </a:p>
      </dgm:t>
    </dgm:pt>
    <dgm:pt modelId="{66043D77-ED22-4706-B4F8-58732516150D}" cxnId="{057708D8-49E2-4928-ACA6-1C96DB17490A}" type="sibTrans">
      <dgm:prSet/>
      <dgm:spPr/>
      <dgm:t>
        <a:bodyPr/>
        <a:lstStyle/>
        <a:p>
          <a:endParaRPr lang="zh-CN" altLang="en-US"/>
        </a:p>
      </dgm:t>
    </dgm:pt>
    <dgm:pt modelId="{2547D2B4-14D9-4D61-96F0-77F8C9C74311}">
      <dgm:prSet phldrT="[文本]"/>
      <dgm:spPr/>
      <dgm:t>
        <a:bodyPr/>
        <a:lstStyle/>
        <a:p>
          <a:r>
            <a:rPr lang="zh-CN" altLang="en-US" dirty="0" smtClean="0"/>
            <a:t>离校、发证</a:t>
          </a:r>
          <a:endParaRPr lang="zh-CN" altLang="en-US" dirty="0"/>
        </a:p>
      </dgm:t>
    </dgm:pt>
    <dgm:pt modelId="{93798C78-07AF-47C0-A16F-291CF1381B7B}" cxnId="{C25C52C5-AF4A-4194-9646-CB8FA2E558CC}" type="parTrans">
      <dgm:prSet/>
      <dgm:spPr/>
      <dgm:t>
        <a:bodyPr/>
        <a:lstStyle/>
        <a:p>
          <a:endParaRPr lang="zh-CN" altLang="en-US"/>
        </a:p>
      </dgm:t>
    </dgm:pt>
    <dgm:pt modelId="{DD99ED9D-CCC3-4320-9E0D-614BC1392D97}" cxnId="{C25C52C5-AF4A-4194-9646-CB8FA2E558CC}" type="sibTrans">
      <dgm:prSet/>
      <dgm:spPr/>
      <dgm:t>
        <a:bodyPr/>
        <a:lstStyle/>
        <a:p>
          <a:endParaRPr lang="zh-CN" altLang="en-US"/>
        </a:p>
      </dgm:t>
    </dgm:pt>
    <dgm:pt modelId="{E0613D73-85A2-4711-9010-577FC238E08F}">
      <dgm:prSet phldrT="[文本]"/>
      <dgm:spPr/>
      <dgm:t>
        <a:bodyPr/>
        <a:lstStyle/>
        <a:p>
          <a:r>
            <a:rPr lang="zh-CN" altLang="en-US" dirty="0" smtClean="0"/>
            <a:t>资料归档</a:t>
          </a:r>
          <a:endParaRPr lang="zh-CN" altLang="en-US" dirty="0"/>
        </a:p>
      </dgm:t>
    </dgm:pt>
    <dgm:pt modelId="{5B75F695-C548-4889-BE38-62B252FE7D97}" cxnId="{36301BAE-A937-4445-A173-5D821C8109C8}" type="parTrans">
      <dgm:prSet/>
      <dgm:spPr/>
      <dgm:t>
        <a:bodyPr/>
        <a:lstStyle/>
        <a:p>
          <a:endParaRPr lang="zh-CN" altLang="en-US"/>
        </a:p>
      </dgm:t>
    </dgm:pt>
    <dgm:pt modelId="{F87DDDDE-81F5-4214-A9DA-A404664E2F12}" cxnId="{36301BAE-A937-4445-A173-5D821C8109C8}" type="sibTrans">
      <dgm:prSet/>
      <dgm:spPr/>
      <dgm:t>
        <a:bodyPr/>
        <a:lstStyle/>
        <a:p>
          <a:endParaRPr lang="zh-CN" altLang="en-US"/>
        </a:p>
      </dgm:t>
    </dgm:pt>
    <dgm:pt modelId="{5B126CAA-4C5E-4547-9E12-6D68B865D9CB}" type="pres">
      <dgm:prSet presAssocID="{BC1B3787-573C-4CA7-9899-277C6A1E6756}" presName="diagram" presStyleCnt="0">
        <dgm:presLayoutVars>
          <dgm:dir/>
          <dgm:resizeHandles val="exact"/>
        </dgm:presLayoutVars>
      </dgm:prSet>
      <dgm:spPr/>
      <dgm:t>
        <a:bodyPr/>
        <a:lstStyle/>
        <a:p>
          <a:endParaRPr lang="zh-CN" altLang="en-US"/>
        </a:p>
      </dgm:t>
    </dgm:pt>
    <dgm:pt modelId="{CA0E794A-8E01-4168-B578-33D100C51FB5}" type="pres">
      <dgm:prSet presAssocID="{8DE77EC6-0BEE-4A5A-A93E-252903918BF0}" presName="node" presStyleLbl="node1" presStyleIdx="0" presStyleCnt="8">
        <dgm:presLayoutVars>
          <dgm:bulletEnabled val="1"/>
        </dgm:presLayoutVars>
      </dgm:prSet>
      <dgm:spPr/>
      <dgm:t>
        <a:bodyPr/>
        <a:lstStyle/>
        <a:p>
          <a:endParaRPr lang="zh-CN" altLang="en-US"/>
        </a:p>
      </dgm:t>
    </dgm:pt>
    <dgm:pt modelId="{2EB096D9-3CA4-42A0-A89A-ECA5F576EEED}" type="pres">
      <dgm:prSet presAssocID="{C7026700-B6EC-48F1-BFFA-1639918F4C26}" presName="sibTrans" presStyleLbl="sibTrans2D1" presStyleIdx="0" presStyleCnt="7"/>
      <dgm:spPr/>
      <dgm:t>
        <a:bodyPr/>
        <a:lstStyle/>
        <a:p>
          <a:endParaRPr lang="zh-CN" altLang="en-US"/>
        </a:p>
      </dgm:t>
    </dgm:pt>
    <dgm:pt modelId="{25FE534E-DA4A-4AAA-9A95-50AE3E1A2A7A}" type="pres">
      <dgm:prSet presAssocID="{C7026700-B6EC-48F1-BFFA-1639918F4C26}" presName="connectorText" presStyleLbl="sibTrans2D1" presStyleIdx="0" presStyleCnt="7"/>
      <dgm:spPr/>
      <dgm:t>
        <a:bodyPr/>
        <a:lstStyle/>
        <a:p>
          <a:endParaRPr lang="zh-CN" altLang="en-US"/>
        </a:p>
      </dgm:t>
    </dgm:pt>
    <dgm:pt modelId="{95082986-4915-459A-8E5A-870D468EE0E2}" type="pres">
      <dgm:prSet presAssocID="{932149E2-842B-4D25-B43D-3649BF2A0F4A}" presName="node" presStyleLbl="node1" presStyleIdx="1" presStyleCnt="8">
        <dgm:presLayoutVars>
          <dgm:bulletEnabled val="1"/>
        </dgm:presLayoutVars>
      </dgm:prSet>
      <dgm:spPr/>
      <dgm:t>
        <a:bodyPr/>
        <a:lstStyle/>
        <a:p>
          <a:endParaRPr lang="zh-CN" altLang="en-US"/>
        </a:p>
      </dgm:t>
    </dgm:pt>
    <dgm:pt modelId="{88E3D765-1424-4626-93E5-378543E8C27B}" type="pres">
      <dgm:prSet presAssocID="{F6A6FE0C-8C62-46C6-9A90-FC3E493C6EE0}" presName="sibTrans" presStyleLbl="sibTrans2D1" presStyleIdx="1" presStyleCnt="7"/>
      <dgm:spPr/>
      <dgm:t>
        <a:bodyPr/>
        <a:lstStyle/>
        <a:p>
          <a:endParaRPr lang="zh-CN" altLang="en-US"/>
        </a:p>
      </dgm:t>
    </dgm:pt>
    <dgm:pt modelId="{A8BFEDB3-EC5B-4C3B-9A77-2C61FB39D909}" type="pres">
      <dgm:prSet presAssocID="{F6A6FE0C-8C62-46C6-9A90-FC3E493C6EE0}" presName="connectorText" presStyleLbl="sibTrans2D1" presStyleIdx="1" presStyleCnt="7"/>
      <dgm:spPr/>
      <dgm:t>
        <a:bodyPr/>
        <a:lstStyle/>
        <a:p>
          <a:endParaRPr lang="zh-CN" altLang="en-US"/>
        </a:p>
      </dgm:t>
    </dgm:pt>
    <dgm:pt modelId="{20EDFF22-AF38-4E50-A4AE-0ECADD0138CF}" type="pres">
      <dgm:prSet presAssocID="{9B2958E3-C7C0-499E-8850-F1B04F1632AA}" presName="node" presStyleLbl="node1" presStyleIdx="2" presStyleCnt="8">
        <dgm:presLayoutVars>
          <dgm:bulletEnabled val="1"/>
        </dgm:presLayoutVars>
      </dgm:prSet>
      <dgm:spPr/>
      <dgm:t>
        <a:bodyPr/>
        <a:lstStyle/>
        <a:p>
          <a:endParaRPr lang="zh-CN" altLang="en-US"/>
        </a:p>
      </dgm:t>
    </dgm:pt>
    <dgm:pt modelId="{76212475-6BCF-4432-B4FA-87023E1F8EC7}" type="pres">
      <dgm:prSet presAssocID="{F38A9033-71DA-4469-B23C-36D63D80C6EB}" presName="sibTrans" presStyleLbl="sibTrans2D1" presStyleIdx="2" presStyleCnt="7" custLinFactNeighborX="17066" custLinFactNeighborY="28116"/>
      <dgm:spPr/>
      <dgm:t>
        <a:bodyPr/>
        <a:lstStyle/>
        <a:p>
          <a:endParaRPr lang="zh-CN" altLang="en-US"/>
        </a:p>
      </dgm:t>
    </dgm:pt>
    <dgm:pt modelId="{E2453C59-1424-4314-9D9D-89CB056EAB17}" type="pres">
      <dgm:prSet presAssocID="{F38A9033-71DA-4469-B23C-36D63D80C6EB}" presName="connectorText" presStyleLbl="sibTrans2D1" presStyleIdx="2" presStyleCnt="7"/>
      <dgm:spPr/>
      <dgm:t>
        <a:bodyPr/>
        <a:lstStyle/>
        <a:p>
          <a:endParaRPr lang="zh-CN" altLang="en-US"/>
        </a:p>
      </dgm:t>
    </dgm:pt>
    <dgm:pt modelId="{7E2BB856-45E4-4F53-ACE2-E10DEC2823C1}" type="pres">
      <dgm:prSet presAssocID="{388C4D57-8FE4-4C78-A73D-F2DB7DAD59D5}" presName="node" presStyleLbl="node1" presStyleIdx="3" presStyleCnt="8">
        <dgm:presLayoutVars>
          <dgm:bulletEnabled val="1"/>
        </dgm:presLayoutVars>
      </dgm:prSet>
      <dgm:spPr/>
      <dgm:t>
        <a:bodyPr/>
        <a:lstStyle/>
        <a:p>
          <a:endParaRPr lang="zh-CN" altLang="en-US"/>
        </a:p>
      </dgm:t>
    </dgm:pt>
    <dgm:pt modelId="{4870AC7A-4E06-4C15-9817-A1C26095132D}" type="pres">
      <dgm:prSet presAssocID="{4864C9A3-8F95-4B82-ACA2-5D3DBB91E5C5}" presName="sibTrans" presStyleLbl="sibTrans2D1" presStyleIdx="3" presStyleCnt="7"/>
      <dgm:spPr/>
      <dgm:t>
        <a:bodyPr/>
        <a:lstStyle/>
        <a:p>
          <a:endParaRPr lang="zh-CN" altLang="en-US"/>
        </a:p>
      </dgm:t>
    </dgm:pt>
    <dgm:pt modelId="{426CCA2C-B01C-4267-A4A7-10F25DF2E6C4}" type="pres">
      <dgm:prSet presAssocID="{4864C9A3-8F95-4B82-ACA2-5D3DBB91E5C5}" presName="connectorText" presStyleLbl="sibTrans2D1" presStyleIdx="3" presStyleCnt="7"/>
      <dgm:spPr/>
      <dgm:t>
        <a:bodyPr/>
        <a:lstStyle/>
        <a:p>
          <a:endParaRPr lang="zh-CN" altLang="en-US"/>
        </a:p>
      </dgm:t>
    </dgm:pt>
    <dgm:pt modelId="{AEDDFAEA-EB05-4F26-8514-EA0E5499482A}" type="pres">
      <dgm:prSet presAssocID="{F2E0EDB2-66EA-4B5B-827B-8C4A3933CC1B}" presName="node" presStyleLbl="node1" presStyleIdx="4" presStyleCnt="8">
        <dgm:presLayoutVars>
          <dgm:bulletEnabled val="1"/>
        </dgm:presLayoutVars>
      </dgm:prSet>
      <dgm:spPr/>
      <dgm:t>
        <a:bodyPr/>
        <a:lstStyle/>
        <a:p>
          <a:endParaRPr lang="zh-CN" altLang="en-US"/>
        </a:p>
      </dgm:t>
    </dgm:pt>
    <dgm:pt modelId="{ADEAE845-8CC4-4C89-9FFB-FA74AE835406}" type="pres">
      <dgm:prSet presAssocID="{4D3CCC9B-11FA-4A81-8230-AD5F4AE6171D}" presName="sibTrans" presStyleLbl="sibTrans2D1" presStyleIdx="4" presStyleCnt="7"/>
      <dgm:spPr/>
      <dgm:t>
        <a:bodyPr/>
        <a:lstStyle/>
        <a:p>
          <a:endParaRPr lang="zh-CN" altLang="en-US"/>
        </a:p>
      </dgm:t>
    </dgm:pt>
    <dgm:pt modelId="{21776B42-1FC9-429D-83D4-4FF72DADE73F}" type="pres">
      <dgm:prSet presAssocID="{4D3CCC9B-11FA-4A81-8230-AD5F4AE6171D}" presName="connectorText" presStyleLbl="sibTrans2D1" presStyleIdx="4" presStyleCnt="7"/>
      <dgm:spPr/>
      <dgm:t>
        <a:bodyPr/>
        <a:lstStyle/>
        <a:p>
          <a:endParaRPr lang="zh-CN" altLang="en-US"/>
        </a:p>
      </dgm:t>
    </dgm:pt>
    <dgm:pt modelId="{7E3B0C5B-20E3-4962-9F4E-E6EFDE3EF9C8}" type="pres">
      <dgm:prSet presAssocID="{811B8075-AF1A-4374-9ADC-E034F66F8DF1}" presName="node" presStyleLbl="node1" presStyleIdx="5" presStyleCnt="8">
        <dgm:presLayoutVars>
          <dgm:bulletEnabled val="1"/>
        </dgm:presLayoutVars>
      </dgm:prSet>
      <dgm:spPr/>
      <dgm:t>
        <a:bodyPr/>
        <a:lstStyle/>
        <a:p>
          <a:endParaRPr lang="zh-CN" altLang="en-US"/>
        </a:p>
      </dgm:t>
    </dgm:pt>
    <dgm:pt modelId="{EA8ED2F9-42E6-44D6-9111-5804E77A3AB5}" type="pres">
      <dgm:prSet presAssocID="{66043D77-ED22-4706-B4F8-58732516150D}" presName="sibTrans" presStyleLbl="sibTrans2D1" presStyleIdx="5" presStyleCnt="7" custLinFactNeighborX="85" custLinFactNeighborY="34520"/>
      <dgm:spPr/>
      <dgm:t>
        <a:bodyPr/>
        <a:lstStyle/>
        <a:p>
          <a:endParaRPr lang="zh-CN" altLang="en-US"/>
        </a:p>
      </dgm:t>
    </dgm:pt>
    <dgm:pt modelId="{D77F76D7-32F7-40AF-813E-69E1C4B4D11F}" type="pres">
      <dgm:prSet presAssocID="{66043D77-ED22-4706-B4F8-58732516150D}" presName="connectorText" presStyleLbl="sibTrans2D1" presStyleIdx="5" presStyleCnt="7"/>
      <dgm:spPr/>
      <dgm:t>
        <a:bodyPr/>
        <a:lstStyle/>
        <a:p>
          <a:endParaRPr lang="zh-CN" altLang="en-US"/>
        </a:p>
      </dgm:t>
    </dgm:pt>
    <dgm:pt modelId="{38207FFC-7DA8-4DC0-928F-03311121FC17}" type="pres">
      <dgm:prSet presAssocID="{2547D2B4-14D9-4D61-96F0-77F8C9C74311}" presName="node" presStyleLbl="node1" presStyleIdx="6" presStyleCnt="8">
        <dgm:presLayoutVars>
          <dgm:bulletEnabled val="1"/>
        </dgm:presLayoutVars>
      </dgm:prSet>
      <dgm:spPr/>
      <dgm:t>
        <a:bodyPr/>
        <a:lstStyle/>
        <a:p>
          <a:endParaRPr lang="zh-CN" altLang="en-US"/>
        </a:p>
      </dgm:t>
    </dgm:pt>
    <dgm:pt modelId="{E5DB17A8-0107-4908-9322-CE3BAD7E1467}" type="pres">
      <dgm:prSet presAssocID="{DD99ED9D-CCC3-4320-9E0D-614BC1392D97}" presName="sibTrans" presStyleLbl="sibTrans2D1" presStyleIdx="6" presStyleCnt="7"/>
      <dgm:spPr/>
      <dgm:t>
        <a:bodyPr/>
        <a:lstStyle/>
        <a:p>
          <a:endParaRPr lang="zh-CN" altLang="en-US"/>
        </a:p>
      </dgm:t>
    </dgm:pt>
    <dgm:pt modelId="{D7E7EBBC-36CA-4AB8-9212-7717AC8513AA}" type="pres">
      <dgm:prSet presAssocID="{DD99ED9D-CCC3-4320-9E0D-614BC1392D97}" presName="connectorText" presStyleLbl="sibTrans2D1" presStyleIdx="6" presStyleCnt="7"/>
      <dgm:spPr/>
      <dgm:t>
        <a:bodyPr/>
        <a:lstStyle/>
        <a:p>
          <a:endParaRPr lang="zh-CN" altLang="en-US"/>
        </a:p>
      </dgm:t>
    </dgm:pt>
    <dgm:pt modelId="{F7123316-DD94-458C-8632-361731EB9E7C}" type="pres">
      <dgm:prSet presAssocID="{E0613D73-85A2-4711-9010-577FC238E08F}" presName="node" presStyleLbl="node1" presStyleIdx="7" presStyleCnt="8">
        <dgm:presLayoutVars>
          <dgm:bulletEnabled val="1"/>
        </dgm:presLayoutVars>
      </dgm:prSet>
      <dgm:spPr/>
      <dgm:t>
        <a:bodyPr/>
        <a:lstStyle/>
        <a:p>
          <a:endParaRPr lang="zh-CN" altLang="en-US"/>
        </a:p>
      </dgm:t>
    </dgm:pt>
  </dgm:ptLst>
  <dgm:cxnLst>
    <dgm:cxn modelId="{3B0978FF-EEFD-42CA-A756-B6FDAB4007B1}" type="presOf" srcId="{BC1B3787-573C-4CA7-9899-277C6A1E6756}" destId="{5B126CAA-4C5E-4547-9E12-6D68B865D9CB}" srcOrd="0" destOrd="0" presId="urn:microsoft.com/office/officeart/2005/8/layout/process5#1"/>
    <dgm:cxn modelId="{F1788519-AD75-470A-8D50-A528FDB2F9E1}" srcId="{BC1B3787-573C-4CA7-9899-277C6A1E6756}" destId="{932149E2-842B-4D25-B43D-3649BF2A0F4A}" srcOrd="1" destOrd="0" parTransId="{A941C1B2-7CCB-4B91-A7D7-27787AAA23AA}" sibTransId="{F6A6FE0C-8C62-46C6-9A90-FC3E493C6EE0}"/>
    <dgm:cxn modelId="{D0756B7F-E7D9-476C-AB36-48FB244C9AF2}" type="presOf" srcId="{932149E2-842B-4D25-B43D-3649BF2A0F4A}" destId="{95082986-4915-459A-8E5A-870D468EE0E2}" srcOrd="0" destOrd="0" presId="urn:microsoft.com/office/officeart/2005/8/layout/process5#1"/>
    <dgm:cxn modelId="{02DAEAD4-3B1D-45DD-9F3E-481D6DB612C1}" type="presOf" srcId="{E0613D73-85A2-4711-9010-577FC238E08F}" destId="{F7123316-DD94-458C-8632-361731EB9E7C}" srcOrd="0" destOrd="0" presId="urn:microsoft.com/office/officeart/2005/8/layout/process5#1"/>
    <dgm:cxn modelId="{E63AEA06-95D2-48B0-A191-0B3AA32FC083}" type="presOf" srcId="{9B2958E3-C7C0-499E-8850-F1B04F1632AA}" destId="{20EDFF22-AF38-4E50-A4AE-0ECADD0138CF}" srcOrd="0" destOrd="0" presId="urn:microsoft.com/office/officeart/2005/8/layout/process5#1"/>
    <dgm:cxn modelId="{B5EE7944-62D6-469F-96B8-31B19C764D4D}" type="presOf" srcId="{F2E0EDB2-66EA-4B5B-827B-8C4A3933CC1B}" destId="{AEDDFAEA-EB05-4F26-8514-EA0E5499482A}" srcOrd="0" destOrd="0" presId="urn:microsoft.com/office/officeart/2005/8/layout/process5#1"/>
    <dgm:cxn modelId="{057708D8-49E2-4928-ACA6-1C96DB17490A}" srcId="{BC1B3787-573C-4CA7-9899-277C6A1E6756}" destId="{811B8075-AF1A-4374-9ADC-E034F66F8DF1}" srcOrd="5" destOrd="0" parTransId="{D5F89C7A-B693-45C9-8E7B-0BE7437BFA04}" sibTransId="{66043D77-ED22-4706-B4F8-58732516150D}"/>
    <dgm:cxn modelId="{F627B0B9-7077-464D-AE29-1F5506E13E6F}" type="presOf" srcId="{F6A6FE0C-8C62-46C6-9A90-FC3E493C6EE0}" destId="{A8BFEDB3-EC5B-4C3B-9A77-2C61FB39D909}" srcOrd="1" destOrd="0" presId="urn:microsoft.com/office/officeart/2005/8/layout/process5#1"/>
    <dgm:cxn modelId="{6793CB24-DCC1-43D1-B30E-B356D2389C08}" type="presOf" srcId="{DD99ED9D-CCC3-4320-9E0D-614BC1392D97}" destId="{E5DB17A8-0107-4908-9322-CE3BAD7E1467}" srcOrd="0" destOrd="0" presId="urn:microsoft.com/office/officeart/2005/8/layout/process5#1"/>
    <dgm:cxn modelId="{7683BFFD-8EBF-4057-8D1F-1F7B8B0EBCEB}" srcId="{BC1B3787-573C-4CA7-9899-277C6A1E6756}" destId="{388C4D57-8FE4-4C78-A73D-F2DB7DAD59D5}" srcOrd="3" destOrd="0" parTransId="{A760B4D4-76E1-47A7-9449-9AF59D867C70}" sibTransId="{4864C9A3-8F95-4B82-ACA2-5D3DBB91E5C5}"/>
    <dgm:cxn modelId="{C6E88446-5B8B-40BD-8F1E-4705CD7A395C}" srcId="{BC1B3787-573C-4CA7-9899-277C6A1E6756}" destId="{8DE77EC6-0BEE-4A5A-A93E-252903918BF0}" srcOrd="0" destOrd="0" parTransId="{16322184-0FFD-4D2C-A43F-B20095AB9FF5}" sibTransId="{C7026700-B6EC-48F1-BFFA-1639918F4C26}"/>
    <dgm:cxn modelId="{25560E95-7773-42DE-8F07-4EA4CEF2C621}" type="presOf" srcId="{388C4D57-8FE4-4C78-A73D-F2DB7DAD59D5}" destId="{7E2BB856-45E4-4F53-ACE2-E10DEC2823C1}" srcOrd="0" destOrd="0" presId="urn:microsoft.com/office/officeart/2005/8/layout/process5#1"/>
    <dgm:cxn modelId="{DD47548C-C20A-4C3D-929D-B43C5C5267FE}" type="presOf" srcId="{66043D77-ED22-4706-B4F8-58732516150D}" destId="{D77F76D7-32F7-40AF-813E-69E1C4B4D11F}" srcOrd="1" destOrd="0" presId="urn:microsoft.com/office/officeart/2005/8/layout/process5#1"/>
    <dgm:cxn modelId="{88D49111-782E-4230-9FDC-47F325C0AE1C}" type="presOf" srcId="{F38A9033-71DA-4469-B23C-36D63D80C6EB}" destId="{76212475-6BCF-4432-B4FA-87023E1F8EC7}" srcOrd="0" destOrd="0" presId="urn:microsoft.com/office/officeart/2005/8/layout/process5#1"/>
    <dgm:cxn modelId="{67294CD6-3D00-44FA-8230-3AD7DB60736A}" type="presOf" srcId="{4D3CCC9B-11FA-4A81-8230-AD5F4AE6171D}" destId="{21776B42-1FC9-429D-83D4-4FF72DADE73F}" srcOrd="1" destOrd="0" presId="urn:microsoft.com/office/officeart/2005/8/layout/process5#1"/>
    <dgm:cxn modelId="{30F63CE4-6F39-4943-82CA-CC035A4CC7A3}" srcId="{BC1B3787-573C-4CA7-9899-277C6A1E6756}" destId="{9B2958E3-C7C0-499E-8850-F1B04F1632AA}" srcOrd="2" destOrd="0" parTransId="{F3365A54-E83E-4B40-B0CA-D6D94A31AE08}" sibTransId="{F38A9033-71DA-4469-B23C-36D63D80C6EB}"/>
    <dgm:cxn modelId="{B148DBB8-B694-41ED-9E9E-0548866EBF7C}" type="presOf" srcId="{66043D77-ED22-4706-B4F8-58732516150D}" destId="{EA8ED2F9-42E6-44D6-9111-5804E77A3AB5}" srcOrd="0" destOrd="0" presId="urn:microsoft.com/office/officeart/2005/8/layout/process5#1"/>
    <dgm:cxn modelId="{36301BAE-A937-4445-A173-5D821C8109C8}" srcId="{BC1B3787-573C-4CA7-9899-277C6A1E6756}" destId="{E0613D73-85A2-4711-9010-577FC238E08F}" srcOrd="7" destOrd="0" parTransId="{5B75F695-C548-4889-BE38-62B252FE7D97}" sibTransId="{F87DDDDE-81F5-4214-A9DA-A404664E2F12}"/>
    <dgm:cxn modelId="{9D05BBF5-BADF-42DF-BD43-FAD48CC9EE04}" type="presOf" srcId="{F6A6FE0C-8C62-46C6-9A90-FC3E493C6EE0}" destId="{88E3D765-1424-4626-93E5-378543E8C27B}" srcOrd="0" destOrd="0" presId="urn:microsoft.com/office/officeart/2005/8/layout/process5#1"/>
    <dgm:cxn modelId="{F4C0CB4E-156D-4C32-9938-6F55DA30C265}" type="presOf" srcId="{811B8075-AF1A-4374-9ADC-E034F66F8DF1}" destId="{7E3B0C5B-20E3-4962-9F4E-E6EFDE3EF9C8}" srcOrd="0" destOrd="0" presId="urn:microsoft.com/office/officeart/2005/8/layout/process5#1"/>
    <dgm:cxn modelId="{7541F8CD-A059-4A40-A42D-F211EF9ECD28}" type="presOf" srcId="{4D3CCC9B-11FA-4A81-8230-AD5F4AE6171D}" destId="{ADEAE845-8CC4-4C89-9FFB-FA74AE835406}" srcOrd="0" destOrd="0" presId="urn:microsoft.com/office/officeart/2005/8/layout/process5#1"/>
    <dgm:cxn modelId="{C3CEDD91-15F0-4F1D-87EE-34433ABD9382}" type="presOf" srcId="{4864C9A3-8F95-4B82-ACA2-5D3DBB91E5C5}" destId="{4870AC7A-4E06-4C15-9817-A1C26095132D}" srcOrd="0" destOrd="0" presId="urn:microsoft.com/office/officeart/2005/8/layout/process5#1"/>
    <dgm:cxn modelId="{9C98EC9B-010C-4507-A2E1-C56151FB9E82}" type="presOf" srcId="{4864C9A3-8F95-4B82-ACA2-5D3DBB91E5C5}" destId="{426CCA2C-B01C-4267-A4A7-10F25DF2E6C4}" srcOrd="1" destOrd="0" presId="urn:microsoft.com/office/officeart/2005/8/layout/process5#1"/>
    <dgm:cxn modelId="{141CC676-97E1-4781-94DF-F84652E30290}" type="presOf" srcId="{C7026700-B6EC-48F1-BFFA-1639918F4C26}" destId="{25FE534E-DA4A-4AAA-9A95-50AE3E1A2A7A}" srcOrd="1" destOrd="0" presId="urn:microsoft.com/office/officeart/2005/8/layout/process5#1"/>
    <dgm:cxn modelId="{72D9EF3B-D12E-459A-9689-612F2AF960C1}" type="presOf" srcId="{8DE77EC6-0BEE-4A5A-A93E-252903918BF0}" destId="{CA0E794A-8E01-4168-B578-33D100C51FB5}" srcOrd="0" destOrd="0" presId="urn:microsoft.com/office/officeart/2005/8/layout/process5#1"/>
    <dgm:cxn modelId="{10328CE7-43B8-41D9-B3FA-00758C2F10EF}" srcId="{BC1B3787-573C-4CA7-9899-277C6A1E6756}" destId="{F2E0EDB2-66EA-4B5B-827B-8C4A3933CC1B}" srcOrd="4" destOrd="0" parTransId="{CE3BDD55-34D0-4404-8DA4-83FA7FF82402}" sibTransId="{4D3CCC9B-11FA-4A81-8230-AD5F4AE6171D}"/>
    <dgm:cxn modelId="{B741AF89-B005-430E-BA72-70F3FF57685A}" type="presOf" srcId="{F38A9033-71DA-4469-B23C-36D63D80C6EB}" destId="{E2453C59-1424-4314-9D9D-89CB056EAB17}" srcOrd="1" destOrd="0" presId="urn:microsoft.com/office/officeart/2005/8/layout/process5#1"/>
    <dgm:cxn modelId="{2F394D91-F981-4AD3-987B-37B57A62F6BF}" type="presOf" srcId="{C7026700-B6EC-48F1-BFFA-1639918F4C26}" destId="{2EB096D9-3CA4-42A0-A89A-ECA5F576EEED}" srcOrd="0" destOrd="0" presId="urn:microsoft.com/office/officeart/2005/8/layout/process5#1"/>
    <dgm:cxn modelId="{466B8D44-6491-477B-9E01-51DC0F89F368}" type="presOf" srcId="{DD99ED9D-CCC3-4320-9E0D-614BC1392D97}" destId="{D7E7EBBC-36CA-4AB8-9212-7717AC8513AA}" srcOrd="1" destOrd="0" presId="urn:microsoft.com/office/officeart/2005/8/layout/process5#1"/>
    <dgm:cxn modelId="{C25C52C5-AF4A-4194-9646-CB8FA2E558CC}" srcId="{BC1B3787-573C-4CA7-9899-277C6A1E6756}" destId="{2547D2B4-14D9-4D61-96F0-77F8C9C74311}" srcOrd="6" destOrd="0" parTransId="{93798C78-07AF-47C0-A16F-291CF1381B7B}" sibTransId="{DD99ED9D-CCC3-4320-9E0D-614BC1392D97}"/>
    <dgm:cxn modelId="{19483118-1B18-48AE-A937-5C54C5B8BFE0}" type="presOf" srcId="{2547D2B4-14D9-4D61-96F0-77F8C9C74311}" destId="{38207FFC-7DA8-4DC0-928F-03311121FC17}" srcOrd="0" destOrd="0" presId="urn:microsoft.com/office/officeart/2005/8/layout/process5#1"/>
    <dgm:cxn modelId="{86300D26-6626-49BC-A4D6-67A70BE7F71C}" type="presParOf" srcId="{5B126CAA-4C5E-4547-9E12-6D68B865D9CB}" destId="{CA0E794A-8E01-4168-B578-33D100C51FB5}" srcOrd="0" destOrd="0" presId="urn:microsoft.com/office/officeart/2005/8/layout/process5#1"/>
    <dgm:cxn modelId="{425CFEA1-F3C4-4F06-B3F1-DAD789D5EC9E}" type="presParOf" srcId="{5B126CAA-4C5E-4547-9E12-6D68B865D9CB}" destId="{2EB096D9-3CA4-42A0-A89A-ECA5F576EEED}" srcOrd="1" destOrd="0" presId="urn:microsoft.com/office/officeart/2005/8/layout/process5#1"/>
    <dgm:cxn modelId="{C99EDA08-8AB5-478A-A9FA-CB3139853899}" type="presParOf" srcId="{2EB096D9-3CA4-42A0-A89A-ECA5F576EEED}" destId="{25FE534E-DA4A-4AAA-9A95-50AE3E1A2A7A}" srcOrd="0" destOrd="0" presId="urn:microsoft.com/office/officeart/2005/8/layout/process5#1"/>
    <dgm:cxn modelId="{64C22C42-94F7-4273-8101-4E5E32F7D5B2}" type="presParOf" srcId="{5B126CAA-4C5E-4547-9E12-6D68B865D9CB}" destId="{95082986-4915-459A-8E5A-870D468EE0E2}" srcOrd="2" destOrd="0" presId="urn:microsoft.com/office/officeart/2005/8/layout/process5#1"/>
    <dgm:cxn modelId="{B230B5C5-0179-4F2F-8594-8AA031E943B2}" type="presParOf" srcId="{5B126CAA-4C5E-4547-9E12-6D68B865D9CB}" destId="{88E3D765-1424-4626-93E5-378543E8C27B}" srcOrd="3" destOrd="0" presId="urn:microsoft.com/office/officeart/2005/8/layout/process5#1"/>
    <dgm:cxn modelId="{31872391-AC7A-4DDE-8A57-15C58253FCD4}" type="presParOf" srcId="{88E3D765-1424-4626-93E5-378543E8C27B}" destId="{A8BFEDB3-EC5B-4C3B-9A77-2C61FB39D909}" srcOrd="0" destOrd="0" presId="urn:microsoft.com/office/officeart/2005/8/layout/process5#1"/>
    <dgm:cxn modelId="{A721BE86-891D-40FB-A55A-58586FE31034}" type="presParOf" srcId="{5B126CAA-4C5E-4547-9E12-6D68B865D9CB}" destId="{20EDFF22-AF38-4E50-A4AE-0ECADD0138CF}" srcOrd="4" destOrd="0" presId="urn:microsoft.com/office/officeart/2005/8/layout/process5#1"/>
    <dgm:cxn modelId="{7403D424-6F03-4C23-9A79-3FC7F3AB8F71}" type="presParOf" srcId="{5B126CAA-4C5E-4547-9E12-6D68B865D9CB}" destId="{76212475-6BCF-4432-B4FA-87023E1F8EC7}" srcOrd="5" destOrd="0" presId="urn:microsoft.com/office/officeart/2005/8/layout/process5#1"/>
    <dgm:cxn modelId="{ED7639AF-2E49-4B5B-BE10-AFD5473E70C8}" type="presParOf" srcId="{76212475-6BCF-4432-B4FA-87023E1F8EC7}" destId="{E2453C59-1424-4314-9D9D-89CB056EAB17}" srcOrd="0" destOrd="0" presId="urn:microsoft.com/office/officeart/2005/8/layout/process5#1"/>
    <dgm:cxn modelId="{56E40B47-5D45-45AE-9D9D-B65366ED3232}" type="presParOf" srcId="{5B126CAA-4C5E-4547-9E12-6D68B865D9CB}" destId="{7E2BB856-45E4-4F53-ACE2-E10DEC2823C1}" srcOrd="6" destOrd="0" presId="urn:microsoft.com/office/officeart/2005/8/layout/process5#1"/>
    <dgm:cxn modelId="{6F44497F-D4A0-4AF6-8555-6B47D1D9E37A}" type="presParOf" srcId="{5B126CAA-4C5E-4547-9E12-6D68B865D9CB}" destId="{4870AC7A-4E06-4C15-9817-A1C26095132D}" srcOrd="7" destOrd="0" presId="urn:microsoft.com/office/officeart/2005/8/layout/process5#1"/>
    <dgm:cxn modelId="{5A672654-1C0F-4B33-AF79-1BD094E1C348}" type="presParOf" srcId="{4870AC7A-4E06-4C15-9817-A1C26095132D}" destId="{426CCA2C-B01C-4267-A4A7-10F25DF2E6C4}" srcOrd="0" destOrd="0" presId="urn:microsoft.com/office/officeart/2005/8/layout/process5#1"/>
    <dgm:cxn modelId="{1AF90742-7229-40A3-BA23-D2EE624D9042}" type="presParOf" srcId="{5B126CAA-4C5E-4547-9E12-6D68B865D9CB}" destId="{AEDDFAEA-EB05-4F26-8514-EA0E5499482A}" srcOrd="8" destOrd="0" presId="urn:microsoft.com/office/officeart/2005/8/layout/process5#1"/>
    <dgm:cxn modelId="{942B56F3-8ED2-49FF-BBB9-B74A6873E05D}" type="presParOf" srcId="{5B126CAA-4C5E-4547-9E12-6D68B865D9CB}" destId="{ADEAE845-8CC4-4C89-9FFB-FA74AE835406}" srcOrd="9" destOrd="0" presId="urn:microsoft.com/office/officeart/2005/8/layout/process5#1"/>
    <dgm:cxn modelId="{FE09DBE7-8510-4B1B-BDC1-519C36A3B442}" type="presParOf" srcId="{ADEAE845-8CC4-4C89-9FFB-FA74AE835406}" destId="{21776B42-1FC9-429D-83D4-4FF72DADE73F}" srcOrd="0" destOrd="0" presId="urn:microsoft.com/office/officeart/2005/8/layout/process5#1"/>
    <dgm:cxn modelId="{B8BBB652-7D10-4753-A4D1-61E6A67DA12B}" type="presParOf" srcId="{5B126CAA-4C5E-4547-9E12-6D68B865D9CB}" destId="{7E3B0C5B-20E3-4962-9F4E-E6EFDE3EF9C8}" srcOrd="10" destOrd="0" presId="urn:microsoft.com/office/officeart/2005/8/layout/process5#1"/>
    <dgm:cxn modelId="{8D11F0A0-1CB2-4B36-855E-D5A829DA8153}" type="presParOf" srcId="{5B126CAA-4C5E-4547-9E12-6D68B865D9CB}" destId="{EA8ED2F9-42E6-44D6-9111-5804E77A3AB5}" srcOrd="11" destOrd="0" presId="urn:microsoft.com/office/officeart/2005/8/layout/process5#1"/>
    <dgm:cxn modelId="{EAC8B59D-0C87-4516-B083-BB018217C1FE}" type="presParOf" srcId="{EA8ED2F9-42E6-44D6-9111-5804E77A3AB5}" destId="{D77F76D7-32F7-40AF-813E-69E1C4B4D11F}" srcOrd="0" destOrd="0" presId="urn:microsoft.com/office/officeart/2005/8/layout/process5#1"/>
    <dgm:cxn modelId="{132502FB-0BF7-4E15-80BA-D4EBC75D0C2A}" type="presParOf" srcId="{5B126CAA-4C5E-4547-9E12-6D68B865D9CB}" destId="{38207FFC-7DA8-4DC0-928F-03311121FC17}" srcOrd="12" destOrd="0" presId="urn:microsoft.com/office/officeart/2005/8/layout/process5#1"/>
    <dgm:cxn modelId="{3FA0BF97-8453-4B89-81D3-5D2DD415E705}" type="presParOf" srcId="{5B126CAA-4C5E-4547-9E12-6D68B865D9CB}" destId="{E5DB17A8-0107-4908-9322-CE3BAD7E1467}" srcOrd="13" destOrd="0" presId="urn:microsoft.com/office/officeart/2005/8/layout/process5#1"/>
    <dgm:cxn modelId="{102FC592-6EE0-4AAF-ABAA-81969FE144DD}" type="presParOf" srcId="{E5DB17A8-0107-4908-9322-CE3BAD7E1467}" destId="{D7E7EBBC-36CA-4AB8-9212-7717AC8513AA}" srcOrd="0" destOrd="0" presId="urn:microsoft.com/office/officeart/2005/8/layout/process5#1"/>
    <dgm:cxn modelId="{6AD83E21-6345-4F84-A662-E71BCB7647E7}" type="presParOf" srcId="{5B126CAA-4C5E-4547-9E12-6D68B865D9CB}" destId="{F7123316-DD94-458C-8632-361731EB9E7C}" srcOrd="14"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C43DF-581C-4476-B0B7-45503A9AB53B}" type="doc">
      <dgm:prSet loTypeId="urn:microsoft.com/office/officeart/2005/8/layout/hProcess4#1" loCatId="process" qsTypeId="urn:microsoft.com/office/officeart/2005/8/quickstyle/simple1#2" qsCatId="simple" csTypeId="urn:microsoft.com/office/officeart/2005/8/colors/accent1_2#2" csCatId="accent1" phldr="1"/>
      <dgm:spPr/>
      <dgm:t>
        <a:bodyPr/>
        <a:lstStyle/>
        <a:p>
          <a:endParaRPr lang="zh-CN" altLang="en-US"/>
        </a:p>
      </dgm:t>
    </dgm:pt>
    <dgm:pt modelId="{992163AD-72D9-4CE5-9A13-699CF8514E2A}">
      <dgm:prSet phldrT="[文本]"/>
      <dgm:spPr/>
      <dgm:t>
        <a:bodyPr/>
        <a:lstStyle/>
        <a:p>
          <a:r>
            <a:rPr lang="zh-CN" altLang="en-US" dirty="0" smtClean="0"/>
            <a:t>学院</a:t>
          </a:r>
          <a:endParaRPr lang="zh-CN" altLang="en-US" dirty="0"/>
        </a:p>
      </dgm:t>
    </dgm:pt>
    <dgm:pt modelId="{2DC9ED68-693D-4BB0-9DA1-DD3C62B56227}" cxnId="{447380D0-3866-4126-ADEB-B830E74EA187}" type="parTrans">
      <dgm:prSet/>
      <dgm:spPr/>
      <dgm:t>
        <a:bodyPr/>
        <a:lstStyle/>
        <a:p>
          <a:endParaRPr lang="zh-CN" altLang="en-US"/>
        </a:p>
      </dgm:t>
    </dgm:pt>
    <dgm:pt modelId="{7E24E225-AF13-4D10-8351-1DBBB3E0850C}" cxnId="{447380D0-3866-4126-ADEB-B830E74EA187}" type="sibTrans">
      <dgm:prSet/>
      <dgm:spPr/>
      <dgm:t>
        <a:bodyPr/>
        <a:lstStyle/>
        <a:p>
          <a:endParaRPr lang="zh-CN" altLang="en-US"/>
        </a:p>
      </dgm:t>
    </dgm:pt>
    <dgm:pt modelId="{8DE87166-DC93-4F9A-A72B-AE0EFC848F27}">
      <dgm:prSet phldrT="[文本]"/>
      <dgm:spPr/>
      <dgm:t>
        <a:bodyPr/>
        <a:lstStyle/>
        <a:p>
          <a:r>
            <a:rPr lang="zh-CN" altLang="en-US" dirty="0" smtClean="0"/>
            <a:t>成绩核查</a:t>
          </a:r>
          <a:endParaRPr lang="zh-CN" altLang="en-US" dirty="0"/>
        </a:p>
      </dgm:t>
    </dgm:pt>
    <dgm:pt modelId="{8D40E7EA-8822-453B-B1C1-39DD596433D0}" cxnId="{F474E711-BA28-4026-AA7E-BC62D7016540}" type="parTrans">
      <dgm:prSet/>
      <dgm:spPr/>
      <dgm:t>
        <a:bodyPr/>
        <a:lstStyle/>
        <a:p>
          <a:endParaRPr lang="zh-CN" altLang="en-US"/>
        </a:p>
      </dgm:t>
    </dgm:pt>
    <dgm:pt modelId="{897AF79B-B995-48EA-8E90-FFED12033BF9}" cxnId="{F474E711-BA28-4026-AA7E-BC62D7016540}" type="sibTrans">
      <dgm:prSet/>
      <dgm:spPr/>
      <dgm:t>
        <a:bodyPr/>
        <a:lstStyle/>
        <a:p>
          <a:endParaRPr lang="zh-CN" altLang="en-US"/>
        </a:p>
      </dgm:t>
    </dgm:pt>
    <dgm:pt modelId="{E2D40FB3-3704-4B33-BA16-B97EF53711C5}">
      <dgm:prSet phldrT="[文本]"/>
      <dgm:spPr/>
      <dgm:t>
        <a:bodyPr/>
        <a:lstStyle/>
        <a:p>
          <a:r>
            <a:rPr lang="zh-CN" altLang="en-US" dirty="0" smtClean="0"/>
            <a:t>研究生院</a:t>
          </a:r>
          <a:endParaRPr lang="zh-CN" altLang="en-US" dirty="0"/>
        </a:p>
      </dgm:t>
    </dgm:pt>
    <dgm:pt modelId="{68FD4018-1B61-46D7-AF8D-CD437E67F3D0}" cxnId="{E03FF842-3FF1-4853-A67F-7E204EE10649}" type="parTrans">
      <dgm:prSet/>
      <dgm:spPr/>
      <dgm:t>
        <a:bodyPr/>
        <a:lstStyle/>
        <a:p>
          <a:endParaRPr lang="zh-CN" altLang="en-US"/>
        </a:p>
      </dgm:t>
    </dgm:pt>
    <dgm:pt modelId="{FC1F7669-C122-47A2-8E46-6FBB2EFE49E7}" cxnId="{E03FF842-3FF1-4853-A67F-7E204EE10649}" type="sibTrans">
      <dgm:prSet/>
      <dgm:spPr/>
      <dgm:t>
        <a:bodyPr/>
        <a:lstStyle/>
        <a:p>
          <a:endParaRPr lang="zh-CN" altLang="en-US"/>
        </a:p>
      </dgm:t>
    </dgm:pt>
    <dgm:pt modelId="{32436924-6917-40B1-8C36-5EE536A27511}">
      <dgm:prSet phldrT="[文本]"/>
      <dgm:spPr/>
      <dgm:t>
        <a:bodyPr/>
        <a:lstStyle/>
        <a:p>
          <a:r>
            <a:rPr lang="zh-CN" altLang="en-US" dirty="0" smtClean="0"/>
            <a:t>成绩导入国家平台</a:t>
          </a:r>
          <a:endParaRPr lang="zh-CN" altLang="en-US" dirty="0"/>
        </a:p>
      </dgm:t>
    </dgm:pt>
    <dgm:pt modelId="{374FA354-1165-40E2-B1B6-7CE37F5D5CCD}" cxnId="{7B4ADC7E-1094-424F-BAC6-7B64DE92B975}" type="parTrans">
      <dgm:prSet/>
      <dgm:spPr/>
      <dgm:t>
        <a:bodyPr/>
        <a:lstStyle/>
        <a:p>
          <a:endParaRPr lang="zh-CN" altLang="en-US"/>
        </a:p>
      </dgm:t>
    </dgm:pt>
    <dgm:pt modelId="{7C41BF2D-F598-4A6E-B2BB-77A3FFC514C7}" cxnId="{7B4ADC7E-1094-424F-BAC6-7B64DE92B975}" type="sibTrans">
      <dgm:prSet/>
      <dgm:spPr/>
      <dgm:t>
        <a:bodyPr/>
        <a:lstStyle/>
        <a:p>
          <a:endParaRPr lang="zh-CN" altLang="en-US"/>
        </a:p>
      </dgm:t>
    </dgm:pt>
    <dgm:pt modelId="{870C483F-5150-4A48-B1B0-EB946BFD2ADC}">
      <dgm:prSet phldrT="[文本]"/>
      <dgm:spPr>
        <a:solidFill>
          <a:srgbClr val="FF0000"/>
        </a:solidFill>
      </dgm:spPr>
      <dgm:t>
        <a:bodyPr/>
        <a:lstStyle/>
        <a:p>
          <a:r>
            <a:rPr lang="zh-CN" altLang="en-US" dirty="0" smtClean="0"/>
            <a:t>同力科硕</a:t>
          </a:r>
          <a:endParaRPr lang="zh-CN" altLang="en-US" dirty="0"/>
        </a:p>
      </dgm:t>
    </dgm:pt>
    <dgm:pt modelId="{86D9539C-3C0A-4F01-85BB-94DDBCB2CE8A}" cxnId="{EBFBF899-65BF-47D8-B67C-836B265A0022}" type="parTrans">
      <dgm:prSet/>
      <dgm:spPr/>
      <dgm:t>
        <a:bodyPr/>
        <a:lstStyle/>
        <a:p>
          <a:endParaRPr lang="zh-CN" altLang="en-US"/>
        </a:p>
      </dgm:t>
    </dgm:pt>
    <dgm:pt modelId="{E48D3F1F-A203-4B2B-BC2C-41F236B276AD}" cxnId="{EBFBF899-65BF-47D8-B67C-836B265A0022}" type="sibTrans">
      <dgm:prSet/>
      <dgm:spPr/>
      <dgm:t>
        <a:bodyPr/>
        <a:lstStyle/>
        <a:p>
          <a:endParaRPr lang="zh-CN" altLang="en-US"/>
        </a:p>
      </dgm:t>
    </dgm:pt>
    <dgm:pt modelId="{F4DDAB9B-E9CD-4A56-9DF9-ACF482CE1D63}">
      <dgm:prSet phldrT="[文本]"/>
      <dgm:spPr/>
      <dgm:t>
        <a:bodyPr/>
        <a:lstStyle/>
        <a:p>
          <a:r>
            <a:rPr lang="zh-CN" altLang="en-US" dirty="0" smtClean="0"/>
            <a:t>审核申请</a:t>
          </a:r>
          <a:endParaRPr lang="zh-CN" altLang="en-US" dirty="0"/>
        </a:p>
      </dgm:t>
    </dgm:pt>
    <dgm:pt modelId="{8DAF9E6F-E16D-4786-B834-AA6EB18E0AD4}" cxnId="{592CF194-7940-41D3-AF16-8CFA3513C0E4}" type="parTrans">
      <dgm:prSet/>
      <dgm:spPr/>
      <dgm:t>
        <a:bodyPr/>
        <a:lstStyle/>
        <a:p>
          <a:endParaRPr lang="zh-CN" altLang="en-US"/>
        </a:p>
      </dgm:t>
    </dgm:pt>
    <dgm:pt modelId="{EDB97C47-2D2D-46E6-886B-3F39E870EA75}" cxnId="{592CF194-7940-41D3-AF16-8CFA3513C0E4}" type="sibTrans">
      <dgm:prSet/>
      <dgm:spPr/>
      <dgm:t>
        <a:bodyPr/>
        <a:lstStyle/>
        <a:p>
          <a:endParaRPr lang="zh-CN" altLang="en-US"/>
        </a:p>
      </dgm:t>
    </dgm:pt>
    <dgm:pt modelId="{889CFEDD-E60C-4607-9248-182F2EA32CA7}">
      <dgm:prSet phldrT="[文本]"/>
      <dgm:spPr/>
      <dgm:t>
        <a:bodyPr/>
        <a:lstStyle/>
        <a:p>
          <a:r>
            <a:rPr lang="zh-CN" altLang="en-US" dirty="0" smtClean="0"/>
            <a:t>学院</a:t>
          </a:r>
          <a:endParaRPr lang="zh-CN" altLang="en-US" dirty="0"/>
        </a:p>
      </dgm:t>
    </dgm:pt>
    <dgm:pt modelId="{466B709D-B19D-4458-9461-C3F549EE510B}" cxnId="{C4683C6D-1073-4AB5-9BD0-B321E5B1A994}" type="parTrans">
      <dgm:prSet/>
      <dgm:spPr/>
      <dgm:t>
        <a:bodyPr/>
        <a:lstStyle/>
        <a:p>
          <a:endParaRPr lang="zh-CN" altLang="en-US"/>
        </a:p>
      </dgm:t>
    </dgm:pt>
    <dgm:pt modelId="{5AD6AF99-82D1-4454-B2E2-74CCF0EA03AE}" cxnId="{C4683C6D-1073-4AB5-9BD0-B321E5B1A994}" type="sibTrans">
      <dgm:prSet/>
      <dgm:spPr/>
      <dgm:t>
        <a:bodyPr/>
        <a:lstStyle/>
        <a:p>
          <a:endParaRPr lang="zh-CN" altLang="en-US"/>
        </a:p>
      </dgm:t>
    </dgm:pt>
    <dgm:pt modelId="{E84790B5-4F0A-4FBA-B344-00A71E408312}">
      <dgm:prSet phldrT="[文本]"/>
      <dgm:spPr>
        <a:solidFill>
          <a:srgbClr val="FF0000"/>
        </a:solidFill>
      </dgm:spPr>
      <dgm:t>
        <a:bodyPr/>
        <a:lstStyle/>
        <a:p>
          <a:r>
            <a:rPr lang="zh-CN" altLang="en-US" dirty="0" smtClean="0"/>
            <a:t>同力科硕</a:t>
          </a:r>
          <a:endParaRPr lang="zh-CN" altLang="en-US" dirty="0"/>
        </a:p>
      </dgm:t>
    </dgm:pt>
    <dgm:pt modelId="{FA54D80D-D569-4B4C-9B01-1077EE8385F3}" cxnId="{142353DD-6693-4792-9CF4-98D56BB7C39B}" type="parTrans">
      <dgm:prSet/>
      <dgm:spPr/>
      <dgm:t>
        <a:bodyPr/>
        <a:lstStyle/>
        <a:p>
          <a:endParaRPr lang="zh-CN" altLang="en-US"/>
        </a:p>
      </dgm:t>
    </dgm:pt>
    <dgm:pt modelId="{A2221D29-B039-4C8E-B831-D27829592F8B}" cxnId="{142353DD-6693-4792-9CF4-98D56BB7C39B}" type="sibTrans">
      <dgm:prSet/>
      <dgm:spPr/>
      <dgm:t>
        <a:bodyPr/>
        <a:lstStyle/>
        <a:p>
          <a:endParaRPr lang="zh-CN" altLang="en-US"/>
        </a:p>
      </dgm:t>
    </dgm:pt>
    <dgm:pt modelId="{8CDA92CF-7E31-4503-B4BE-32B46C8AF10F}">
      <dgm:prSet phldrT="[文本]"/>
      <dgm:spPr/>
      <dgm:t>
        <a:bodyPr/>
        <a:lstStyle/>
        <a:p>
          <a:r>
            <a:rPr lang="zh-CN" altLang="en-US" dirty="0" smtClean="0"/>
            <a:t>学院</a:t>
          </a:r>
          <a:endParaRPr lang="zh-CN" altLang="en-US" dirty="0"/>
        </a:p>
      </dgm:t>
    </dgm:pt>
    <dgm:pt modelId="{BE4DE09B-6ACA-4E65-A2CB-0ED0CC2F4698}" cxnId="{D8BD0ACB-1628-46E7-B211-BFB7BEAD30D4}" type="parTrans">
      <dgm:prSet/>
      <dgm:spPr/>
      <dgm:t>
        <a:bodyPr/>
        <a:lstStyle/>
        <a:p>
          <a:endParaRPr lang="zh-CN" altLang="en-US"/>
        </a:p>
      </dgm:t>
    </dgm:pt>
    <dgm:pt modelId="{5B657E14-9897-4209-A2FE-A80F9DFA2702}" cxnId="{D8BD0ACB-1628-46E7-B211-BFB7BEAD30D4}" type="sibTrans">
      <dgm:prSet/>
      <dgm:spPr/>
      <dgm:t>
        <a:bodyPr/>
        <a:lstStyle/>
        <a:p>
          <a:endParaRPr lang="zh-CN" altLang="en-US"/>
        </a:p>
      </dgm:t>
    </dgm:pt>
    <dgm:pt modelId="{C7B7F701-F4D4-465D-AEA9-8CD7110A9008}">
      <dgm:prSet/>
      <dgm:spPr/>
      <dgm:t>
        <a:bodyPr/>
        <a:lstStyle/>
        <a:p>
          <a:r>
            <a:rPr lang="zh-CN" altLang="en-US" dirty="0" smtClean="0">
              <a:solidFill>
                <a:srgbClr val="FF0000"/>
              </a:solidFill>
            </a:rPr>
            <a:t>提交答辩申请</a:t>
          </a:r>
          <a:endParaRPr lang="zh-CN" altLang="en-US" dirty="0">
            <a:solidFill>
              <a:srgbClr val="FF0000"/>
            </a:solidFill>
          </a:endParaRPr>
        </a:p>
      </dgm:t>
    </dgm:pt>
    <dgm:pt modelId="{0E3B878F-F435-45FB-93FE-7F928AF2F473}" cxnId="{2FDF5CD8-C572-4C30-AED7-FFF76EE3FCDC}" type="parTrans">
      <dgm:prSet/>
      <dgm:spPr/>
      <dgm:t>
        <a:bodyPr/>
        <a:lstStyle/>
        <a:p>
          <a:endParaRPr lang="zh-CN" altLang="en-US"/>
        </a:p>
      </dgm:t>
    </dgm:pt>
    <dgm:pt modelId="{0C0C4085-FFA8-46EE-B9F4-4F1E3F2E0AE0}" cxnId="{2FDF5CD8-C572-4C30-AED7-FFF76EE3FCDC}" type="sibTrans">
      <dgm:prSet/>
      <dgm:spPr/>
      <dgm:t>
        <a:bodyPr/>
        <a:lstStyle/>
        <a:p>
          <a:endParaRPr lang="zh-CN" altLang="en-US"/>
        </a:p>
      </dgm:t>
    </dgm:pt>
    <dgm:pt modelId="{78798129-F04A-46B7-A96D-3857F510EB16}">
      <dgm:prSet/>
      <dgm:spPr/>
      <dgm:t>
        <a:bodyPr/>
        <a:lstStyle/>
        <a:p>
          <a:r>
            <a:rPr lang="zh-CN" altLang="en-US" dirty="0" smtClean="0">
              <a:solidFill>
                <a:srgbClr val="FF0000"/>
              </a:solidFill>
            </a:rPr>
            <a:t>提交学位论文终稿</a:t>
          </a:r>
          <a:endParaRPr lang="zh-CN" altLang="en-US" dirty="0">
            <a:solidFill>
              <a:srgbClr val="FF0000"/>
            </a:solidFill>
          </a:endParaRPr>
        </a:p>
      </dgm:t>
    </dgm:pt>
    <dgm:pt modelId="{1CA6ED8C-975F-4637-BE44-02E82A72B024}" cxnId="{EEA84F3E-4599-424C-981B-B50A9079ADD7}" type="parTrans">
      <dgm:prSet/>
      <dgm:spPr/>
      <dgm:t>
        <a:bodyPr/>
        <a:lstStyle/>
        <a:p>
          <a:endParaRPr lang="zh-CN" altLang="en-US"/>
        </a:p>
      </dgm:t>
    </dgm:pt>
    <dgm:pt modelId="{63C8DC1C-3394-428F-B9D2-142486E26AF4}" cxnId="{EEA84F3E-4599-424C-981B-B50A9079ADD7}" type="sibTrans">
      <dgm:prSet/>
      <dgm:spPr/>
      <dgm:t>
        <a:bodyPr/>
        <a:lstStyle/>
        <a:p>
          <a:endParaRPr lang="zh-CN" altLang="en-US"/>
        </a:p>
      </dgm:t>
    </dgm:pt>
    <dgm:pt modelId="{36F09206-8D4F-4E69-835C-6BAE4B5D4A6E}">
      <dgm:prSet/>
      <dgm:spPr/>
      <dgm:t>
        <a:bodyPr/>
        <a:lstStyle/>
        <a:p>
          <a:r>
            <a:rPr lang="zh-CN" altLang="en-US" dirty="0" smtClean="0"/>
            <a:t>审核通过</a:t>
          </a:r>
          <a:endParaRPr lang="zh-CN" altLang="en-US" dirty="0"/>
        </a:p>
      </dgm:t>
    </dgm:pt>
    <dgm:pt modelId="{3075534E-5D7E-4D91-A40C-22541E71FAF8}" cxnId="{96A64BAE-52CA-49F4-8AD2-860F4356B5FD}" type="parTrans">
      <dgm:prSet/>
      <dgm:spPr/>
      <dgm:t>
        <a:bodyPr/>
        <a:lstStyle/>
        <a:p>
          <a:endParaRPr lang="zh-CN" altLang="en-US"/>
        </a:p>
      </dgm:t>
    </dgm:pt>
    <dgm:pt modelId="{11EF96CA-BCB6-43AB-A3DE-C1CD21AEB9FC}" cxnId="{96A64BAE-52CA-49F4-8AD2-860F4356B5FD}" type="sibTrans">
      <dgm:prSet/>
      <dgm:spPr/>
      <dgm:t>
        <a:bodyPr/>
        <a:lstStyle/>
        <a:p>
          <a:endParaRPr lang="zh-CN" altLang="en-US"/>
        </a:p>
      </dgm:t>
    </dgm:pt>
    <dgm:pt modelId="{AD6EA03A-84CE-4F84-97EF-373B65E55AA2}" type="pres">
      <dgm:prSet presAssocID="{34FC43DF-581C-4476-B0B7-45503A9AB53B}" presName="Name0" presStyleCnt="0">
        <dgm:presLayoutVars>
          <dgm:dir/>
          <dgm:animLvl val="lvl"/>
          <dgm:resizeHandles val="exact"/>
        </dgm:presLayoutVars>
      </dgm:prSet>
      <dgm:spPr/>
      <dgm:t>
        <a:bodyPr/>
        <a:lstStyle/>
        <a:p>
          <a:endParaRPr lang="zh-CN" altLang="en-US"/>
        </a:p>
      </dgm:t>
    </dgm:pt>
    <dgm:pt modelId="{85C35C8C-D864-48B0-A630-3DA3B9900318}" type="pres">
      <dgm:prSet presAssocID="{34FC43DF-581C-4476-B0B7-45503A9AB53B}" presName="tSp" presStyleCnt="0"/>
      <dgm:spPr/>
      <dgm:t>
        <a:bodyPr/>
        <a:lstStyle/>
        <a:p>
          <a:endParaRPr lang="zh-CN" altLang="en-US"/>
        </a:p>
      </dgm:t>
    </dgm:pt>
    <dgm:pt modelId="{7A1A9D38-7587-422E-8CAA-C8204BC83500}" type="pres">
      <dgm:prSet presAssocID="{34FC43DF-581C-4476-B0B7-45503A9AB53B}" presName="bSp" presStyleCnt="0"/>
      <dgm:spPr/>
      <dgm:t>
        <a:bodyPr/>
        <a:lstStyle/>
        <a:p>
          <a:endParaRPr lang="zh-CN" altLang="en-US"/>
        </a:p>
      </dgm:t>
    </dgm:pt>
    <dgm:pt modelId="{739BC95F-812D-4FE6-9D47-B9D01C7EAC20}" type="pres">
      <dgm:prSet presAssocID="{34FC43DF-581C-4476-B0B7-45503A9AB53B}" presName="process" presStyleCnt="0"/>
      <dgm:spPr/>
      <dgm:t>
        <a:bodyPr/>
        <a:lstStyle/>
        <a:p>
          <a:endParaRPr lang="zh-CN" altLang="en-US"/>
        </a:p>
      </dgm:t>
    </dgm:pt>
    <dgm:pt modelId="{55D87A41-5B0D-4BD0-AF29-4E570FBB5CDA}" type="pres">
      <dgm:prSet presAssocID="{992163AD-72D9-4CE5-9A13-699CF8514E2A}" presName="composite1" presStyleCnt="0"/>
      <dgm:spPr/>
      <dgm:t>
        <a:bodyPr/>
        <a:lstStyle/>
        <a:p>
          <a:endParaRPr lang="zh-CN" altLang="en-US"/>
        </a:p>
      </dgm:t>
    </dgm:pt>
    <dgm:pt modelId="{3F375BBA-CE54-4F39-BAC4-B915D19C9890}" type="pres">
      <dgm:prSet presAssocID="{992163AD-72D9-4CE5-9A13-699CF8514E2A}" presName="dummyNode1" presStyleLbl="node1" presStyleIdx="0" presStyleCnt="6"/>
      <dgm:spPr/>
      <dgm:t>
        <a:bodyPr/>
        <a:lstStyle/>
        <a:p>
          <a:endParaRPr lang="zh-CN" altLang="en-US"/>
        </a:p>
      </dgm:t>
    </dgm:pt>
    <dgm:pt modelId="{265F9E35-710E-4A03-B1BA-176DFB7F6D84}" type="pres">
      <dgm:prSet presAssocID="{992163AD-72D9-4CE5-9A13-699CF8514E2A}" presName="childNode1" presStyleLbl="bgAcc1" presStyleIdx="0" presStyleCnt="6">
        <dgm:presLayoutVars>
          <dgm:bulletEnabled val="1"/>
        </dgm:presLayoutVars>
      </dgm:prSet>
      <dgm:spPr/>
      <dgm:t>
        <a:bodyPr/>
        <a:lstStyle/>
        <a:p>
          <a:endParaRPr lang="zh-CN" altLang="en-US"/>
        </a:p>
      </dgm:t>
    </dgm:pt>
    <dgm:pt modelId="{CCA976D3-F620-4EC0-8444-4188590CDF48}" type="pres">
      <dgm:prSet presAssocID="{992163AD-72D9-4CE5-9A13-699CF8514E2A}" presName="childNode1tx" presStyleLbl="bgAcc1" presStyleIdx="0" presStyleCnt="6">
        <dgm:presLayoutVars>
          <dgm:bulletEnabled val="1"/>
        </dgm:presLayoutVars>
      </dgm:prSet>
      <dgm:spPr/>
      <dgm:t>
        <a:bodyPr/>
        <a:lstStyle/>
        <a:p>
          <a:endParaRPr lang="zh-CN" altLang="en-US"/>
        </a:p>
      </dgm:t>
    </dgm:pt>
    <dgm:pt modelId="{8D7E6FD7-B71F-4EB6-8ACF-510B3921FF73}" type="pres">
      <dgm:prSet presAssocID="{992163AD-72D9-4CE5-9A13-699CF8514E2A}" presName="parentNode1" presStyleLbl="node1" presStyleIdx="0" presStyleCnt="6">
        <dgm:presLayoutVars>
          <dgm:chMax val="1"/>
          <dgm:bulletEnabled val="1"/>
        </dgm:presLayoutVars>
      </dgm:prSet>
      <dgm:spPr/>
      <dgm:t>
        <a:bodyPr/>
        <a:lstStyle/>
        <a:p>
          <a:endParaRPr lang="zh-CN" altLang="en-US"/>
        </a:p>
      </dgm:t>
    </dgm:pt>
    <dgm:pt modelId="{E09B8BA6-5D96-4417-93BB-F87E69F32686}" type="pres">
      <dgm:prSet presAssocID="{992163AD-72D9-4CE5-9A13-699CF8514E2A}" presName="connSite1" presStyleCnt="0"/>
      <dgm:spPr/>
      <dgm:t>
        <a:bodyPr/>
        <a:lstStyle/>
        <a:p>
          <a:endParaRPr lang="zh-CN" altLang="en-US"/>
        </a:p>
      </dgm:t>
    </dgm:pt>
    <dgm:pt modelId="{9426F887-E237-4F44-8708-16EE6DE216F1}" type="pres">
      <dgm:prSet presAssocID="{7E24E225-AF13-4D10-8351-1DBBB3E0850C}" presName="Name9" presStyleLbl="sibTrans2D1" presStyleIdx="0" presStyleCnt="5"/>
      <dgm:spPr/>
      <dgm:t>
        <a:bodyPr/>
        <a:lstStyle/>
        <a:p>
          <a:endParaRPr lang="zh-CN" altLang="en-US"/>
        </a:p>
      </dgm:t>
    </dgm:pt>
    <dgm:pt modelId="{91B515A7-1BDE-4E72-993C-E79F77C20D93}" type="pres">
      <dgm:prSet presAssocID="{E2D40FB3-3704-4B33-BA16-B97EF53711C5}" presName="composite2" presStyleCnt="0"/>
      <dgm:spPr/>
      <dgm:t>
        <a:bodyPr/>
        <a:lstStyle/>
        <a:p>
          <a:endParaRPr lang="zh-CN" altLang="en-US"/>
        </a:p>
      </dgm:t>
    </dgm:pt>
    <dgm:pt modelId="{704A9BEE-CCCF-44DA-89E5-756BFA8613BE}" type="pres">
      <dgm:prSet presAssocID="{E2D40FB3-3704-4B33-BA16-B97EF53711C5}" presName="dummyNode2" presStyleLbl="node1" presStyleIdx="0" presStyleCnt="6"/>
      <dgm:spPr/>
      <dgm:t>
        <a:bodyPr/>
        <a:lstStyle/>
        <a:p>
          <a:endParaRPr lang="zh-CN" altLang="en-US"/>
        </a:p>
      </dgm:t>
    </dgm:pt>
    <dgm:pt modelId="{B003CE57-CA6E-4A50-95FD-43F81B325B2C}" type="pres">
      <dgm:prSet presAssocID="{E2D40FB3-3704-4B33-BA16-B97EF53711C5}" presName="childNode2" presStyleLbl="bgAcc1" presStyleIdx="1" presStyleCnt="6">
        <dgm:presLayoutVars>
          <dgm:bulletEnabled val="1"/>
        </dgm:presLayoutVars>
      </dgm:prSet>
      <dgm:spPr/>
      <dgm:t>
        <a:bodyPr/>
        <a:lstStyle/>
        <a:p>
          <a:endParaRPr lang="zh-CN" altLang="en-US"/>
        </a:p>
      </dgm:t>
    </dgm:pt>
    <dgm:pt modelId="{E521C91D-2ACB-47C5-B5B7-6E254E7DFF19}" type="pres">
      <dgm:prSet presAssocID="{E2D40FB3-3704-4B33-BA16-B97EF53711C5}" presName="childNode2tx" presStyleLbl="bgAcc1" presStyleIdx="1" presStyleCnt="6">
        <dgm:presLayoutVars>
          <dgm:bulletEnabled val="1"/>
        </dgm:presLayoutVars>
      </dgm:prSet>
      <dgm:spPr/>
      <dgm:t>
        <a:bodyPr/>
        <a:lstStyle/>
        <a:p>
          <a:endParaRPr lang="zh-CN" altLang="en-US"/>
        </a:p>
      </dgm:t>
    </dgm:pt>
    <dgm:pt modelId="{21BFE1D2-6001-4A02-84DA-2FAC15D3A542}" type="pres">
      <dgm:prSet presAssocID="{E2D40FB3-3704-4B33-BA16-B97EF53711C5}" presName="parentNode2" presStyleLbl="node1" presStyleIdx="1" presStyleCnt="6">
        <dgm:presLayoutVars>
          <dgm:chMax val="0"/>
          <dgm:bulletEnabled val="1"/>
        </dgm:presLayoutVars>
      </dgm:prSet>
      <dgm:spPr/>
      <dgm:t>
        <a:bodyPr/>
        <a:lstStyle/>
        <a:p>
          <a:endParaRPr lang="zh-CN" altLang="en-US"/>
        </a:p>
      </dgm:t>
    </dgm:pt>
    <dgm:pt modelId="{0F0AD678-9A06-46D8-BDB3-3F3151EB924C}" type="pres">
      <dgm:prSet presAssocID="{E2D40FB3-3704-4B33-BA16-B97EF53711C5}" presName="connSite2" presStyleCnt="0"/>
      <dgm:spPr/>
      <dgm:t>
        <a:bodyPr/>
        <a:lstStyle/>
        <a:p>
          <a:endParaRPr lang="zh-CN" altLang="en-US"/>
        </a:p>
      </dgm:t>
    </dgm:pt>
    <dgm:pt modelId="{8F34A71A-D828-402C-9F62-21B4D53A5422}" type="pres">
      <dgm:prSet presAssocID="{FC1F7669-C122-47A2-8E46-6FBB2EFE49E7}" presName="Name18" presStyleLbl="sibTrans2D1" presStyleIdx="1" presStyleCnt="5"/>
      <dgm:spPr/>
      <dgm:t>
        <a:bodyPr/>
        <a:lstStyle/>
        <a:p>
          <a:endParaRPr lang="zh-CN" altLang="en-US"/>
        </a:p>
      </dgm:t>
    </dgm:pt>
    <dgm:pt modelId="{8CA44285-A24D-486B-8D26-65A836663C88}" type="pres">
      <dgm:prSet presAssocID="{870C483F-5150-4A48-B1B0-EB946BFD2ADC}" presName="composite1" presStyleCnt="0"/>
      <dgm:spPr/>
      <dgm:t>
        <a:bodyPr/>
        <a:lstStyle/>
        <a:p>
          <a:endParaRPr lang="zh-CN" altLang="en-US"/>
        </a:p>
      </dgm:t>
    </dgm:pt>
    <dgm:pt modelId="{2A5F7995-6471-4C3A-B2A7-4AD5E0DF17C3}" type="pres">
      <dgm:prSet presAssocID="{870C483F-5150-4A48-B1B0-EB946BFD2ADC}" presName="dummyNode1" presStyleLbl="node1" presStyleIdx="1" presStyleCnt="6"/>
      <dgm:spPr/>
      <dgm:t>
        <a:bodyPr/>
        <a:lstStyle/>
        <a:p>
          <a:endParaRPr lang="zh-CN" altLang="en-US"/>
        </a:p>
      </dgm:t>
    </dgm:pt>
    <dgm:pt modelId="{609E3387-C2BC-4AD4-9DFE-5A2075903132}" type="pres">
      <dgm:prSet presAssocID="{870C483F-5150-4A48-B1B0-EB946BFD2ADC}" presName="childNode1" presStyleLbl="bgAcc1" presStyleIdx="2" presStyleCnt="6">
        <dgm:presLayoutVars>
          <dgm:bulletEnabled val="1"/>
        </dgm:presLayoutVars>
      </dgm:prSet>
      <dgm:spPr/>
      <dgm:t>
        <a:bodyPr/>
        <a:lstStyle/>
        <a:p>
          <a:endParaRPr lang="zh-CN" altLang="en-US"/>
        </a:p>
      </dgm:t>
    </dgm:pt>
    <dgm:pt modelId="{0B36E7F2-8F24-4D9A-848E-4BFAFDED5E48}" type="pres">
      <dgm:prSet presAssocID="{870C483F-5150-4A48-B1B0-EB946BFD2ADC}" presName="childNode1tx" presStyleLbl="bgAcc1" presStyleIdx="2" presStyleCnt="6">
        <dgm:presLayoutVars>
          <dgm:bulletEnabled val="1"/>
        </dgm:presLayoutVars>
      </dgm:prSet>
      <dgm:spPr/>
      <dgm:t>
        <a:bodyPr/>
        <a:lstStyle/>
        <a:p>
          <a:endParaRPr lang="zh-CN" altLang="en-US"/>
        </a:p>
      </dgm:t>
    </dgm:pt>
    <dgm:pt modelId="{15B0AF45-D182-46D4-AED2-9C830D2141A6}" type="pres">
      <dgm:prSet presAssocID="{870C483F-5150-4A48-B1B0-EB946BFD2ADC}" presName="parentNode1" presStyleLbl="node1" presStyleIdx="2" presStyleCnt="6">
        <dgm:presLayoutVars>
          <dgm:chMax val="1"/>
          <dgm:bulletEnabled val="1"/>
        </dgm:presLayoutVars>
      </dgm:prSet>
      <dgm:spPr/>
      <dgm:t>
        <a:bodyPr/>
        <a:lstStyle/>
        <a:p>
          <a:endParaRPr lang="zh-CN" altLang="en-US"/>
        </a:p>
      </dgm:t>
    </dgm:pt>
    <dgm:pt modelId="{BFB2E876-19E5-43F5-B7BF-ECAFEAC1BA6C}" type="pres">
      <dgm:prSet presAssocID="{870C483F-5150-4A48-B1B0-EB946BFD2ADC}" presName="connSite1" presStyleCnt="0"/>
      <dgm:spPr/>
      <dgm:t>
        <a:bodyPr/>
        <a:lstStyle/>
        <a:p>
          <a:endParaRPr lang="zh-CN" altLang="en-US"/>
        </a:p>
      </dgm:t>
    </dgm:pt>
    <dgm:pt modelId="{53CF96C7-FD53-4BFC-8AA5-A0A13CCD3A2B}" type="pres">
      <dgm:prSet presAssocID="{E48D3F1F-A203-4B2B-BC2C-41F236B276AD}" presName="Name9" presStyleLbl="sibTrans2D1" presStyleIdx="2" presStyleCnt="5"/>
      <dgm:spPr/>
      <dgm:t>
        <a:bodyPr/>
        <a:lstStyle/>
        <a:p>
          <a:endParaRPr lang="zh-CN" altLang="en-US"/>
        </a:p>
      </dgm:t>
    </dgm:pt>
    <dgm:pt modelId="{F2E1744C-FF43-4AFF-9896-A5E8EDAAC5FB}" type="pres">
      <dgm:prSet presAssocID="{889CFEDD-E60C-4607-9248-182F2EA32CA7}" presName="composite2" presStyleCnt="0"/>
      <dgm:spPr/>
      <dgm:t>
        <a:bodyPr/>
        <a:lstStyle/>
        <a:p>
          <a:endParaRPr lang="zh-CN" altLang="en-US"/>
        </a:p>
      </dgm:t>
    </dgm:pt>
    <dgm:pt modelId="{A91AAADB-5339-407B-8521-B5C34EE20E0F}" type="pres">
      <dgm:prSet presAssocID="{889CFEDD-E60C-4607-9248-182F2EA32CA7}" presName="dummyNode2" presStyleLbl="node1" presStyleIdx="2" presStyleCnt="6"/>
      <dgm:spPr/>
      <dgm:t>
        <a:bodyPr/>
        <a:lstStyle/>
        <a:p>
          <a:endParaRPr lang="zh-CN" altLang="en-US"/>
        </a:p>
      </dgm:t>
    </dgm:pt>
    <dgm:pt modelId="{2AB940D5-DFEE-48B1-9039-87D05812CC37}" type="pres">
      <dgm:prSet presAssocID="{889CFEDD-E60C-4607-9248-182F2EA32CA7}" presName="childNode2" presStyleLbl="bgAcc1" presStyleIdx="3" presStyleCnt="6">
        <dgm:presLayoutVars>
          <dgm:bulletEnabled val="1"/>
        </dgm:presLayoutVars>
      </dgm:prSet>
      <dgm:spPr/>
      <dgm:t>
        <a:bodyPr/>
        <a:lstStyle/>
        <a:p>
          <a:endParaRPr lang="zh-CN" altLang="en-US"/>
        </a:p>
      </dgm:t>
    </dgm:pt>
    <dgm:pt modelId="{E75321A7-1F93-43D6-8E34-007142EB4488}" type="pres">
      <dgm:prSet presAssocID="{889CFEDD-E60C-4607-9248-182F2EA32CA7}" presName="childNode2tx" presStyleLbl="bgAcc1" presStyleIdx="3" presStyleCnt="6">
        <dgm:presLayoutVars>
          <dgm:bulletEnabled val="1"/>
        </dgm:presLayoutVars>
      </dgm:prSet>
      <dgm:spPr/>
      <dgm:t>
        <a:bodyPr/>
        <a:lstStyle/>
        <a:p>
          <a:endParaRPr lang="zh-CN" altLang="en-US"/>
        </a:p>
      </dgm:t>
    </dgm:pt>
    <dgm:pt modelId="{630D57BD-6F2F-4923-9186-F1E695EA5608}" type="pres">
      <dgm:prSet presAssocID="{889CFEDD-E60C-4607-9248-182F2EA32CA7}" presName="parentNode2" presStyleLbl="node1" presStyleIdx="3" presStyleCnt="6">
        <dgm:presLayoutVars>
          <dgm:chMax val="0"/>
          <dgm:bulletEnabled val="1"/>
        </dgm:presLayoutVars>
      </dgm:prSet>
      <dgm:spPr/>
      <dgm:t>
        <a:bodyPr/>
        <a:lstStyle/>
        <a:p>
          <a:endParaRPr lang="zh-CN" altLang="en-US"/>
        </a:p>
      </dgm:t>
    </dgm:pt>
    <dgm:pt modelId="{5DC62FE3-F633-49EE-BBEB-1A97CB7AC414}" type="pres">
      <dgm:prSet presAssocID="{889CFEDD-E60C-4607-9248-182F2EA32CA7}" presName="connSite2" presStyleCnt="0"/>
      <dgm:spPr/>
      <dgm:t>
        <a:bodyPr/>
        <a:lstStyle/>
        <a:p>
          <a:endParaRPr lang="zh-CN" altLang="en-US"/>
        </a:p>
      </dgm:t>
    </dgm:pt>
    <dgm:pt modelId="{D268D37B-A121-4F71-A379-2BA269C875E2}" type="pres">
      <dgm:prSet presAssocID="{5AD6AF99-82D1-4454-B2E2-74CCF0EA03AE}" presName="Name18" presStyleLbl="sibTrans2D1" presStyleIdx="3" presStyleCnt="5"/>
      <dgm:spPr/>
      <dgm:t>
        <a:bodyPr/>
        <a:lstStyle/>
        <a:p>
          <a:endParaRPr lang="zh-CN" altLang="en-US"/>
        </a:p>
      </dgm:t>
    </dgm:pt>
    <dgm:pt modelId="{1F98ED8D-F7BA-426D-B426-267489B854B7}" type="pres">
      <dgm:prSet presAssocID="{E84790B5-4F0A-4FBA-B344-00A71E408312}" presName="composite1" presStyleCnt="0"/>
      <dgm:spPr/>
      <dgm:t>
        <a:bodyPr/>
        <a:lstStyle/>
        <a:p>
          <a:endParaRPr lang="zh-CN" altLang="en-US"/>
        </a:p>
      </dgm:t>
    </dgm:pt>
    <dgm:pt modelId="{DFB729BB-8552-4736-8D8D-E779A130D923}" type="pres">
      <dgm:prSet presAssocID="{E84790B5-4F0A-4FBA-B344-00A71E408312}" presName="dummyNode1" presStyleLbl="node1" presStyleIdx="3" presStyleCnt="6"/>
      <dgm:spPr/>
      <dgm:t>
        <a:bodyPr/>
        <a:lstStyle/>
        <a:p>
          <a:endParaRPr lang="zh-CN" altLang="en-US"/>
        </a:p>
      </dgm:t>
    </dgm:pt>
    <dgm:pt modelId="{1E880B64-1F7F-4E5D-8F31-1936BF9F8C43}" type="pres">
      <dgm:prSet presAssocID="{E84790B5-4F0A-4FBA-B344-00A71E408312}" presName="childNode1" presStyleLbl="bgAcc1" presStyleIdx="4" presStyleCnt="6">
        <dgm:presLayoutVars>
          <dgm:bulletEnabled val="1"/>
        </dgm:presLayoutVars>
      </dgm:prSet>
      <dgm:spPr/>
      <dgm:t>
        <a:bodyPr/>
        <a:lstStyle/>
        <a:p>
          <a:endParaRPr lang="zh-CN" altLang="en-US"/>
        </a:p>
      </dgm:t>
    </dgm:pt>
    <dgm:pt modelId="{C9178E91-681B-4DC4-A870-509F8CBC1EBF}" type="pres">
      <dgm:prSet presAssocID="{E84790B5-4F0A-4FBA-B344-00A71E408312}" presName="childNode1tx" presStyleLbl="bgAcc1" presStyleIdx="4" presStyleCnt="6">
        <dgm:presLayoutVars>
          <dgm:bulletEnabled val="1"/>
        </dgm:presLayoutVars>
      </dgm:prSet>
      <dgm:spPr/>
      <dgm:t>
        <a:bodyPr/>
        <a:lstStyle/>
        <a:p>
          <a:endParaRPr lang="zh-CN" altLang="en-US"/>
        </a:p>
      </dgm:t>
    </dgm:pt>
    <dgm:pt modelId="{EA4D624D-A3AE-4C69-BF02-DE54DE73EDF1}" type="pres">
      <dgm:prSet presAssocID="{E84790B5-4F0A-4FBA-B344-00A71E408312}" presName="parentNode1" presStyleLbl="node1" presStyleIdx="4" presStyleCnt="6">
        <dgm:presLayoutVars>
          <dgm:chMax val="1"/>
          <dgm:bulletEnabled val="1"/>
        </dgm:presLayoutVars>
      </dgm:prSet>
      <dgm:spPr/>
      <dgm:t>
        <a:bodyPr/>
        <a:lstStyle/>
        <a:p>
          <a:endParaRPr lang="zh-CN" altLang="en-US"/>
        </a:p>
      </dgm:t>
    </dgm:pt>
    <dgm:pt modelId="{30C5EE54-1636-46AB-AF6D-44AB6D71B081}" type="pres">
      <dgm:prSet presAssocID="{E84790B5-4F0A-4FBA-B344-00A71E408312}" presName="connSite1" presStyleCnt="0"/>
      <dgm:spPr/>
      <dgm:t>
        <a:bodyPr/>
        <a:lstStyle/>
        <a:p>
          <a:endParaRPr lang="zh-CN" altLang="en-US"/>
        </a:p>
      </dgm:t>
    </dgm:pt>
    <dgm:pt modelId="{B2DDDBA3-86BF-4725-B1FB-28B52E98785D}" type="pres">
      <dgm:prSet presAssocID="{A2221D29-B039-4C8E-B831-D27829592F8B}" presName="Name9" presStyleLbl="sibTrans2D1" presStyleIdx="4" presStyleCnt="5"/>
      <dgm:spPr/>
      <dgm:t>
        <a:bodyPr/>
        <a:lstStyle/>
        <a:p>
          <a:endParaRPr lang="zh-CN" altLang="en-US"/>
        </a:p>
      </dgm:t>
    </dgm:pt>
    <dgm:pt modelId="{6FDBA3B6-2EDF-44AC-9668-8A18AD2EB974}" type="pres">
      <dgm:prSet presAssocID="{8CDA92CF-7E31-4503-B4BE-32B46C8AF10F}" presName="composite2" presStyleCnt="0"/>
      <dgm:spPr/>
      <dgm:t>
        <a:bodyPr/>
        <a:lstStyle/>
        <a:p>
          <a:endParaRPr lang="zh-CN" altLang="en-US"/>
        </a:p>
      </dgm:t>
    </dgm:pt>
    <dgm:pt modelId="{EB581327-5886-400B-A8CE-590FD84DE9CC}" type="pres">
      <dgm:prSet presAssocID="{8CDA92CF-7E31-4503-B4BE-32B46C8AF10F}" presName="dummyNode2" presStyleLbl="node1" presStyleIdx="4" presStyleCnt="6"/>
      <dgm:spPr/>
      <dgm:t>
        <a:bodyPr/>
        <a:lstStyle/>
        <a:p>
          <a:endParaRPr lang="zh-CN" altLang="en-US"/>
        </a:p>
      </dgm:t>
    </dgm:pt>
    <dgm:pt modelId="{BFC3FFBE-A9C6-483A-8B12-DA4FE8CFDB90}" type="pres">
      <dgm:prSet presAssocID="{8CDA92CF-7E31-4503-B4BE-32B46C8AF10F}" presName="childNode2" presStyleLbl="bgAcc1" presStyleIdx="5" presStyleCnt="6">
        <dgm:presLayoutVars>
          <dgm:bulletEnabled val="1"/>
        </dgm:presLayoutVars>
      </dgm:prSet>
      <dgm:spPr/>
      <dgm:t>
        <a:bodyPr/>
        <a:lstStyle/>
        <a:p>
          <a:endParaRPr lang="zh-CN" altLang="en-US"/>
        </a:p>
      </dgm:t>
    </dgm:pt>
    <dgm:pt modelId="{F691C8C7-2CAA-4712-88DE-4015C5277029}" type="pres">
      <dgm:prSet presAssocID="{8CDA92CF-7E31-4503-B4BE-32B46C8AF10F}" presName="childNode2tx" presStyleLbl="bgAcc1" presStyleIdx="5" presStyleCnt="6">
        <dgm:presLayoutVars>
          <dgm:bulletEnabled val="1"/>
        </dgm:presLayoutVars>
      </dgm:prSet>
      <dgm:spPr/>
      <dgm:t>
        <a:bodyPr/>
        <a:lstStyle/>
        <a:p>
          <a:endParaRPr lang="zh-CN" altLang="en-US"/>
        </a:p>
      </dgm:t>
    </dgm:pt>
    <dgm:pt modelId="{0C591EAB-C5AE-403D-AF6A-1AAB4B9D4367}" type="pres">
      <dgm:prSet presAssocID="{8CDA92CF-7E31-4503-B4BE-32B46C8AF10F}" presName="parentNode2" presStyleLbl="node1" presStyleIdx="5" presStyleCnt="6">
        <dgm:presLayoutVars>
          <dgm:chMax val="0"/>
          <dgm:bulletEnabled val="1"/>
        </dgm:presLayoutVars>
      </dgm:prSet>
      <dgm:spPr/>
      <dgm:t>
        <a:bodyPr/>
        <a:lstStyle/>
        <a:p>
          <a:endParaRPr lang="zh-CN" altLang="en-US"/>
        </a:p>
      </dgm:t>
    </dgm:pt>
    <dgm:pt modelId="{A54B7BA6-5B4A-4CF1-8FE5-3A6200C68C3D}" type="pres">
      <dgm:prSet presAssocID="{8CDA92CF-7E31-4503-B4BE-32B46C8AF10F}" presName="connSite2" presStyleCnt="0"/>
      <dgm:spPr/>
      <dgm:t>
        <a:bodyPr/>
        <a:lstStyle/>
        <a:p>
          <a:endParaRPr lang="zh-CN" altLang="en-US"/>
        </a:p>
      </dgm:t>
    </dgm:pt>
  </dgm:ptLst>
  <dgm:cxnLst>
    <dgm:cxn modelId="{C8DFA4C5-9956-4FD8-A8D9-048D82AD0048}" type="presOf" srcId="{C7B7F701-F4D4-465D-AEA9-8CD7110A9008}" destId="{0B36E7F2-8F24-4D9A-848E-4BFAFDED5E48}" srcOrd="1" destOrd="0" presId="urn:microsoft.com/office/officeart/2005/8/layout/hProcess4#1"/>
    <dgm:cxn modelId="{695217B4-BFF2-461C-A114-2BE17BE48719}" type="presOf" srcId="{78798129-F04A-46B7-A96D-3857F510EB16}" destId="{C9178E91-681B-4DC4-A870-509F8CBC1EBF}" srcOrd="1" destOrd="0" presId="urn:microsoft.com/office/officeart/2005/8/layout/hProcess4#1"/>
    <dgm:cxn modelId="{3A7B58C8-DA00-409A-B11A-FFED04CC748F}" type="presOf" srcId="{F4DDAB9B-E9CD-4A56-9DF9-ACF482CE1D63}" destId="{2AB940D5-DFEE-48B1-9039-87D05812CC37}" srcOrd="0" destOrd="0" presId="urn:microsoft.com/office/officeart/2005/8/layout/hProcess4#1"/>
    <dgm:cxn modelId="{76179538-1E64-4A0D-A60F-23378ADA4E57}" type="presOf" srcId="{32436924-6917-40B1-8C36-5EE536A27511}" destId="{E521C91D-2ACB-47C5-B5B7-6E254E7DFF19}" srcOrd="1" destOrd="0" presId="urn:microsoft.com/office/officeart/2005/8/layout/hProcess4#1"/>
    <dgm:cxn modelId="{D8BD0ACB-1628-46E7-B211-BFB7BEAD30D4}" srcId="{34FC43DF-581C-4476-B0B7-45503A9AB53B}" destId="{8CDA92CF-7E31-4503-B4BE-32B46C8AF10F}" srcOrd="5" destOrd="0" parTransId="{BE4DE09B-6ACA-4E65-A2CB-0ED0CC2F4698}" sibTransId="{5B657E14-9897-4209-A2FE-A80F9DFA2702}"/>
    <dgm:cxn modelId="{142353DD-6693-4792-9CF4-98D56BB7C39B}" srcId="{34FC43DF-581C-4476-B0B7-45503A9AB53B}" destId="{E84790B5-4F0A-4FBA-B344-00A71E408312}" srcOrd="4" destOrd="0" parTransId="{FA54D80D-D569-4B4C-9B01-1077EE8385F3}" sibTransId="{A2221D29-B039-4C8E-B831-D27829592F8B}"/>
    <dgm:cxn modelId="{07EBB72E-4218-45B3-AC33-102D265C657E}" type="presOf" srcId="{8CDA92CF-7E31-4503-B4BE-32B46C8AF10F}" destId="{0C591EAB-C5AE-403D-AF6A-1AAB4B9D4367}" srcOrd="0" destOrd="0" presId="urn:microsoft.com/office/officeart/2005/8/layout/hProcess4#1"/>
    <dgm:cxn modelId="{7B4ADC7E-1094-424F-BAC6-7B64DE92B975}" srcId="{E2D40FB3-3704-4B33-BA16-B97EF53711C5}" destId="{32436924-6917-40B1-8C36-5EE536A27511}" srcOrd="0" destOrd="0" parTransId="{374FA354-1165-40E2-B1B6-7CE37F5D5CCD}" sibTransId="{7C41BF2D-F598-4A6E-B2BB-77A3FFC514C7}"/>
    <dgm:cxn modelId="{4BCEBD3C-59AF-452F-B026-A9A8DD23DBC3}" type="presOf" srcId="{889CFEDD-E60C-4607-9248-182F2EA32CA7}" destId="{630D57BD-6F2F-4923-9186-F1E695EA5608}" srcOrd="0" destOrd="0" presId="urn:microsoft.com/office/officeart/2005/8/layout/hProcess4#1"/>
    <dgm:cxn modelId="{2BB18F5D-36D2-4CEF-9527-2F9993F3E28A}" type="presOf" srcId="{8DE87166-DC93-4F9A-A72B-AE0EFC848F27}" destId="{CCA976D3-F620-4EC0-8444-4188590CDF48}" srcOrd="1" destOrd="0" presId="urn:microsoft.com/office/officeart/2005/8/layout/hProcess4#1"/>
    <dgm:cxn modelId="{88164B53-47CC-440D-A4B1-5270203EF8CA}" type="presOf" srcId="{E48D3F1F-A203-4B2B-BC2C-41F236B276AD}" destId="{53CF96C7-FD53-4BFC-8AA5-A0A13CCD3A2B}" srcOrd="0" destOrd="0" presId="urn:microsoft.com/office/officeart/2005/8/layout/hProcess4#1"/>
    <dgm:cxn modelId="{E3BA14B2-DE4D-4F28-AFB7-1DB234FE5BAA}" type="presOf" srcId="{7E24E225-AF13-4D10-8351-1DBBB3E0850C}" destId="{9426F887-E237-4F44-8708-16EE6DE216F1}" srcOrd="0" destOrd="0" presId="urn:microsoft.com/office/officeart/2005/8/layout/hProcess4#1"/>
    <dgm:cxn modelId="{F474E711-BA28-4026-AA7E-BC62D7016540}" srcId="{992163AD-72D9-4CE5-9A13-699CF8514E2A}" destId="{8DE87166-DC93-4F9A-A72B-AE0EFC848F27}" srcOrd="0" destOrd="0" parTransId="{8D40E7EA-8822-453B-B1C1-39DD596433D0}" sibTransId="{897AF79B-B995-48EA-8E90-FFED12033BF9}"/>
    <dgm:cxn modelId="{E72FC6F5-1B1E-4A35-93D1-53A0E13E24C1}" type="presOf" srcId="{FC1F7669-C122-47A2-8E46-6FBB2EFE49E7}" destId="{8F34A71A-D828-402C-9F62-21B4D53A5422}" srcOrd="0" destOrd="0" presId="urn:microsoft.com/office/officeart/2005/8/layout/hProcess4#1"/>
    <dgm:cxn modelId="{B6C44FE8-3296-4B57-95AA-12DAFE03979C}" type="presOf" srcId="{870C483F-5150-4A48-B1B0-EB946BFD2ADC}" destId="{15B0AF45-D182-46D4-AED2-9C830D2141A6}" srcOrd="0" destOrd="0" presId="urn:microsoft.com/office/officeart/2005/8/layout/hProcess4#1"/>
    <dgm:cxn modelId="{592CF194-7940-41D3-AF16-8CFA3513C0E4}" srcId="{889CFEDD-E60C-4607-9248-182F2EA32CA7}" destId="{F4DDAB9B-E9CD-4A56-9DF9-ACF482CE1D63}" srcOrd="0" destOrd="0" parTransId="{8DAF9E6F-E16D-4786-B834-AA6EB18E0AD4}" sibTransId="{EDB97C47-2D2D-46E6-886B-3F39E870EA75}"/>
    <dgm:cxn modelId="{EEA84F3E-4599-424C-981B-B50A9079ADD7}" srcId="{E84790B5-4F0A-4FBA-B344-00A71E408312}" destId="{78798129-F04A-46B7-A96D-3857F510EB16}" srcOrd="0" destOrd="0" parTransId="{1CA6ED8C-975F-4637-BE44-02E82A72B024}" sibTransId="{63C8DC1C-3394-428F-B9D2-142486E26AF4}"/>
    <dgm:cxn modelId="{170045F0-C779-4299-B3B7-B9396608991B}" type="presOf" srcId="{992163AD-72D9-4CE5-9A13-699CF8514E2A}" destId="{8D7E6FD7-B71F-4EB6-8ACF-510B3921FF73}" srcOrd="0" destOrd="0" presId="urn:microsoft.com/office/officeart/2005/8/layout/hProcess4#1"/>
    <dgm:cxn modelId="{3B0D7F3C-922A-4B0F-B289-8FFF52DC1188}" type="presOf" srcId="{5AD6AF99-82D1-4454-B2E2-74CCF0EA03AE}" destId="{D268D37B-A121-4F71-A379-2BA269C875E2}" srcOrd="0" destOrd="0" presId="urn:microsoft.com/office/officeart/2005/8/layout/hProcess4#1"/>
    <dgm:cxn modelId="{47B11E9E-5BF1-4D24-A99A-A09B651EDED2}" type="presOf" srcId="{36F09206-8D4F-4E69-835C-6BAE4B5D4A6E}" destId="{BFC3FFBE-A9C6-483A-8B12-DA4FE8CFDB90}" srcOrd="0" destOrd="0" presId="urn:microsoft.com/office/officeart/2005/8/layout/hProcess4#1"/>
    <dgm:cxn modelId="{E03FF842-3FF1-4853-A67F-7E204EE10649}" srcId="{34FC43DF-581C-4476-B0B7-45503A9AB53B}" destId="{E2D40FB3-3704-4B33-BA16-B97EF53711C5}" srcOrd="1" destOrd="0" parTransId="{68FD4018-1B61-46D7-AF8D-CD437E67F3D0}" sibTransId="{FC1F7669-C122-47A2-8E46-6FBB2EFE49E7}"/>
    <dgm:cxn modelId="{0297FED8-3211-4ACA-9A4B-C89C3C0DA385}" type="presOf" srcId="{78798129-F04A-46B7-A96D-3857F510EB16}" destId="{1E880B64-1F7F-4E5D-8F31-1936BF9F8C43}" srcOrd="0" destOrd="0" presId="urn:microsoft.com/office/officeart/2005/8/layout/hProcess4#1"/>
    <dgm:cxn modelId="{EBFBF899-65BF-47D8-B67C-836B265A0022}" srcId="{34FC43DF-581C-4476-B0B7-45503A9AB53B}" destId="{870C483F-5150-4A48-B1B0-EB946BFD2ADC}" srcOrd="2" destOrd="0" parTransId="{86D9539C-3C0A-4F01-85BB-94DDBCB2CE8A}" sibTransId="{E48D3F1F-A203-4B2B-BC2C-41F236B276AD}"/>
    <dgm:cxn modelId="{314D2073-E29B-45C5-B03A-904993FC4728}" type="presOf" srcId="{34FC43DF-581C-4476-B0B7-45503A9AB53B}" destId="{AD6EA03A-84CE-4F84-97EF-373B65E55AA2}" srcOrd="0" destOrd="0" presId="urn:microsoft.com/office/officeart/2005/8/layout/hProcess4#1"/>
    <dgm:cxn modelId="{96A64BAE-52CA-49F4-8AD2-860F4356B5FD}" srcId="{8CDA92CF-7E31-4503-B4BE-32B46C8AF10F}" destId="{36F09206-8D4F-4E69-835C-6BAE4B5D4A6E}" srcOrd="0" destOrd="0" parTransId="{3075534E-5D7E-4D91-A40C-22541E71FAF8}" sibTransId="{11EF96CA-BCB6-43AB-A3DE-C1CD21AEB9FC}"/>
    <dgm:cxn modelId="{447380D0-3866-4126-ADEB-B830E74EA187}" srcId="{34FC43DF-581C-4476-B0B7-45503A9AB53B}" destId="{992163AD-72D9-4CE5-9A13-699CF8514E2A}" srcOrd="0" destOrd="0" parTransId="{2DC9ED68-693D-4BB0-9DA1-DD3C62B56227}" sibTransId="{7E24E225-AF13-4D10-8351-1DBBB3E0850C}"/>
    <dgm:cxn modelId="{11FE775E-5F92-48D4-9ED3-EC46D520BBBB}" type="presOf" srcId="{A2221D29-B039-4C8E-B831-D27829592F8B}" destId="{B2DDDBA3-86BF-4725-B1FB-28B52E98785D}" srcOrd="0" destOrd="0" presId="urn:microsoft.com/office/officeart/2005/8/layout/hProcess4#1"/>
    <dgm:cxn modelId="{837AAB63-8665-49C9-8EB8-EDF8AF9E810F}" type="presOf" srcId="{C7B7F701-F4D4-465D-AEA9-8CD7110A9008}" destId="{609E3387-C2BC-4AD4-9DFE-5A2075903132}" srcOrd="0" destOrd="0" presId="urn:microsoft.com/office/officeart/2005/8/layout/hProcess4#1"/>
    <dgm:cxn modelId="{7A439416-5A08-454D-9127-6ADE35ED23F6}" type="presOf" srcId="{32436924-6917-40B1-8C36-5EE536A27511}" destId="{B003CE57-CA6E-4A50-95FD-43F81B325B2C}" srcOrd="0" destOrd="0" presId="urn:microsoft.com/office/officeart/2005/8/layout/hProcess4#1"/>
    <dgm:cxn modelId="{90CDE8C2-8B8F-458D-B9E5-E6AF6903B7B5}" type="presOf" srcId="{E2D40FB3-3704-4B33-BA16-B97EF53711C5}" destId="{21BFE1D2-6001-4A02-84DA-2FAC15D3A542}" srcOrd="0" destOrd="0" presId="urn:microsoft.com/office/officeart/2005/8/layout/hProcess4#1"/>
    <dgm:cxn modelId="{2FDF5CD8-C572-4C30-AED7-FFF76EE3FCDC}" srcId="{870C483F-5150-4A48-B1B0-EB946BFD2ADC}" destId="{C7B7F701-F4D4-465D-AEA9-8CD7110A9008}" srcOrd="0" destOrd="0" parTransId="{0E3B878F-F435-45FB-93FE-7F928AF2F473}" sibTransId="{0C0C4085-FFA8-46EE-B9F4-4F1E3F2E0AE0}"/>
    <dgm:cxn modelId="{34504CEF-390B-405F-87D5-B4CD6303FEB4}" type="presOf" srcId="{E84790B5-4F0A-4FBA-B344-00A71E408312}" destId="{EA4D624D-A3AE-4C69-BF02-DE54DE73EDF1}" srcOrd="0" destOrd="0" presId="urn:microsoft.com/office/officeart/2005/8/layout/hProcess4#1"/>
    <dgm:cxn modelId="{4ADFF181-7663-4042-87C0-19CC824C5FB5}" type="presOf" srcId="{36F09206-8D4F-4E69-835C-6BAE4B5D4A6E}" destId="{F691C8C7-2CAA-4712-88DE-4015C5277029}" srcOrd="1" destOrd="0" presId="urn:microsoft.com/office/officeart/2005/8/layout/hProcess4#1"/>
    <dgm:cxn modelId="{C4683C6D-1073-4AB5-9BD0-B321E5B1A994}" srcId="{34FC43DF-581C-4476-B0B7-45503A9AB53B}" destId="{889CFEDD-E60C-4607-9248-182F2EA32CA7}" srcOrd="3" destOrd="0" parTransId="{466B709D-B19D-4458-9461-C3F549EE510B}" sibTransId="{5AD6AF99-82D1-4454-B2E2-74CCF0EA03AE}"/>
    <dgm:cxn modelId="{E236D141-368B-4695-B429-883D29E10AE9}" type="presOf" srcId="{8DE87166-DC93-4F9A-A72B-AE0EFC848F27}" destId="{265F9E35-710E-4A03-B1BA-176DFB7F6D84}" srcOrd="0" destOrd="0" presId="urn:microsoft.com/office/officeart/2005/8/layout/hProcess4#1"/>
    <dgm:cxn modelId="{C2C85E67-127A-48DA-B9D1-E5EC47615080}" type="presOf" srcId="{F4DDAB9B-E9CD-4A56-9DF9-ACF482CE1D63}" destId="{E75321A7-1F93-43D6-8E34-007142EB4488}" srcOrd="1" destOrd="0" presId="urn:microsoft.com/office/officeart/2005/8/layout/hProcess4#1"/>
    <dgm:cxn modelId="{631F01F8-E763-451B-9037-4C1F9DC03E98}" type="presParOf" srcId="{AD6EA03A-84CE-4F84-97EF-373B65E55AA2}" destId="{85C35C8C-D864-48B0-A630-3DA3B9900318}" srcOrd="0" destOrd="0" presId="urn:microsoft.com/office/officeart/2005/8/layout/hProcess4#1"/>
    <dgm:cxn modelId="{A8AD9646-9630-4707-ABF1-6C557E84C076}" type="presParOf" srcId="{AD6EA03A-84CE-4F84-97EF-373B65E55AA2}" destId="{7A1A9D38-7587-422E-8CAA-C8204BC83500}" srcOrd="1" destOrd="0" presId="urn:microsoft.com/office/officeart/2005/8/layout/hProcess4#1"/>
    <dgm:cxn modelId="{BB536AEF-36B6-487D-83E8-CD3BFB4FA5BC}" type="presParOf" srcId="{AD6EA03A-84CE-4F84-97EF-373B65E55AA2}" destId="{739BC95F-812D-4FE6-9D47-B9D01C7EAC20}" srcOrd="2" destOrd="0" presId="urn:microsoft.com/office/officeart/2005/8/layout/hProcess4#1"/>
    <dgm:cxn modelId="{08990721-B50F-4CB3-90D4-6A9AB30D334C}" type="presParOf" srcId="{739BC95F-812D-4FE6-9D47-B9D01C7EAC20}" destId="{55D87A41-5B0D-4BD0-AF29-4E570FBB5CDA}" srcOrd="0" destOrd="0" presId="urn:microsoft.com/office/officeart/2005/8/layout/hProcess4#1"/>
    <dgm:cxn modelId="{9A20BACD-A8F5-4B85-8877-D4A2847A2D99}" type="presParOf" srcId="{55D87A41-5B0D-4BD0-AF29-4E570FBB5CDA}" destId="{3F375BBA-CE54-4F39-BAC4-B915D19C9890}" srcOrd="0" destOrd="0" presId="urn:microsoft.com/office/officeart/2005/8/layout/hProcess4#1"/>
    <dgm:cxn modelId="{359901E1-7F6F-430C-9CB9-E0CA9972B2D9}" type="presParOf" srcId="{55D87A41-5B0D-4BD0-AF29-4E570FBB5CDA}" destId="{265F9E35-710E-4A03-B1BA-176DFB7F6D84}" srcOrd="1" destOrd="0" presId="urn:microsoft.com/office/officeart/2005/8/layout/hProcess4#1"/>
    <dgm:cxn modelId="{B825AFE2-C98F-4B9D-8D32-251CF21A6F78}" type="presParOf" srcId="{55D87A41-5B0D-4BD0-AF29-4E570FBB5CDA}" destId="{CCA976D3-F620-4EC0-8444-4188590CDF48}" srcOrd="2" destOrd="0" presId="urn:microsoft.com/office/officeart/2005/8/layout/hProcess4#1"/>
    <dgm:cxn modelId="{26390D49-D611-42CB-A8C8-78ED72DDD132}" type="presParOf" srcId="{55D87A41-5B0D-4BD0-AF29-4E570FBB5CDA}" destId="{8D7E6FD7-B71F-4EB6-8ACF-510B3921FF73}" srcOrd="3" destOrd="0" presId="urn:microsoft.com/office/officeart/2005/8/layout/hProcess4#1"/>
    <dgm:cxn modelId="{00C9FF5F-FE8A-4C43-9C53-481E33371FB4}" type="presParOf" srcId="{55D87A41-5B0D-4BD0-AF29-4E570FBB5CDA}" destId="{E09B8BA6-5D96-4417-93BB-F87E69F32686}" srcOrd="4" destOrd="0" presId="urn:microsoft.com/office/officeart/2005/8/layout/hProcess4#1"/>
    <dgm:cxn modelId="{75C30103-5485-458D-8F01-B9DB8EC73A9E}" type="presParOf" srcId="{739BC95F-812D-4FE6-9D47-B9D01C7EAC20}" destId="{9426F887-E237-4F44-8708-16EE6DE216F1}" srcOrd="1" destOrd="0" presId="urn:microsoft.com/office/officeart/2005/8/layout/hProcess4#1"/>
    <dgm:cxn modelId="{97BD942D-3F77-4F11-BF0D-65E221266BDC}" type="presParOf" srcId="{739BC95F-812D-4FE6-9D47-B9D01C7EAC20}" destId="{91B515A7-1BDE-4E72-993C-E79F77C20D93}" srcOrd="2" destOrd="0" presId="urn:microsoft.com/office/officeart/2005/8/layout/hProcess4#1"/>
    <dgm:cxn modelId="{011039CF-5986-43E6-B11F-5F12703A3FCB}" type="presParOf" srcId="{91B515A7-1BDE-4E72-993C-E79F77C20D93}" destId="{704A9BEE-CCCF-44DA-89E5-756BFA8613BE}" srcOrd="0" destOrd="0" presId="urn:microsoft.com/office/officeart/2005/8/layout/hProcess4#1"/>
    <dgm:cxn modelId="{0AAC6A6B-7CEB-42DF-A232-82E3B7FD482B}" type="presParOf" srcId="{91B515A7-1BDE-4E72-993C-E79F77C20D93}" destId="{B003CE57-CA6E-4A50-95FD-43F81B325B2C}" srcOrd="1" destOrd="0" presId="urn:microsoft.com/office/officeart/2005/8/layout/hProcess4#1"/>
    <dgm:cxn modelId="{17C3580B-BEFE-405A-BDDE-E17E29387E93}" type="presParOf" srcId="{91B515A7-1BDE-4E72-993C-E79F77C20D93}" destId="{E521C91D-2ACB-47C5-B5B7-6E254E7DFF19}" srcOrd="2" destOrd="0" presId="urn:microsoft.com/office/officeart/2005/8/layout/hProcess4#1"/>
    <dgm:cxn modelId="{71448589-1679-40D1-852C-344C6316EFD9}" type="presParOf" srcId="{91B515A7-1BDE-4E72-993C-E79F77C20D93}" destId="{21BFE1D2-6001-4A02-84DA-2FAC15D3A542}" srcOrd="3" destOrd="0" presId="urn:microsoft.com/office/officeart/2005/8/layout/hProcess4#1"/>
    <dgm:cxn modelId="{90605AF7-9A89-4104-91C6-C0A5C13605FD}" type="presParOf" srcId="{91B515A7-1BDE-4E72-993C-E79F77C20D93}" destId="{0F0AD678-9A06-46D8-BDB3-3F3151EB924C}" srcOrd="4" destOrd="0" presId="urn:microsoft.com/office/officeart/2005/8/layout/hProcess4#1"/>
    <dgm:cxn modelId="{9FBAB64E-C7B6-4050-988C-8BABB6F02758}" type="presParOf" srcId="{739BC95F-812D-4FE6-9D47-B9D01C7EAC20}" destId="{8F34A71A-D828-402C-9F62-21B4D53A5422}" srcOrd="3" destOrd="0" presId="urn:microsoft.com/office/officeart/2005/8/layout/hProcess4#1"/>
    <dgm:cxn modelId="{17C4C12B-9DDA-472C-979B-101D3B374AD8}" type="presParOf" srcId="{739BC95F-812D-4FE6-9D47-B9D01C7EAC20}" destId="{8CA44285-A24D-486B-8D26-65A836663C88}" srcOrd="4" destOrd="0" presId="urn:microsoft.com/office/officeart/2005/8/layout/hProcess4#1"/>
    <dgm:cxn modelId="{F779472A-B968-463C-865A-3EC37896C729}" type="presParOf" srcId="{8CA44285-A24D-486B-8D26-65A836663C88}" destId="{2A5F7995-6471-4C3A-B2A7-4AD5E0DF17C3}" srcOrd="0" destOrd="0" presId="urn:microsoft.com/office/officeart/2005/8/layout/hProcess4#1"/>
    <dgm:cxn modelId="{74082EC1-8DA2-4D7B-AF57-26B43FFE1830}" type="presParOf" srcId="{8CA44285-A24D-486B-8D26-65A836663C88}" destId="{609E3387-C2BC-4AD4-9DFE-5A2075903132}" srcOrd="1" destOrd="0" presId="urn:microsoft.com/office/officeart/2005/8/layout/hProcess4#1"/>
    <dgm:cxn modelId="{3B7E7108-214D-4A1D-A803-19F130741C47}" type="presParOf" srcId="{8CA44285-A24D-486B-8D26-65A836663C88}" destId="{0B36E7F2-8F24-4D9A-848E-4BFAFDED5E48}" srcOrd="2" destOrd="0" presId="urn:microsoft.com/office/officeart/2005/8/layout/hProcess4#1"/>
    <dgm:cxn modelId="{A3D6654B-E565-4BF4-A36E-C938AD054AC2}" type="presParOf" srcId="{8CA44285-A24D-486B-8D26-65A836663C88}" destId="{15B0AF45-D182-46D4-AED2-9C830D2141A6}" srcOrd="3" destOrd="0" presId="urn:microsoft.com/office/officeart/2005/8/layout/hProcess4#1"/>
    <dgm:cxn modelId="{4656C7F6-73E7-41CD-953B-4D4435E47084}" type="presParOf" srcId="{8CA44285-A24D-486B-8D26-65A836663C88}" destId="{BFB2E876-19E5-43F5-B7BF-ECAFEAC1BA6C}" srcOrd="4" destOrd="0" presId="urn:microsoft.com/office/officeart/2005/8/layout/hProcess4#1"/>
    <dgm:cxn modelId="{00B57473-041F-4862-B562-3B4E09308A44}" type="presParOf" srcId="{739BC95F-812D-4FE6-9D47-B9D01C7EAC20}" destId="{53CF96C7-FD53-4BFC-8AA5-A0A13CCD3A2B}" srcOrd="5" destOrd="0" presId="urn:microsoft.com/office/officeart/2005/8/layout/hProcess4#1"/>
    <dgm:cxn modelId="{36018249-E99D-44C2-8591-5667A5AF06B7}" type="presParOf" srcId="{739BC95F-812D-4FE6-9D47-B9D01C7EAC20}" destId="{F2E1744C-FF43-4AFF-9896-A5E8EDAAC5FB}" srcOrd="6" destOrd="0" presId="urn:microsoft.com/office/officeart/2005/8/layout/hProcess4#1"/>
    <dgm:cxn modelId="{13A3C825-6ED8-4286-96D9-7793752006A6}" type="presParOf" srcId="{F2E1744C-FF43-4AFF-9896-A5E8EDAAC5FB}" destId="{A91AAADB-5339-407B-8521-B5C34EE20E0F}" srcOrd="0" destOrd="0" presId="urn:microsoft.com/office/officeart/2005/8/layout/hProcess4#1"/>
    <dgm:cxn modelId="{B67AFBB6-3076-4927-BBA5-24FBD0549254}" type="presParOf" srcId="{F2E1744C-FF43-4AFF-9896-A5E8EDAAC5FB}" destId="{2AB940D5-DFEE-48B1-9039-87D05812CC37}" srcOrd="1" destOrd="0" presId="urn:microsoft.com/office/officeart/2005/8/layout/hProcess4#1"/>
    <dgm:cxn modelId="{71E922B1-330E-403B-841B-1331902E8C85}" type="presParOf" srcId="{F2E1744C-FF43-4AFF-9896-A5E8EDAAC5FB}" destId="{E75321A7-1F93-43D6-8E34-007142EB4488}" srcOrd="2" destOrd="0" presId="urn:microsoft.com/office/officeart/2005/8/layout/hProcess4#1"/>
    <dgm:cxn modelId="{F3F83772-5A80-456A-A5A1-FFC6D03951E0}" type="presParOf" srcId="{F2E1744C-FF43-4AFF-9896-A5E8EDAAC5FB}" destId="{630D57BD-6F2F-4923-9186-F1E695EA5608}" srcOrd="3" destOrd="0" presId="urn:microsoft.com/office/officeart/2005/8/layout/hProcess4#1"/>
    <dgm:cxn modelId="{3E228CC5-5FCF-4078-BE72-27685E7CA547}" type="presParOf" srcId="{F2E1744C-FF43-4AFF-9896-A5E8EDAAC5FB}" destId="{5DC62FE3-F633-49EE-BBEB-1A97CB7AC414}" srcOrd="4" destOrd="0" presId="urn:microsoft.com/office/officeart/2005/8/layout/hProcess4#1"/>
    <dgm:cxn modelId="{DF962A04-5CAA-4809-A880-7D0E7DAEC969}" type="presParOf" srcId="{739BC95F-812D-4FE6-9D47-B9D01C7EAC20}" destId="{D268D37B-A121-4F71-A379-2BA269C875E2}" srcOrd="7" destOrd="0" presId="urn:microsoft.com/office/officeart/2005/8/layout/hProcess4#1"/>
    <dgm:cxn modelId="{5B9E3B50-14E1-4FC1-8CD7-655EFC7125CE}" type="presParOf" srcId="{739BC95F-812D-4FE6-9D47-B9D01C7EAC20}" destId="{1F98ED8D-F7BA-426D-B426-267489B854B7}" srcOrd="8" destOrd="0" presId="urn:microsoft.com/office/officeart/2005/8/layout/hProcess4#1"/>
    <dgm:cxn modelId="{1B7A8E19-FFAD-4C3E-B002-4BEBEF4B7C58}" type="presParOf" srcId="{1F98ED8D-F7BA-426D-B426-267489B854B7}" destId="{DFB729BB-8552-4736-8D8D-E779A130D923}" srcOrd="0" destOrd="0" presId="urn:microsoft.com/office/officeart/2005/8/layout/hProcess4#1"/>
    <dgm:cxn modelId="{6FD4F8B5-05B9-4468-AB89-9BC30B96D83F}" type="presParOf" srcId="{1F98ED8D-F7BA-426D-B426-267489B854B7}" destId="{1E880B64-1F7F-4E5D-8F31-1936BF9F8C43}" srcOrd="1" destOrd="0" presId="urn:microsoft.com/office/officeart/2005/8/layout/hProcess4#1"/>
    <dgm:cxn modelId="{05F193D6-B52A-468E-AB62-3233A9028B38}" type="presParOf" srcId="{1F98ED8D-F7BA-426D-B426-267489B854B7}" destId="{C9178E91-681B-4DC4-A870-509F8CBC1EBF}" srcOrd="2" destOrd="0" presId="urn:microsoft.com/office/officeart/2005/8/layout/hProcess4#1"/>
    <dgm:cxn modelId="{F6EDD8B5-2E9B-45F1-A50E-4818D08C3E3A}" type="presParOf" srcId="{1F98ED8D-F7BA-426D-B426-267489B854B7}" destId="{EA4D624D-A3AE-4C69-BF02-DE54DE73EDF1}" srcOrd="3" destOrd="0" presId="urn:microsoft.com/office/officeart/2005/8/layout/hProcess4#1"/>
    <dgm:cxn modelId="{86CBB1AF-D8A6-4FF6-8012-6D7DCA92337D}" type="presParOf" srcId="{1F98ED8D-F7BA-426D-B426-267489B854B7}" destId="{30C5EE54-1636-46AB-AF6D-44AB6D71B081}" srcOrd="4" destOrd="0" presId="urn:microsoft.com/office/officeart/2005/8/layout/hProcess4#1"/>
    <dgm:cxn modelId="{03F6DB82-6C7E-4E3E-B939-AADF31801324}" type="presParOf" srcId="{739BC95F-812D-4FE6-9D47-B9D01C7EAC20}" destId="{B2DDDBA3-86BF-4725-B1FB-28B52E98785D}" srcOrd="9" destOrd="0" presId="urn:microsoft.com/office/officeart/2005/8/layout/hProcess4#1"/>
    <dgm:cxn modelId="{BB6290C9-655B-4004-BA69-066D4230E3F1}" type="presParOf" srcId="{739BC95F-812D-4FE6-9D47-B9D01C7EAC20}" destId="{6FDBA3B6-2EDF-44AC-9668-8A18AD2EB974}" srcOrd="10" destOrd="0" presId="urn:microsoft.com/office/officeart/2005/8/layout/hProcess4#1"/>
    <dgm:cxn modelId="{C2569295-10EB-487F-8554-41385E255095}" type="presParOf" srcId="{6FDBA3B6-2EDF-44AC-9668-8A18AD2EB974}" destId="{EB581327-5886-400B-A8CE-590FD84DE9CC}" srcOrd="0" destOrd="0" presId="urn:microsoft.com/office/officeart/2005/8/layout/hProcess4#1"/>
    <dgm:cxn modelId="{8100EAF9-C45F-46A2-9B66-833BE32EC9A4}" type="presParOf" srcId="{6FDBA3B6-2EDF-44AC-9668-8A18AD2EB974}" destId="{BFC3FFBE-A9C6-483A-8B12-DA4FE8CFDB90}" srcOrd="1" destOrd="0" presId="urn:microsoft.com/office/officeart/2005/8/layout/hProcess4#1"/>
    <dgm:cxn modelId="{794C4C2A-DA2A-4663-A30F-4AB189379E94}" type="presParOf" srcId="{6FDBA3B6-2EDF-44AC-9668-8A18AD2EB974}" destId="{F691C8C7-2CAA-4712-88DE-4015C5277029}" srcOrd="2" destOrd="0" presId="urn:microsoft.com/office/officeart/2005/8/layout/hProcess4#1"/>
    <dgm:cxn modelId="{8FB48316-C6A3-416C-8443-D9B4A30A6EE5}" type="presParOf" srcId="{6FDBA3B6-2EDF-44AC-9668-8A18AD2EB974}" destId="{0C591EAB-C5AE-403D-AF6A-1AAB4B9D4367}" srcOrd="3" destOrd="0" presId="urn:microsoft.com/office/officeart/2005/8/layout/hProcess4#1"/>
    <dgm:cxn modelId="{267C6555-8EE3-4DAD-80D6-4B44D5A48BC1}" type="presParOf" srcId="{6FDBA3B6-2EDF-44AC-9668-8A18AD2EB974}" destId="{A54B7BA6-5B4A-4CF1-8FE5-3A6200C68C3D}" srcOrd="4" destOrd="0" presId="urn:microsoft.com/office/officeart/2005/8/layout/hProcess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0E794A-8E01-4168-B578-33D100C51FB5}">
      <dsp:nvSpPr>
        <dsp:cNvPr id="0" name=""/>
        <dsp:cNvSpPr/>
      </dsp:nvSpPr>
      <dsp:spPr>
        <a:xfrm>
          <a:off x="908149" y="694"/>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提交申请</a:t>
          </a:r>
          <a:endParaRPr lang="zh-CN" altLang="en-US" sz="2500" kern="1200" dirty="0"/>
        </a:p>
      </dsp:txBody>
      <dsp:txXfrm>
        <a:off x="908149" y="694"/>
        <a:ext cx="1687710" cy="1012626"/>
      </dsp:txXfrm>
    </dsp:sp>
    <dsp:sp modelId="{2EB096D9-3CA4-42A0-A89A-ECA5F576EEED}">
      <dsp:nvSpPr>
        <dsp:cNvPr id="0" name=""/>
        <dsp:cNvSpPr/>
      </dsp:nvSpPr>
      <dsp:spPr>
        <a:xfrm>
          <a:off x="2744378" y="297731"/>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2744378" y="297731"/>
        <a:ext cx="357794" cy="418552"/>
      </dsp:txXfrm>
    </dsp:sp>
    <dsp:sp modelId="{95082986-4915-459A-8E5A-870D468EE0E2}">
      <dsp:nvSpPr>
        <dsp:cNvPr id="0" name=""/>
        <dsp:cNvSpPr/>
      </dsp:nvSpPr>
      <dsp:spPr>
        <a:xfrm>
          <a:off x="3270944" y="694"/>
          <a:ext cx="1687710" cy="101262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资格审查</a:t>
          </a:r>
          <a:endParaRPr lang="zh-CN" altLang="en-US" sz="2500" kern="1200" dirty="0"/>
        </a:p>
      </dsp:txBody>
      <dsp:txXfrm>
        <a:off x="3270944" y="694"/>
        <a:ext cx="1687710" cy="1012626"/>
      </dsp:txXfrm>
    </dsp:sp>
    <dsp:sp modelId="{88E3D765-1424-4626-93E5-378543E8C27B}">
      <dsp:nvSpPr>
        <dsp:cNvPr id="0" name=""/>
        <dsp:cNvSpPr/>
      </dsp:nvSpPr>
      <dsp:spPr>
        <a:xfrm>
          <a:off x="5107174" y="297731"/>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5107174" y="297731"/>
        <a:ext cx="357794" cy="418552"/>
      </dsp:txXfrm>
    </dsp:sp>
    <dsp:sp modelId="{20EDFF22-AF38-4E50-A4AE-0ECADD0138CF}">
      <dsp:nvSpPr>
        <dsp:cNvPr id="0" name=""/>
        <dsp:cNvSpPr/>
      </dsp:nvSpPr>
      <dsp:spPr>
        <a:xfrm>
          <a:off x="5633739" y="694"/>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论文评阅</a:t>
          </a:r>
          <a:endParaRPr lang="zh-CN" altLang="en-US" sz="2500" kern="1200" dirty="0"/>
        </a:p>
      </dsp:txBody>
      <dsp:txXfrm>
        <a:off x="5633739" y="694"/>
        <a:ext cx="1687710" cy="1012626"/>
      </dsp:txXfrm>
    </dsp:sp>
    <dsp:sp modelId="{76212475-6BCF-4432-B4FA-87023E1F8EC7}">
      <dsp:nvSpPr>
        <dsp:cNvPr id="0" name=""/>
        <dsp:cNvSpPr/>
      </dsp:nvSpPr>
      <dsp:spPr>
        <a:xfrm rot="5400000">
          <a:off x="6359759" y="1249144"/>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6359759" y="1249144"/>
        <a:ext cx="357794" cy="418552"/>
      </dsp:txXfrm>
    </dsp:sp>
    <dsp:sp modelId="{7E2BB856-45E4-4F53-ACE2-E10DEC2823C1}">
      <dsp:nvSpPr>
        <dsp:cNvPr id="0" name=""/>
        <dsp:cNvSpPr/>
      </dsp:nvSpPr>
      <dsp:spPr>
        <a:xfrm>
          <a:off x="5633739" y="1688405"/>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学位论文答辩</a:t>
          </a:r>
          <a:endParaRPr lang="zh-CN" altLang="en-US" sz="2500" kern="1200" dirty="0"/>
        </a:p>
      </dsp:txBody>
      <dsp:txXfrm>
        <a:off x="5633739" y="1688405"/>
        <a:ext cx="1687710" cy="1012626"/>
      </dsp:txXfrm>
    </dsp:sp>
    <dsp:sp modelId="{4870AC7A-4E06-4C15-9817-A1C26095132D}">
      <dsp:nvSpPr>
        <dsp:cNvPr id="0" name=""/>
        <dsp:cNvSpPr/>
      </dsp:nvSpPr>
      <dsp:spPr>
        <a:xfrm rot="10800000">
          <a:off x="5127426" y="1985442"/>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5127426" y="1985442"/>
        <a:ext cx="357794" cy="418552"/>
      </dsp:txXfrm>
    </dsp:sp>
    <dsp:sp modelId="{AEDDFAEA-EB05-4F26-8514-EA0E5499482A}">
      <dsp:nvSpPr>
        <dsp:cNvPr id="0" name=""/>
        <dsp:cNvSpPr/>
      </dsp:nvSpPr>
      <dsp:spPr>
        <a:xfrm>
          <a:off x="3270944" y="1688405"/>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资料上交</a:t>
          </a:r>
          <a:endParaRPr lang="zh-CN" altLang="en-US" sz="2500" kern="1200" dirty="0"/>
        </a:p>
      </dsp:txBody>
      <dsp:txXfrm>
        <a:off x="3270944" y="1688405"/>
        <a:ext cx="1687710" cy="1012626"/>
      </dsp:txXfrm>
    </dsp:sp>
    <dsp:sp modelId="{ADEAE845-8CC4-4C89-9FFB-FA74AE835406}">
      <dsp:nvSpPr>
        <dsp:cNvPr id="0" name=""/>
        <dsp:cNvSpPr/>
      </dsp:nvSpPr>
      <dsp:spPr>
        <a:xfrm rot="10800000">
          <a:off x="2764631" y="1985442"/>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10800000">
        <a:off x="2764631" y="1985442"/>
        <a:ext cx="357794" cy="418552"/>
      </dsp:txXfrm>
    </dsp:sp>
    <dsp:sp modelId="{7E3B0C5B-20E3-4962-9F4E-E6EFDE3EF9C8}">
      <dsp:nvSpPr>
        <dsp:cNvPr id="0" name=""/>
        <dsp:cNvSpPr/>
      </dsp:nvSpPr>
      <dsp:spPr>
        <a:xfrm>
          <a:off x="908149" y="1688405"/>
          <a:ext cx="1687710" cy="1012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学位审核</a:t>
          </a:r>
          <a:endParaRPr lang="zh-CN" altLang="en-US" sz="2500" kern="1200" dirty="0"/>
        </a:p>
      </dsp:txBody>
      <dsp:txXfrm>
        <a:off x="908149" y="1688405"/>
        <a:ext cx="1687710" cy="1012626"/>
      </dsp:txXfrm>
    </dsp:sp>
    <dsp:sp modelId="{EA8ED2F9-42E6-44D6-9111-5804E77A3AB5}">
      <dsp:nvSpPr>
        <dsp:cNvPr id="0" name=""/>
        <dsp:cNvSpPr/>
      </dsp:nvSpPr>
      <dsp:spPr>
        <a:xfrm rot="5400000">
          <a:off x="1573411" y="2963655"/>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1573411" y="2963655"/>
        <a:ext cx="357794" cy="418552"/>
      </dsp:txXfrm>
    </dsp:sp>
    <dsp:sp modelId="{38207FFC-7DA8-4DC0-928F-03311121FC17}">
      <dsp:nvSpPr>
        <dsp:cNvPr id="0" name=""/>
        <dsp:cNvSpPr/>
      </dsp:nvSpPr>
      <dsp:spPr>
        <a:xfrm>
          <a:off x="908149" y="3376116"/>
          <a:ext cx="1687710" cy="1012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离校、发证</a:t>
          </a:r>
          <a:endParaRPr lang="zh-CN" altLang="en-US" sz="2500" kern="1200" dirty="0"/>
        </a:p>
      </dsp:txBody>
      <dsp:txXfrm>
        <a:off x="908149" y="3376116"/>
        <a:ext cx="1687710" cy="1012626"/>
      </dsp:txXfrm>
    </dsp:sp>
    <dsp:sp modelId="{E5DB17A8-0107-4908-9322-CE3BAD7E1467}">
      <dsp:nvSpPr>
        <dsp:cNvPr id="0" name=""/>
        <dsp:cNvSpPr/>
      </dsp:nvSpPr>
      <dsp:spPr>
        <a:xfrm>
          <a:off x="2744378" y="3673153"/>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a:off x="2744378" y="3673153"/>
        <a:ext cx="357794" cy="418552"/>
      </dsp:txXfrm>
    </dsp:sp>
    <dsp:sp modelId="{F7123316-DD94-458C-8632-361731EB9E7C}">
      <dsp:nvSpPr>
        <dsp:cNvPr id="0" name=""/>
        <dsp:cNvSpPr/>
      </dsp:nvSpPr>
      <dsp:spPr>
        <a:xfrm>
          <a:off x="3270944" y="3376116"/>
          <a:ext cx="1687710" cy="1012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smtClean="0"/>
            <a:t>资料归档</a:t>
          </a:r>
          <a:endParaRPr lang="zh-CN" altLang="en-US" sz="2500" kern="1200" dirty="0"/>
        </a:p>
      </dsp:txBody>
      <dsp:txXfrm>
        <a:off x="3270944" y="3376116"/>
        <a:ext cx="1687710" cy="10126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5F9E35-710E-4A03-B1BA-176DFB7F6D84}">
      <dsp:nvSpPr>
        <dsp:cNvPr id="0" name=""/>
        <dsp:cNvSpPr/>
      </dsp:nvSpPr>
      <dsp:spPr>
        <a:xfrm>
          <a:off x="3479" y="1684872"/>
          <a:ext cx="1063095" cy="876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成绩核查</a:t>
          </a:r>
          <a:endParaRPr lang="zh-CN" altLang="en-US" sz="1500" kern="1200" dirty="0"/>
        </a:p>
      </dsp:txBody>
      <dsp:txXfrm>
        <a:off x="3479" y="1684872"/>
        <a:ext cx="1063095" cy="688938"/>
      </dsp:txXfrm>
    </dsp:sp>
    <dsp:sp modelId="{9426F887-E237-4F44-8708-16EE6DE216F1}">
      <dsp:nvSpPr>
        <dsp:cNvPr id="0" name=""/>
        <dsp:cNvSpPr/>
      </dsp:nvSpPr>
      <dsp:spPr>
        <a:xfrm>
          <a:off x="603642" y="1903518"/>
          <a:ext cx="1157901" cy="1157901"/>
        </a:xfrm>
        <a:prstGeom prst="leftCircularArrow">
          <a:avLst>
            <a:gd name="adj1" fmla="val 3030"/>
            <a:gd name="adj2" fmla="val 371797"/>
            <a:gd name="adj3" fmla="val 2147308"/>
            <a:gd name="adj4" fmla="val 9024489"/>
            <a:gd name="adj5" fmla="val 35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7E6FD7-B71F-4EB6-8ACF-510B3921FF73}">
      <dsp:nvSpPr>
        <dsp:cNvPr id="0" name=""/>
        <dsp:cNvSpPr/>
      </dsp:nvSpPr>
      <dsp:spPr>
        <a:xfrm>
          <a:off x="239722" y="2373811"/>
          <a:ext cx="944973" cy="3757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学院</a:t>
          </a:r>
          <a:endParaRPr lang="zh-CN" altLang="en-US" sz="1600" kern="1200" dirty="0"/>
        </a:p>
      </dsp:txBody>
      <dsp:txXfrm>
        <a:off x="239722" y="2373811"/>
        <a:ext cx="944973" cy="375784"/>
      </dsp:txXfrm>
    </dsp:sp>
    <dsp:sp modelId="{B003CE57-CA6E-4A50-95FD-43F81B325B2C}">
      <dsp:nvSpPr>
        <dsp:cNvPr id="0" name=""/>
        <dsp:cNvSpPr/>
      </dsp:nvSpPr>
      <dsp:spPr>
        <a:xfrm>
          <a:off x="1351767" y="1684872"/>
          <a:ext cx="1063095" cy="876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成绩导入国家平台</a:t>
          </a:r>
          <a:endParaRPr lang="zh-CN" altLang="en-US" sz="1500" kern="1200" dirty="0"/>
        </a:p>
      </dsp:txBody>
      <dsp:txXfrm>
        <a:off x="1351767" y="1872765"/>
        <a:ext cx="1063095" cy="688938"/>
      </dsp:txXfrm>
    </dsp:sp>
    <dsp:sp modelId="{8F34A71A-D828-402C-9F62-21B4D53A5422}">
      <dsp:nvSpPr>
        <dsp:cNvPr id="0" name=""/>
        <dsp:cNvSpPr/>
      </dsp:nvSpPr>
      <dsp:spPr>
        <a:xfrm>
          <a:off x="1943072" y="1150776"/>
          <a:ext cx="1293741" cy="1293741"/>
        </a:xfrm>
        <a:prstGeom prst="circularArrow">
          <a:avLst>
            <a:gd name="adj1" fmla="val 2712"/>
            <a:gd name="adj2" fmla="val 330288"/>
            <a:gd name="adj3" fmla="val 19494201"/>
            <a:gd name="adj4" fmla="val 12575511"/>
            <a:gd name="adj5" fmla="val 31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BFE1D2-6001-4A02-84DA-2FAC15D3A542}">
      <dsp:nvSpPr>
        <dsp:cNvPr id="0" name=""/>
        <dsp:cNvSpPr/>
      </dsp:nvSpPr>
      <dsp:spPr>
        <a:xfrm>
          <a:off x="1588011" y="1496980"/>
          <a:ext cx="944973" cy="3757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研究生院</a:t>
          </a:r>
          <a:endParaRPr lang="zh-CN" altLang="en-US" sz="1600" kern="1200" dirty="0"/>
        </a:p>
      </dsp:txBody>
      <dsp:txXfrm>
        <a:off x="1588011" y="1496980"/>
        <a:ext cx="944973" cy="375784"/>
      </dsp:txXfrm>
    </dsp:sp>
    <dsp:sp modelId="{609E3387-C2BC-4AD4-9DFE-5A2075903132}">
      <dsp:nvSpPr>
        <dsp:cNvPr id="0" name=""/>
        <dsp:cNvSpPr/>
      </dsp:nvSpPr>
      <dsp:spPr>
        <a:xfrm>
          <a:off x="2700056" y="1684872"/>
          <a:ext cx="1063095" cy="876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solidFill>
                <a:srgbClr val="FF0000"/>
              </a:solidFill>
            </a:rPr>
            <a:t>提交答辩申请</a:t>
          </a:r>
          <a:endParaRPr lang="zh-CN" altLang="en-US" sz="1500" kern="1200" dirty="0">
            <a:solidFill>
              <a:srgbClr val="FF0000"/>
            </a:solidFill>
          </a:endParaRPr>
        </a:p>
      </dsp:txBody>
      <dsp:txXfrm>
        <a:off x="2700056" y="1684872"/>
        <a:ext cx="1063095" cy="688938"/>
      </dsp:txXfrm>
    </dsp:sp>
    <dsp:sp modelId="{53CF96C7-FD53-4BFC-8AA5-A0A13CCD3A2B}">
      <dsp:nvSpPr>
        <dsp:cNvPr id="0" name=""/>
        <dsp:cNvSpPr/>
      </dsp:nvSpPr>
      <dsp:spPr>
        <a:xfrm>
          <a:off x="3300219" y="1903518"/>
          <a:ext cx="1157901" cy="1157901"/>
        </a:xfrm>
        <a:prstGeom prst="leftCircularArrow">
          <a:avLst>
            <a:gd name="adj1" fmla="val 3030"/>
            <a:gd name="adj2" fmla="val 371797"/>
            <a:gd name="adj3" fmla="val 2147308"/>
            <a:gd name="adj4" fmla="val 9024489"/>
            <a:gd name="adj5" fmla="val 35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B0AF45-D182-46D4-AED2-9C830D2141A6}">
      <dsp:nvSpPr>
        <dsp:cNvPr id="0" name=""/>
        <dsp:cNvSpPr/>
      </dsp:nvSpPr>
      <dsp:spPr>
        <a:xfrm>
          <a:off x="2936299" y="2373811"/>
          <a:ext cx="944973" cy="37578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同力科硕</a:t>
          </a:r>
          <a:endParaRPr lang="zh-CN" altLang="en-US" sz="1600" kern="1200" dirty="0"/>
        </a:p>
      </dsp:txBody>
      <dsp:txXfrm>
        <a:off x="2936299" y="2373811"/>
        <a:ext cx="944973" cy="375784"/>
      </dsp:txXfrm>
    </dsp:sp>
    <dsp:sp modelId="{2AB940D5-DFEE-48B1-9039-87D05812CC37}">
      <dsp:nvSpPr>
        <dsp:cNvPr id="0" name=""/>
        <dsp:cNvSpPr/>
      </dsp:nvSpPr>
      <dsp:spPr>
        <a:xfrm>
          <a:off x="4048344" y="1684872"/>
          <a:ext cx="1063095" cy="876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审核申请</a:t>
          </a:r>
          <a:endParaRPr lang="zh-CN" altLang="en-US" sz="1500" kern="1200" dirty="0"/>
        </a:p>
      </dsp:txBody>
      <dsp:txXfrm>
        <a:off x="4048344" y="1872765"/>
        <a:ext cx="1063095" cy="688938"/>
      </dsp:txXfrm>
    </dsp:sp>
    <dsp:sp modelId="{D268D37B-A121-4F71-A379-2BA269C875E2}">
      <dsp:nvSpPr>
        <dsp:cNvPr id="0" name=""/>
        <dsp:cNvSpPr/>
      </dsp:nvSpPr>
      <dsp:spPr>
        <a:xfrm>
          <a:off x="4639649" y="1150776"/>
          <a:ext cx="1293741" cy="1293741"/>
        </a:xfrm>
        <a:prstGeom prst="circularArrow">
          <a:avLst>
            <a:gd name="adj1" fmla="val 2712"/>
            <a:gd name="adj2" fmla="val 330288"/>
            <a:gd name="adj3" fmla="val 19494201"/>
            <a:gd name="adj4" fmla="val 12575511"/>
            <a:gd name="adj5" fmla="val 31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0D57BD-6F2F-4923-9186-F1E695EA5608}">
      <dsp:nvSpPr>
        <dsp:cNvPr id="0" name=""/>
        <dsp:cNvSpPr/>
      </dsp:nvSpPr>
      <dsp:spPr>
        <a:xfrm>
          <a:off x="4284588" y="1496980"/>
          <a:ext cx="944973" cy="3757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学院</a:t>
          </a:r>
          <a:endParaRPr lang="zh-CN" altLang="en-US" sz="1600" kern="1200" dirty="0"/>
        </a:p>
      </dsp:txBody>
      <dsp:txXfrm>
        <a:off x="4284588" y="1496980"/>
        <a:ext cx="944973" cy="375784"/>
      </dsp:txXfrm>
    </dsp:sp>
    <dsp:sp modelId="{1E880B64-1F7F-4E5D-8F31-1936BF9F8C43}">
      <dsp:nvSpPr>
        <dsp:cNvPr id="0" name=""/>
        <dsp:cNvSpPr/>
      </dsp:nvSpPr>
      <dsp:spPr>
        <a:xfrm>
          <a:off x="5396633" y="1684872"/>
          <a:ext cx="1063095" cy="876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solidFill>
                <a:srgbClr val="FF0000"/>
              </a:solidFill>
            </a:rPr>
            <a:t>提交学位论文终稿</a:t>
          </a:r>
          <a:endParaRPr lang="zh-CN" altLang="en-US" sz="1500" kern="1200" dirty="0">
            <a:solidFill>
              <a:srgbClr val="FF0000"/>
            </a:solidFill>
          </a:endParaRPr>
        </a:p>
      </dsp:txBody>
      <dsp:txXfrm>
        <a:off x="5396633" y="1684872"/>
        <a:ext cx="1063095" cy="688938"/>
      </dsp:txXfrm>
    </dsp:sp>
    <dsp:sp modelId="{B2DDDBA3-86BF-4725-B1FB-28B52E98785D}">
      <dsp:nvSpPr>
        <dsp:cNvPr id="0" name=""/>
        <dsp:cNvSpPr/>
      </dsp:nvSpPr>
      <dsp:spPr>
        <a:xfrm>
          <a:off x="5996796" y="1903518"/>
          <a:ext cx="1157901" cy="1157901"/>
        </a:xfrm>
        <a:prstGeom prst="leftCircularArrow">
          <a:avLst>
            <a:gd name="adj1" fmla="val 3030"/>
            <a:gd name="adj2" fmla="val 371797"/>
            <a:gd name="adj3" fmla="val 2147308"/>
            <a:gd name="adj4" fmla="val 9024489"/>
            <a:gd name="adj5" fmla="val 35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4D624D-A3AE-4C69-BF02-DE54DE73EDF1}">
      <dsp:nvSpPr>
        <dsp:cNvPr id="0" name=""/>
        <dsp:cNvSpPr/>
      </dsp:nvSpPr>
      <dsp:spPr>
        <a:xfrm>
          <a:off x="5632876" y="2373811"/>
          <a:ext cx="944973" cy="37578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同力科硕</a:t>
          </a:r>
          <a:endParaRPr lang="zh-CN" altLang="en-US" sz="1600" kern="1200" dirty="0"/>
        </a:p>
      </dsp:txBody>
      <dsp:txXfrm>
        <a:off x="5632876" y="2373811"/>
        <a:ext cx="944973" cy="375784"/>
      </dsp:txXfrm>
    </dsp:sp>
    <dsp:sp modelId="{BFC3FFBE-A9C6-483A-8B12-DA4FE8CFDB90}">
      <dsp:nvSpPr>
        <dsp:cNvPr id="0" name=""/>
        <dsp:cNvSpPr/>
      </dsp:nvSpPr>
      <dsp:spPr>
        <a:xfrm>
          <a:off x="6744921" y="1684872"/>
          <a:ext cx="1063095" cy="8768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审核通过</a:t>
          </a:r>
          <a:endParaRPr lang="zh-CN" altLang="en-US" sz="1500" kern="1200" dirty="0"/>
        </a:p>
      </dsp:txBody>
      <dsp:txXfrm>
        <a:off x="6744921" y="1872765"/>
        <a:ext cx="1063095" cy="688938"/>
      </dsp:txXfrm>
    </dsp:sp>
    <dsp:sp modelId="{0C591EAB-C5AE-403D-AF6A-1AAB4B9D4367}">
      <dsp:nvSpPr>
        <dsp:cNvPr id="0" name=""/>
        <dsp:cNvSpPr/>
      </dsp:nvSpPr>
      <dsp:spPr>
        <a:xfrm>
          <a:off x="6981165" y="1496980"/>
          <a:ext cx="944973" cy="3757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kern="1200" dirty="0" smtClean="0"/>
            <a:t>学院</a:t>
          </a:r>
          <a:endParaRPr lang="zh-CN" altLang="en-US" sz="1600" kern="1200" dirty="0"/>
        </a:p>
      </dsp:txBody>
      <dsp:txXfrm>
        <a:off x="6981165" y="1496980"/>
        <a:ext cx="944973" cy="3757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p:sp>
      <p:sp>
        <p:nvSpPr>
          <p:cNvPr id="14338" name="备注占位符 2"/>
          <p:cNvSpPr>
            <a:spLocks noGrp="1"/>
          </p:cNvSpPr>
          <p:nvPr>
            <p:ph type="body"/>
          </p:nvPr>
        </p:nvSpPr>
        <p:spPr/>
        <p:txBody>
          <a:bodyPr wrap="square" lIns="91440" tIns="45720" rIns="91440" bIns="45720" anchor="t" anchorCtr="0"/>
          <a:p>
            <a:pPr lvl="0"/>
            <a:r>
              <a:rPr lang="zh-CN" altLang="en-US" dirty="0"/>
              <a:t>结业</a:t>
            </a:r>
            <a:endParaRPr lang="zh-CN" altLang="en-US" dirty="0"/>
          </a:p>
        </p:txBody>
      </p:sp>
      <p:sp>
        <p:nvSpPr>
          <p:cNvPr id="143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p:txBody>
          <a:bodyPr wrap="square" lIns="91440" tIns="45720" rIns="91440" bIns="45720" anchor="t" anchorCtr="0"/>
          <a:p>
            <a:pPr lvl="0"/>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smtClean="0"/>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
            <a:pPr algn="r" fontAlgn="base">
              <a:buNone/>
            </a:pPr>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
            <a:pPr algn="r" fontAlgn="base">
              <a:buNone/>
            </a:pPr>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smtClean="0"/>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nchorCtr="0"/>
          <a:p>
            <a:pPr lvl="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hyperlink" Target="http://grs.zju.edu.cn/"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jpe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0.jpeg"/><Relationship Id="rId1"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mm.zju.edu.cn/chines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noChangeArrowheads="1"/>
          </p:cNvSpPr>
          <p:nvPr>
            <p:ph type="ctrTitle"/>
          </p:nvPr>
        </p:nvSpPr>
        <p:spPr bwMode="auto">
          <a:xfrm>
            <a:off x="684206" y="2420928"/>
            <a:ext cx="7775575" cy="1728795"/>
          </a:xfrm>
          <a:ln>
            <a:miter lim="800000"/>
          </a:ln>
          <a:effectLst/>
          <a:sp3d prstMaterial="plastic"/>
        </p:spPr>
        <p:txBody>
          <a:bodyPr vert="horz" wrap="square" lIns="0" tIns="0" rIns="18288" bIns="0" numCol="1" anchor="b" anchorCtr="0" compatLnSpc="1">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smtClean="0">
                <a:ln>
                  <a:noFill/>
                </a:ln>
                <a:solidFill>
                  <a:srgbClr val="FF6600"/>
                </a:solidFill>
                <a:effectLst>
                  <a:outerShdw blurRad="38100" dist="25400" dir="5400000" algn="tl" rotWithShape="0">
                    <a:srgbClr val="000000">
                      <a:alpha val="43000"/>
                    </a:srgbClr>
                  </a:outerShdw>
                </a:effectLst>
                <a:uLnTx/>
                <a:uFillTx/>
                <a:latin typeface="+mj-lt"/>
                <a:ea typeface="+mj-ea"/>
                <a:cs typeface="+mj-cs"/>
              </a:rPr>
              <a:t>同等学力论文答辩和学位申请基本程序及注意事项</a:t>
            </a:r>
            <a:endParaRPr kumimoji="0" lang="zh-CN" altLang="en-US" sz="4400" b="1" i="0" u="none" strike="noStrike" kern="1200" cap="none" spc="0" normalizeH="0" baseline="0" noProof="0" dirty="0" smtClean="0">
              <a:ln>
                <a:noFill/>
              </a:ln>
              <a:solidFill>
                <a:srgbClr val="FF6600"/>
              </a:solidFill>
              <a:effectLst>
                <a:outerShdw blurRad="38100" dist="25400" dir="5400000" algn="tl" rotWithShape="0">
                  <a:srgbClr val="000000">
                    <a:alpha val="43000"/>
                  </a:srgbClr>
                </a:outerShdw>
              </a:effectLst>
              <a:uLnTx/>
              <a:uFillTx/>
              <a:latin typeface="+mj-lt"/>
              <a:ea typeface="+mj-ea"/>
              <a:cs typeface="+mj-cs"/>
            </a:endParaRPr>
          </a:p>
        </p:txBody>
      </p:sp>
      <p:sp>
        <p:nvSpPr>
          <p:cNvPr id="2" name="矩形 3"/>
          <p:cNvSpPr/>
          <p:nvPr/>
        </p:nvSpPr>
        <p:spPr>
          <a:xfrm>
            <a:off x="3152617" y="4500563"/>
            <a:ext cx="3018155" cy="534035"/>
          </a:xfrm>
          <a:prstGeom prst="rect">
            <a:avLst/>
          </a:prstGeom>
          <a:noFill/>
          <a:ln w="9525">
            <a:noFill/>
          </a:ln>
        </p:spPr>
        <p:txBody>
          <a:bodyPr wrap="none" anchor="t" anchorCtr="0">
            <a:spAutoFit/>
          </a:bodyPr>
          <a:p>
            <a:pPr algn="ctr">
              <a:lnSpc>
                <a:spcPct val="90000"/>
              </a:lnSpc>
              <a:spcBef>
                <a:spcPct val="20000"/>
              </a:spcBef>
              <a:buClr>
                <a:srgbClr val="0BD0D9"/>
              </a:buClr>
              <a:buSzPct val="95000"/>
            </a:pPr>
            <a:r>
              <a:rPr lang="zh-CN" altLang="en-US" sz="3200" dirty="0">
                <a:solidFill>
                  <a:srgbClr val="FFFFFF"/>
                </a:solidFill>
                <a:latin typeface="Constantia" panose="02030602050306030303" pitchFamily="18" charset="0"/>
                <a:ea typeface="宋体" panose="02010600030101010101" pitchFamily="2" charset="-122"/>
              </a:rPr>
              <a:t>（</a:t>
            </a:r>
            <a:r>
              <a:rPr lang="en-US" altLang="zh-CN" sz="3200" dirty="0">
                <a:solidFill>
                  <a:srgbClr val="FFFFFF"/>
                </a:solidFill>
                <a:latin typeface="Constantia" panose="02030602050306030303" pitchFamily="18" charset="0"/>
                <a:ea typeface="宋体" panose="02010600030101010101" pitchFamily="2" charset="-122"/>
              </a:rPr>
              <a:t>2022</a:t>
            </a:r>
            <a:r>
              <a:rPr lang="zh-CN" altLang="en-US" sz="3200" dirty="0">
                <a:solidFill>
                  <a:srgbClr val="FFFFFF"/>
                </a:solidFill>
                <a:latin typeface="Constantia" panose="02030602050306030303" pitchFamily="18" charset="0"/>
                <a:ea typeface="宋体" panose="02010600030101010101" pitchFamily="2" charset="-122"/>
              </a:rPr>
              <a:t>年夏季）</a:t>
            </a:r>
            <a:endParaRPr lang="en-US" altLang="zh-CN" sz="3200" dirty="0">
              <a:solidFill>
                <a:srgbClr val="FFFFFF"/>
              </a:solidFill>
              <a:latin typeface="Constantia" panose="02030602050306030303" pitchFamily="18" charset="0"/>
              <a:ea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内容占位符 2"/>
          <p:cNvSpPr>
            <a:spLocks noGrp="1"/>
          </p:cNvSpPr>
          <p:nvPr>
            <p:ph sz="half" idx="1"/>
          </p:nvPr>
        </p:nvSpPr>
        <p:spPr>
          <a:xfrm>
            <a:off x="457200" y="1920875"/>
            <a:ext cx="7115175" cy="2579688"/>
          </a:xfrm>
        </p:spPr>
        <p:txBody>
          <a:bodyPr vert="horz" wrap="square" lIns="91440" tIns="45720" rIns="91440" bIns="45720" anchor="t" anchorCtr="0"/>
          <a:p>
            <a:pPr>
              <a:buClr>
                <a:srgbClr val="0BD0D9"/>
              </a:buClr>
              <a:buSzPct val="95000"/>
              <a:buFont typeface="Wingdings 2" pitchFamily="18" charset="2"/>
              <a:buNone/>
            </a:pPr>
            <a:r>
              <a:rPr lang="zh-CN" altLang="en-US" sz="4800" b="1" kern="1200" dirty="0">
                <a:latin typeface="+mn-lt"/>
                <a:ea typeface="+mn-ea"/>
                <a:cs typeface="+mn-cs"/>
              </a:rPr>
              <a:t>        学校同力老系统已停用，请登录全日制系统申请。</a:t>
            </a:r>
            <a:endParaRPr lang="en-US" altLang="zh-CN" sz="4800" b="1" kern="1200" dirty="0">
              <a:latin typeface="+mn-lt"/>
              <a:ea typeface="+mn-ea"/>
              <a:cs typeface="+mn-cs"/>
            </a:endParaRPr>
          </a:p>
          <a:p>
            <a:pPr>
              <a:buClr>
                <a:srgbClr val="0BD0D9"/>
              </a:buClr>
              <a:buSzPct val="95000"/>
              <a:buFont typeface="Wingdings 2" pitchFamily="18" charset="2"/>
              <a:buNone/>
            </a:pPr>
            <a:endParaRPr lang="zh-CN" altLang="en-US" sz="4800" b="1" kern="1200" dirty="0">
              <a:latin typeface="+mn-lt"/>
              <a:ea typeface="+mn-ea"/>
              <a:cs typeface="+mn-cs"/>
            </a:endParaRPr>
          </a:p>
        </p:txBody>
      </p:sp>
      <p:sp>
        <p:nvSpPr>
          <p:cNvPr id="5" name="标题 1"/>
          <p:cNvSpPr>
            <a:spLocks noGrp="1"/>
          </p:cNvSpPr>
          <p:nvPr>
            <p:ph type="title"/>
          </p:nvPr>
        </p:nvSpPr>
        <p:spPr>
          <a:xfrm>
            <a:off x="428625" y="928688"/>
            <a:ext cx="8229600" cy="11430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a:t>
            </a:r>
            <a:r>
              <a:rPr kumimoji="0" lang="en-US" altLang="zh-CN" sz="5000" b="1" i="0" u="none" strike="noStrike" kern="1200" cap="none" spc="0" normalizeH="0" baseline="0" noProof="0" dirty="0" smtClean="0">
                <a:ln>
                  <a:noFill/>
                </a:ln>
                <a:solidFill>
                  <a:srgbClr val="C00000"/>
                </a:solidFill>
                <a:effectLst/>
                <a:uLnTx/>
                <a:uFillTx/>
                <a:latin typeface="+mj-lt"/>
                <a:ea typeface="+mj-ea"/>
                <a:cs typeface="+mj-cs"/>
              </a:rPr>
              <a:t>2</a:t>
            </a: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）网上申请</a:t>
            </a:r>
            <a:r>
              <a:rPr kumimoji="0" lang="en-US" altLang="zh-CN" sz="5000" b="1" i="0" u="none" strike="noStrike" kern="1200" cap="none" spc="0" normalizeH="0" baseline="0" noProof="0" dirty="0" smtClean="0">
                <a:ln>
                  <a:noFill/>
                </a:ln>
                <a:solidFill>
                  <a:srgbClr val="C00000"/>
                </a:solidFill>
                <a:effectLst/>
                <a:uLnTx/>
                <a:uFillTx/>
                <a:latin typeface="+mj-lt"/>
                <a:ea typeface="+mj-ea"/>
                <a:cs typeface="+mj-cs"/>
              </a:rPr>
              <a:t>-</a:t>
            </a: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浙大系统</a:t>
            </a:r>
            <a:b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爆炸形 1 20"/>
          <p:cNvSpPr/>
          <p:nvPr/>
        </p:nvSpPr>
        <p:spPr>
          <a:xfrm>
            <a:off x="5929313" y="0"/>
            <a:ext cx="2928938" cy="1143000"/>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t>新系统</a:t>
            </a:r>
            <a:br>
              <a:rPr kumimoji="0" lang="zh-CN" altLang="en-US" sz="5000" b="1" i="0" u="none" strike="noStrike" kern="1200" cap="none" spc="0" normalizeH="0" baseline="0" noProof="0" dirty="0" smtClean="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6387" name="内容占位符 4"/>
          <p:cNvSpPr>
            <a:spLocks noGrp="1"/>
          </p:cNvSpPr>
          <p:nvPr>
            <p:ph idx="1"/>
          </p:nvPr>
        </p:nvSpPr>
        <p:spPr>
          <a:xfrm>
            <a:off x="642938" y="1285875"/>
            <a:ext cx="5572125" cy="2571750"/>
          </a:xfrm>
        </p:spPr>
        <p:txBody>
          <a:bodyPr vert="horz" wrap="square" lIns="91440" tIns="45720" rIns="91440" bIns="45720" anchor="t" anchorCtr="0"/>
          <a:p>
            <a:pPr eaLnBrk="1" hangingPunct="1"/>
            <a:r>
              <a:rPr lang="zh-CN" altLang="en-US" dirty="0"/>
              <a:t>网站名称：浙江大学研究生院</a:t>
            </a:r>
            <a:endParaRPr lang="en-US" altLang="zh-CN" dirty="0"/>
          </a:p>
          <a:p>
            <a:pPr eaLnBrk="1" hangingPunct="1"/>
            <a:r>
              <a:rPr lang="zh-CN" altLang="en-US" dirty="0"/>
              <a:t>网站地址：</a:t>
            </a:r>
            <a:r>
              <a:rPr lang="en-US" altLang="zh-CN" dirty="0">
                <a:solidFill>
                  <a:srgbClr val="C00000"/>
                </a:solidFill>
                <a:hlinkClick r:id="rId1"/>
              </a:rPr>
              <a:t>http://grs.zju.edu.cn/</a:t>
            </a:r>
            <a:endParaRPr lang="en-US" altLang="zh-CN" dirty="0">
              <a:solidFill>
                <a:srgbClr val="C00000"/>
              </a:solidFill>
            </a:endParaRPr>
          </a:p>
          <a:p>
            <a:pPr eaLnBrk="1" hangingPunct="1"/>
            <a:r>
              <a:rPr lang="zh-CN" altLang="en-US" dirty="0"/>
              <a:t>登录：</a:t>
            </a:r>
            <a:endParaRPr lang="en-US" altLang="zh-CN" dirty="0"/>
          </a:p>
          <a:p>
            <a:pPr eaLnBrk="1" hangingPunct="1">
              <a:buNone/>
            </a:pPr>
            <a:r>
              <a:rPr lang="zh-CN" altLang="en-US" sz="3200" b="1" dirty="0">
                <a:solidFill>
                  <a:srgbClr val="C00000"/>
                </a:solidFill>
              </a:rPr>
              <a:t>全日制研究生信息系统登录</a:t>
            </a:r>
            <a:endParaRPr lang="en-US" altLang="zh-CN" sz="3200" dirty="0">
              <a:solidFill>
                <a:srgbClr val="C00000"/>
              </a:solidFill>
            </a:endParaRPr>
          </a:p>
          <a:p>
            <a:pPr eaLnBrk="1" hangingPunct="1">
              <a:buNone/>
            </a:pPr>
            <a:r>
              <a:rPr lang="zh-CN" altLang="en-US" dirty="0">
                <a:solidFill>
                  <a:srgbClr val="0000FF"/>
                </a:solidFill>
              </a:rPr>
              <a:t>     </a:t>
            </a:r>
            <a:endParaRPr lang="zh-CN" altLang="en-US" dirty="0">
              <a:solidFill>
                <a:srgbClr val="C00000"/>
              </a:solidFill>
            </a:endParaRPr>
          </a:p>
        </p:txBody>
      </p:sp>
      <p:grpSp>
        <p:nvGrpSpPr>
          <p:cNvPr id="16388" name="组合 11"/>
          <p:cNvGrpSpPr/>
          <p:nvPr/>
        </p:nvGrpSpPr>
        <p:grpSpPr>
          <a:xfrm>
            <a:off x="1357313" y="3857625"/>
            <a:ext cx="3027362" cy="2719388"/>
            <a:chOff x="5659758" y="1285860"/>
            <a:chExt cx="3027501" cy="2719393"/>
          </a:xfrm>
        </p:grpSpPr>
        <p:pic>
          <p:nvPicPr>
            <p:cNvPr id="16389" name="Picture 3" descr="D:\My Documents\My Pictures\20150416-3.bmp"/>
            <p:cNvPicPr>
              <a:picLocks noChangeAspect="1"/>
            </p:cNvPicPr>
            <p:nvPr/>
          </p:nvPicPr>
          <p:blipFill>
            <a:blip r:embed="rId2"/>
            <a:stretch>
              <a:fillRect/>
            </a:stretch>
          </p:blipFill>
          <p:spPr>
            <a:xfrm>
              <a:off x="5659758" y="1285860"/>
              <a:ext cx="3027501" cy="2719393"/>
            </a:xfrm>
            <a:prstGeom prst="rect">
              <a:avLst/>
            </a:prstGeom>
            <a:noFill/>
            <a:ln w="9525">
              <a:noFill/>
            </a:ln>
          </p:spPr>
        </p:pic>
        <p:sp>
          <p:nvSpPr>
            <p:cNvPr id="10" name="椭圆 9"/>
            <p:cNvSpPr/>
            <p:nvPr/>
          </p:nvSpPr>
          <p:spPr>
            <a:xfrm>
              <a:off x="7001257" y="2857488"/>
              <a:ext cx="1071612" cy="500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grpSp>
      <p:pic>
        <p:nvPicPr>
          <p:cNvPr id="16391" name="Picture 5" descr="D:\My Documents\My Pictures\20150416-4.bmp"/>
          <p:cNvPicPr>
            <a:picLocks noChangeAspect="1"/>
          </p:cNvPicPr>
          <p:nvPr/>
        </p:nvPicPr>
        <p:blipFill>
          <a:blip r:embed="rId3"/>
          <a:stretch>
            <a:fillRect/>
          </a:stretch>
        </p:blipFill>
        <p:spPr>
          <a:xfrm>
            <a:off x="5286375" y="3981450"/>
            <a:ext cx="3724275" cy="2876550"/>
          </a:xfrm>
          <a:prstGeom prst="rect">
            <a:avLst/>
          </a:prstGeom>
          <a:noFill/>
          <a:ln w="9525">
            <a:noFill/>
          </a:ln>
        </p:spPr>
      </p:pic>
      <p:cxnSp>
        <p:nvCxnSpPr>
          <p:cNvPr id="14" name="直接箭头连接符 13"/>
          <p:cNvCxnSpPr/>
          <p:nvPr/>
        </p:nvCxnSpPr>
        <p:spPr>
          <a:xfrm flipV="1">
            <a:off x="3857625" y="4786313"/>
            <a:ext cx="1500188" cy="7143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357813" y="4500563"/>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6394" name="矩形 20"/>
          <p:cNvSpPr/>
          <p:nvPr/>
        </p:nvSpPr>
        <p:spPr>
          <a:xfrm>
            <a:off x="5857875" y="4929188"/>
            <a:ext cx="3286125"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全日制研究生信息系统登录</a:t>
            </a:r>
            <a:endParaRPr lang="zh-CN" altLang="en-US" sz="2000" b="1" dirty="0">
              <a:solidFill>
                <a:srgbClr val="C00000"/>
              </a:solidFill>
              <a:latin typeface="Arial" panose="020B0604020202020204" pitchFamily="34" charset="0"/>
              <a:ea typeface="宋体" panose="02010600030101010101" pitchFamily="2" charset="-122"/>
            </a:endParaRPr>
          </a:p>
        </p:txBody>
      </p:sp>
      <p:sp>
        <p:nvSpPr>
          <p:cNvPr id="16395" name="矩形 18"/>
          <p:cNvSpPr/>
          <p:nvPr/>
        </p:nvSpPr>
        <p:spPr>
          <a:xfrm>
            <a:off x="6286500" y="214313"/>
            <a:ext cx="2428875" cy="523875"/>
          </a:xfrm>
          <a:prstGeom prst="rect">
            <a:avLst/>
          </a:prstGeom>
          <a:noFill/>
          <a:ln w="9525">
            <a:noFill/>
          </a:ln>
        </p:spPr>
        <p:txBody>
          <a:bodyPr anchor="t" anchorCtr="0">
            <a:spAutoFit/>
          </a:bodyPr>
          <a:p>
            <a:r>
              <a:rPr lang="zh-CN" altLang="en-US" sz="2800" dirty="0">
                <a:solidFill>
                  <a:srgbClr val="C00000"/>
                </a:solidFill>
                <a:latin typeface="Arial" panose="020B0604020202020204" pitchFamily="34" charset="0"/>
                <a:ea typeface="宋体" panose="02010600030101010101" pitchFamily="2" charset="-122"/>
              </a:rPr>
              <a:t>校外可以登录</a:t>
            </a:r>
            <a:endParaRPr lang="zh-CN" altLang="en-US" dirty="0">
              <a:latin typeface="Arial" panose="020B0604020202020204" pitchFamily="34" charset="0"/>
              <a:ea typeface="宋体" panose="02010600030101010101" pitchFamily="2" charset="-122"/>
            </a:endParaRPr>
          </a:p>
        </p:txBody>
      </p:sp>
      <p:sp>
        <p:nvSpPr>
          <p:cNvPr id="13" name="矩形 12"/>
          <p:cNvSpPr/>
          <p:nvPr/>
        </p:nvSpPr>
        <p:spPr>
          <a:xfrm>
            <a:off x="5857875" y="2143125"/>
            <a:ext cx="3286125" cy="1016000"/>
          </a:xfrm>
          <a:prstGeom prst="rect">
            <a:avLst/>
          </a:prstGeom>
          <a:solidFill>
            <a:schemeClr val="accent5">
              <a:lumMod val="60000"/>
              <a:lumOff val="4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登录账号：</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Y+</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原来的学号，如</a:t>
            </a:r>
            <a:r>
              <a:rPr kumimoji="0" 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Y18080519</a:t>
            </a:r>
            <a:r>
              <a:rPr kumimoji="0" lang="zh-CN" alt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YB1018026</a:t>
            </a:r>
            <a:endParaRPr kumimoji="0" lang="zh-CN" altLang="en-US" sz="20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密码：</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身份证后</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6</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位</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5" descr="C:\Users\O_O\Pictures\系统2.jpg"/>
          <p:cNvPicPr>
            <a:picLocks noChangeAspect="1"/>
          </p:cNvPicPr>
          <p:nvPr/>
        </p:nvPicPr>
        <p:blipFill>
          <a:blip r:embed="rId1"/>
          <a:srcRect r="19707"/>
          <a:stretch>
            <a:fillRect/>
          </a:stretch>
        </p:blipFill>
        <p:spPr>
          <a:xfrm>
            <a:off x="214313" y="857250"/>
            <a:ext cx="4624387" cy="3600450"/>
          </a:xfrm>
          <a:prstGeom prst="rect">
            <a:avLst/>
          </a:prstGeom>
          <a:noFill/>
          <a:ln w="9525">
            <a:noFill/>
          </a:ln>
        </p:spPr>
      </p:pic>
      <p:pic>
        <p:nvPicPr>
          <p:cNvPr id="18434" name="Picture 3" descr="C:\Users\O_O\Pictures\系统3.jpg"/>
          <p:cNvPicPr>
            <a:picLocks noChangeAspect="1"/>
          </p:cNvPicPr>
          <p:nvPr/>
        </p:nvPicPr>
        <p:blipFill>
          <a:blip r:embed="rId2"/>
          <a:stretch>
            <a:fillRect/>
          </a:stretch>
        </p:blipFill>
        <p:spPr>
          <a:xfrm>
            <a:off x="4505325" y="3071813"/>
            <a:ext cx="4638675" cy="3600450"/>
          </a:xfrm>
          <a:prstGeom prst="rect">
            <a:avLst/>
          </a:prstGeom>
          <a:noFill/>
          <a:ln w="9525">
            <a:noFill/>
          </a:ln>
        </p:spPr>
      </p:pic>
      <p:sp>
        <p:nvSpPr>
          <p:cNvPr id="3" name="椭圆 2"/>
          <p:cNvSpPr/>
          <p:nvPr/>
        </p:nvSpPr>
        <p:spPr bwMode="auto">
          <a:xfrm>
            <a:off x="1500188" y="857250"/>
            <a:ext cx="571500"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4" name="直接箭头连接符 3"/>
          <p:cNvCxnSpPr/>
          <p:nvPr/>
        </p:nvCxnSpPr>
        <p:spPr>
          <a:xfrm rot="16200000" flipV="1">
            <a:off x="1535906" y="1393031"/>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437" name="矩形 5"/>
          <p:cNvSpPr/>
          <p:nvPr/>
        </p:nvSpPr>
        <p:spPr>
          <a:xfrm>
            <a:off x="214313" y="142875"/>
            <a:ext cx="6215062" cy="708025"/>
          </a:xfrm>
          <a:prstGeom prst="rect">
            <a:avLst/>
          </a:prstGeom>
          <a:noFill/>
          <a:ln w="9525">
            <a:noFill/>
          </a:ln>
        </p:spPr>
        <p:txBody>
          <a:bodyPr anchor="t" anchorCtr="0">
            <a:spAutoFit/>
          </a:bodyPr>
          <a:p>
            <a:r>
              <a:rPr lang="zh-CN" altLang="en-US" sz="4000" b="1" dirty="0">
                <a:latin typeface="Arial" panose="020B0604020202020204" pitchFamily="34" charset="0"/>
                <a:ea typeface="宋体" panose="02010600030101010101" pitchFamily="2" charset="-122"/>
              </a:rPr>
              <a:t>在“学位申请”模块完成：</a:t>
            </a:r>
            <a:endParaRPr lang="zh-CN" altLang="en-US" sz="4000" b="1" dirty="0">
              <a:latin typeface="Arial" panose="020B0604020202020204" pitchFamily="34" charset="0"/>
              <a:ea typeface="宋体" panose="02010600030101010101" pitchFamily="2" charset="-122"/>
            </a:endParaRPr>
          </a:p>
        </p:txBody>
      </p:sp>
      <p:sp>
        <p:nvSpPr>
          <p:cNvPr id="18438" name="矩形 7"/>
          <p:cNvSpPr/>
          <p:nvPr/>
        </p:nvSpPr>
        <p:spPr>
          <a:xfrm>
            <a:off x="4857750" y="928688"/>
            <a:ext cx="3429000" cy="2308225"/>
          </a:xfrm>
          <a:prstGeom prst="rect">
            <a:avLst/>
          </a:prstGeom>
          <a:noFill/>
          <a:ln w="9525">
            <a:noFill/>
          </a:ln>
        </p:spPr>
        <p:txBody>
          <a:bodyPr anchor="t" anchorCtr="0">
            <a:spAutoFit/>
          </a:bodyPr>
          <a:p>
            <a:r>
              <a:rPr lang="en-US" altLang="zh-CN" sz="2400" b="1" dirty="0">
                <a:solidFill>
                  <a:srgbClr val="FF0000"/>
                </a:solidFill>
                <a:latin typeface="Arial" panose="020B0604020202020204" pitchFamily="34" charset="0"/>
                <a:ea typeface="宋体" panose="02010600030101010101" pitchFamily="2" charset="-122"/>
              </a:rPr>
              <a:t>1.</a:t>
            </a:r>
            <a:r>
              <a:rPr lang="zh-CN" altLang="en-US" sz="2400" b="1" dirty="0">
                <a:solidFill>
                  <a:srgbClr val="FF0000"/>
                </a:solidFill>
                <a:latin typeface="Arial" panose="020B0604020202020204" pitchFamily="34" charset="0"/>
                <a:ea typeface="宋体" panose="02010600030101010101" pitchFamily="2" charset="-122"/>
              </a:rPr>
              <a:t>上报信息录入</a:t>
            </a:r>
            <a:endParaRPr lang="en-US" altLang="zh-CN" sz="2400" b="1" dirty="0">
              <a:solidFill>
                <a:srgbClr val="FF0000"/>
              </a:solidFill>
              <a:latin typeface="Arial" panose="020B0604020202020204" pitchFamily="34" charset="0"/>
              <a:ea typeface="宋体" panose="02010600030101010101" pitchFamily="2" charset="-122"/>
            </a:endParaRPr>
          </a:p>
          <a:p>
            <a:r>
              <a:rPr lang="zh-CN" altLang="en-US" sz="2400" dirty="0">
                <a:latin typeface="Arial" panose="020B0604020202020204" pitchFamily="34" charset="0"/>
                <a:ea typeface="宋体" panose="02010600030101010101" pitchFamily="2" charset="-122"/>
              </a:rPr>
              <a:t>务必准确，齐全</a:t>
            </a:r>
            <a:endParaRPr lang="en-US" altLang="zh-CN" sz="2400" dirty="0">
              <a:latin typeface="Arial" panose="020B0604020202020204" pitchFamily="34" charset="0"/>
              <a:ea typeface="宋体" panose="02010600030101010101" pitchFamily="2" charset="-122"/>
            </a:endParaRPr>
          </a:p>
          <a:p>
            <a:r>
              <a:rPr lang="en-US" altLang="zh-CN" sz="2400" b="1" dirty="0">
                <a:solidFill>
                  <a:srgbClr val="FF0000"/>
                </a:solidFill>
                <a:latin typeface="Arial" panose="020B0604020202020204" pitchFamily="34" charset="0"/>
                <a:ea typeface="宋体" panose="02010600030101010101" pitchFamily="2" charset="-122"/>
              </a:rPr>
              <a:t>2.</a:t>
            </a:r>
            <a:r>
              <a:rPr lang="zh-CN" altLang="en-US" sz="2400" b="1" dirty="0">
                <a:solidFill>
                  <a:srgbClr val="FF0000"/>
                </a:solidFill>
                <a:latin typeface="Arial" panose="020B0604020202020204" pitchFamily="34" charset="0"/>
                <a:ea typeface="宋体" panose="02010600030101010101" pitchFamily="2" charset="-122"/>
              </a:rPr>
              <a:t>提交学位论文</a:t>
            </a:r>
            <a:endParaRPr lang="en-US" altLang="zh-CN" sz="2400" b="1" dirty="0">
              <a:solidFill>
                <a:srgbClr val="FF0000"/>
              </a:solidFill>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.pdf</a:t>
            </a:r>
            <a:r>
              <a:rPr lang="zh-CN" altLang="en-US" sz="2400" dirty="0">
                <a:latin typeface="Arial" panose="020B0604020202020204" pitchFamily="34" charset="0"/>
                <a:ea typeface="宋体" panose="02010600030101010101" pitchFamily="2" charset="-122"/>
              </a:rPr>
              <a:t>格式上传，且为隐名版本</a:t>
            </a:r>
            <a:endParaRPr lang="en-US" altLang="zh-CN" sz="2400" b="1" dirty="0">
              <a:solidFill>
                <a:srgbClr val="FF0000"/>
              </a:solidFill>
              <a:latin typeface="Arial" panose="020B0604020202020204" pitchFamily="34" charset="0"/>
              <a:ea typeface="宋体" panose="02010600030101010101" pitchFamily="2" charset="-122"/>
            </a:endParaRPr>
          </a:p>
          <a:p>
            <a:r>
              <a:rPr lang="en-US" altLang="zh-CN" sz="2400" b="1" dirty="0">
                <a:solidFill>
                  <a:srgbClr val="FF0000"/>
                </a:solidFill>
                <a:latin typeface="Arial" panose="020B0604020202020204" pitchFamily="34" charset="0"/>
                <a:ea typeface="宋体" panose="02010600030101010101" pitchFamily="2" charset="-122"/>
              </a:rPr>
              <a:t>3.</a:t>
            </a:r>
            <a:r>
              <a:rPr lang="zh-CN" altLang="en-US" sz="2400" b="1" dirty="0">
                <a:solidFill>
                  <a:srgbClr val="FF0000"/>
                </a:solidFill>
                <a:latin typeface="Arial" panose="020B0604020202020204" pitchFamily="34" charset="0"/>
                <a:ea typeface="宋体" panose="02010600030101010101" pitchFamily="2" charset="-122"/>
              </a:rPr>
              <a:t>答辩准备信息</a:t>
            </a:r>
            <a:endParaRPr lang="zh-CN" altLang="en-US" sz="2400" dirty="0">
              <a:solidFill>
                <a:srgbClr val="FF0000"/>
              </a:solidFill>
              <a:latin typeface="Arial" panose="020B0604020202020204" pitchFamily="34" charset="0"/>
              <a:ea typeface="宋体" panose="02010600030101010101" pitchFamily="2" charset="-122"/>
            </a:endParaRPr>
          </a:p>
        </p:txBody>
      </p:sp>
      <p:sp>
        <p:nvSpPr>
          <p:cNvPr id="18439" name="矩形 8"/>
          <p:cNvSpPr/>
          <p:nvPr/>
        </p:nvSpPr>
        <p:spPr>
          <a:xfrm>
            <a:off x="6643688" y="3643313"/>
            <a:ext cx="612775" cy="1016000"/>
          </a:xfrm>
          <a:prstGeom prst="rect">
            <a:avLst/>
          </a:prstGeom>
          <a:noFill/>
          <a:ln w="9525">
            <a:noFill/>
          </a:ln>
        </p:spPr>
        <p:txBody>
          <a:bodyPr wrap="none" anchor="t" anchorCtr="0">
            <a:spAutoFit/>
          </a:bodyPr>
          <a:p>
            <a:r>
              <a:rPr lang="en-US" altLang="zh-CN" b="1" dirty="0">
                <a:solidFill>
                  <a:srgbClr val="FF0000"/>
                </a:solidFill>
                <a:latin typeface="Arial" panose="020B0604020202020204" pitchFamily="34" charset="0"/>
                <a:ea typeface="宋体" panose="02010600030101010101" pitchFamily="2" charset="-122"/>
              </a:rPr>
              <a:t>1</a:t>
            </a:r>
            <a:endParaRPr lang="zh-CN" altLang="en-US" dirty="0">
              <a:latin typeface="Arial" panose="020B0604020202020204" pitchFamily="34" charset="0"/>
              <a:ea typeface="宋体" panose="02010600030101010101" pitchFamily="2" charset="-122"/>
            </a:endParaRPr>
          </a:p>
        </p:txBody>
      </p:sp>
      <p:sp>
        <p:nvSpPr>
          <p:cNvPr id="18440" name="矩形 9"/>
          <p:cNvSpPr/>
          <p:nvPr/>
        </p:nvSpPr>
        <p:spPr>
          <a:xfrm>
            <a:off x="7286625" y="3643313"/>
            <a:ext cx="612775" cy="1016000"/>
          </a:xfrm>
          <a:prstGeom prst="rect">
            <a:avLst/>
          </a:prstGeom>
          <a:noFill/>
          <a:ln w="9525">
            <a:noFill/>
          </a:ln>
        </p:spPr>
        <p:txBody>
          <a:bodyPr wrap="none" anchor="t" anchorCtr="0">
            <a:spAutoFit/>
          </a:bodyPr>
          <a:p>
            <a:r>
              <a:rPr lang="en-US" altLang="zh-CN" b="1" dirty="0">
                <a:solidFill>
                  <a:srgbClr val="FF0000"/>
                </a:solidFill>
                <a:latin typeface="Arial" panose="020B0604020202020204" pitchFamily="34" charset="0"/>
                <a:ea typeface="宋体" panose="02010600030101010101" pitchFamily="2" charset="-122"/>
              </a:rPr>
              <a:t>2</a:t>
            </a:r>
            <a:endParaRPr lang="zh-CN" altLang="en-US" dirty="0">
              <a:latin typeface="Arial" panose="020B0604020202020204" pitchFamily="34" charset="0"/>
              <a:ea typeface="宋体" panose="02010600030101010101" pitchFamily="2" charset="-122"/>
            </a:endParaRPr>
          </a:p>
        </p:txBody>
      </p:sp>
      <p:sp>
        <p:nvSpPr>
          <p:cNvPr id="18441" name="矩形 10"/>
          <p:cNvSpPr/>
          <p:nvPr/>
        </p:nvSpPr>
        <p:spPr>
          <a:xfrm>
            <a:off x="7929563" y="3643313"/>
            <a:ext cx="612775" cy="1016000"/>
          </a:xfrm>
          <a:prstGeom prst="rect">
            <a:avLst/>
          </a:prstGeom>
          <a:noFill/>
          <a:ln w="9525">
            <a:noFill/>
          </a:ln>
        </p:spPr>
        <p:txBody>
          <a:bodyPr wrap="none" anchor="t" anchorCtr="0">
            <a:spAutoFit/>
          </a:bodyPr>
          <a:p>
            <a:r>
              <a:rPr lang="en-US" altLang="zh-CN" b="1" dirty="0">
                <a:solidFill>
                  <a:srgbClr val="FF0000"/>
                </a:solidFill>
                <a:latin typeface="Arial" panose="020B0604020202020204" pitchFamily="34" charset="0"/>
                <a:ea typeface="宋体" panose="02010600030101010101" pitchFamily="2" charset="-122"/>
              </a:rPr>
              <a:t>3</a:t>
            </a:r>
            <a:endParaRPr lang="zh-CN" altLang="en-US" dirty="0">
              <a:latin typeface="Arial" panose="020B0604020202020204" pitchFamily="34" charset="0"/>
              <a:ea typeface="宋体" panose="02010600030101010101" pitchFamily="2" charset="-122"/>
            </a:endParaRPr>
          </a:p>
        </p:txBody>
      </p:sp>
      <p:cxnSp>
        <p:nvCxnSpPr>
          <p:cNvPr id="12" name="直接箭头连接符 11"/>
          <p:cNvCxnSpPr/>
          <p:nvPr/>
        </p:nvCxnSpPr>
        <p:spPr>
          <a:xfrm rot="16200000" flipV="1">
            <a:off x="6750844"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16200000" flipV="1">
            <a:off x="7322344"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16200000" flipV="1">
            <a:off x="7965281"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182" name="矩形 17"/>
          <p:cNvSpPr>
            <a:spLocks noChangeArrowheads="1"/>
          </p:cNvSpPr>
          <p:nvPr/>
        </p:nvSpPr>
        <p:spPr bwMode="auto">
          <a:xfrm>
            <a:off x="214313" y="4572000"/>
            <a:ext cx="3429000" cy="830263"/>
          </a:xfrm>
          <a:prstGeom prst="rect">
            <a:avLst/>
          </a:prstGeom>
          <a:solidFill>
            <a:schemeClr val="accent6">
              <a:lumMod val="60000"/>
              <a:lumOff val="40000"/>
            </a:schemeClr>
          </a:solid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4.</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提醒导师登入新系统审核论文信息</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8" name="矩形 17"/>
          <p:cNvSpPr/>
          <p:nvPr/>
        </p:nvSpPr>
        <p:spPr>
          <a:xfrm>
            <a:off x="4500563" y="4929188"/>
            <a:ext cx="4643438" cy="357188"/>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p:txBody>
          <a:bodyPr vert="horz" wrap="square" lIns="0" tIns="45720" rIns="0" bIns="0" anchor="b" anchorCtr="0"/>
          <a:p>
            <a:r>
              <a:rPr lang="zh-CN" altLang="en-US" sz="5400" dirty="0">
                <a:solidFill>
                  <a:srgbClr val="FF0000"/>
                </a:solidFill>
              </a:rPr>
              <a:t>论文查重</a:t>
            </a:r>
            <a:endParaRPr lang="zh-CN" altLang="en-US" dirty="0"/>
          </a:p>
        </p:txBody>
      </p:sp>
      <p:sp>
        <p:nvSpPr>
          <p:cNvPr id="19458" name="内容占位符 2"/>
          <p:cNvSpPr>
            <a:spLocks noGrp="1"/>
          </p:cNvSpPr>
          <p:nvPr>
            <p:ph idx="1"/>
          </p:nvPr>
        </p:nvSpPr>
        <p:spPr>
          <a:xfrm>
            <a:off x="468313" y="2133600"/>
            <a:ext cx="8229600" cy="4389438"/>
          </a:xfrm>
        </p:spPr>
        <p:txBody>
          <a:bodyPr vert="horz" wrap="square" lIns="91440" tIns="45720" rIns="91440" bIns="45720" anchor="t" anchorCtr="0"/>
          <a:p>
            <a:r>
              <a:rPr lang="zh-CN" altLang="en-US" dirty="0"/>
              <a:t>步骤：上传论文初稿</a:t>
            </a:r>
            <a:r>
              <a:rPr lang="en-US" altLang="zh-CN" dirty="0"/>
              <a:t>—</a:t>
            </a:r>
            <a:r>
              <a:rPr lang="zh-CN" altLang="en-US" dirty="0"/>
              <a:t>查重</a:t>
            </a:r>
            <a:r>
              <a:rPr lang="en-US" altLang="zh-CN" dirty="0"/>
              <a:t>—</a:t>
            </a:r>
            <a:r>
              <a:rPr lang="zh-CN" altLang="en-US" dirty="0"/>
              <a:t>导师审核</a:t>
            </a:r>
            <a:endParaRPr lang="en-US" altLang="zh-CN" dirty="0"/>
          </a:p>
          <a:p>
            <a:r>
              <a:rPr lang="zh-CN" altLang="en-US" dirty="0"/>
              <a:t>系统查重</a:t>
            </a:r>
            <a:r>
              <a:rPr lang="zh-CN" altLang="en-US" b="1" dirty="0">
                <a:solidFill>
                  <a:srgbClr val="FF0000"/>
                </a:solidFill>
              </a:rPr>
              <a:t>仅一次</a:t>
            </a:r>
            <a:r>
              <a:rPr lang="zh-CN" altLang="en-US" dirty="0"/>
              <a:t>机会，若查重后还需修改，请导师撤回后重新上传</a:t>
            </a:r>
            <a:endParaRPr lang="en-US" altLang="zh-CN" dirty="0"/>
          </a:p>
          <a:p>
            <a:r>
              <a:rPr lang="zh-CN" altLang="en-US" dirty="0"/>
              <a:t>查重结果作为修改论文的参考，不做硬性要求</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a:xfrm>
            <a:off x="4929188" y="357188"/>
            <a:ext cx="3900487" cy="1143000"/>
          </a:xfrm>
        </p:spPr>
        <p:txBody>
          <a:bodyPr vert="horz" wrap="square" lIns="0" tIns="45720" rIns="0" bIns="0" anchor="b" anchorCtr="0"/>
          <a:p>
            <a:r>
              <a:rPr lang="zh-CN" altLang="en-US" sz="3600" dirty="0">
                <a:solidFill>
                  <a:srgbClr val="FF0000"/>
                </a:solidFill>
              </a:rPr>
              <a:t>学院系统审核界面</a:t>
            </a:r>
            <a:endParaRPr lang="zh-CN" altLang="en-US" sz="3600" dirty="0">
              <a:solidFill>
                <a:srgbClr val="FF0000"/>
              </a:solidFill>
            </a:endParaRPr>
          </a:p>
        </p:txBody>
      </p:sp>
      <p:pic>
        <p:nvPicPr>
          <p:cNvPr id="20482"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0483"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0484"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0487" name="TextBox 7"/>
          <p:cNvSpPr txBox="1"/>
          <p:nvPr/>
        </p:nvSpPr>
        <p:spPr>
          <a:xfrm>
            <a:off x="2714625" y="3857625"/>
            <a:ext cx="1500188" cy="642938"/>
          </a:xfrm>
          <a:prstGeom prst="rect">
            <a:avLst/>
          </a:prstGeom>
          <a:noFill/>
          <a:ln w="9525">
            <a:noFill/>
          </a:ln>
        </p:spPr>
        <p:txBody>
          <a:bodyPr anchor="t" anchorCtr="0">
            <a:spAutoFit/>
          </a:bodyPr>
          <a:p>
            <a:r>
              <a:rPr lang="zh-CN" altLang="en-US" sz="1800" dirty="0">
                <a:solidFill>
                  <a:srgbClr val="FF0000"/>
                </a:solidFill>
                <a:latin typeface="华文新魏" pitchFamily="2" charset="-122"/>
                <a:ea typeface="华文新魏" pitchFamily="2" charset="-122"/>
              </a:rPr>
              <a:t>论文初稿申请时提交</a:t>
            </a:r>
            <a:endParaRPr lang="zh-CN" altLang="en-US" sz="1800" dirty="0">
              <a:solidFill>
                <a:srgbClr val="FF0000"/>
              </a:solidFill>
              <a:latin typeface="华文新魏" pitchFamily="2" charset="-122"/>
              <a:ea typeface="华文新魏" pitchFamily="2" charset="-122"/>
            </a:endParaRPr>
          </a:p>
        </p:txBody>
      </p:sp>
      <p:sp>
        <p:nvSpPr>
          <p:cNvPr id="20488" name="TextBox 9"/>
          <p:cNvSpPr txBox="1"/>
          <p:nvPr/>
        </p:nvSpPr>
        <p:spPr>
          <a:xfrm>
            <a:off x="3571875" y="4786313"/>
            <a:ext cx="1571625" cy="646112"/>
          </a:xfrm>
          <a:prstGeom prst="rect">
            <a:avLst/>
          </a:prstGeom>
          <a:noFill/>
          <a:ln w="9525">
            <a:noFill/>
          </a:ln>
        </p:spPr>
        <p:txBody>
          <a:bodyPr anchor="t" anchorCtr="0">
            <a:spAutoFit/>
          </a:bodyPr>
          <a:p>
            <a:r>
              <a:rPr lang="zh-CN" altLang="en-US" sz="1800" dirty="0">
                <a:solidFill>
                  <a:srgbClr val="FF0000"/>
                </a:solidFill>
                <a:latin typeface="华文新魏" pitchFamily="2" charset="-122"/>
                <a:ea typeface="华文新魏" pitchFamily="2" charset="-122"/>
              </a:rPr>
              <a:t>论文终稿学位委员会后提交</a:t>
            </a:r>
            <a:endParaRPr lang="zh-CN" altLang="en-US" sz="1800" dirty="0">
              <a:solidFill>
                <a:srgbClr val="FF0000"/>
              </a:solidFill>
              <a:latin typeface="华文新魏" pitchFamily="2" charset="-122"/>
              <a:ea typeface="华文新魏"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0492" name="矩形 13"/>
          <p:cNvSpPr/>
          <p:nvPr/>
        </p:nvSpPr>
        <p:spPr>
          <a:xfrm>
            <a:off x="2487613" y="2921000"/>
            <a:ext cx="184150" cy="523875"/>
          </a:xfrm>
          <a:prstGeom prst="rect">
            <a:avLst/>
          </a:prstGeom>
          <a:noFill/>
          <a:ln w="9525">
            <a:noFill/>
          </a:ln>
        </p:spPr>
        <p:txBody>
          <a:bodyPr wrap="none" anchor="t" anchorCtr="0">
            <a:spAutoFit/>
          </a:bodyPr>
          <a:p>
            <a:pPr>
              <a:buFontTx/>
            </a:pPr>
            <a:endParaRPr lang="zh-CN" altLang="en-US" sz="2800" dirty="0">
              <a:latin typeface="Arial" panose="020B0604020202020204" pitchFamily="34" charset="0"/>
              <a:ea typeface="宋体" panose="02010600030101010101" pitchFamily="2" charset="-122"/>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95" name="TextBox 9"/>
          <p:cNvSpPr txBox="1"/>
          <p:nvPr/>
        </p:nvSpPr>
        <p:spPr>
          <a:xfrm>
            <a:off x="6443663" y="3068638"/>
            <a:ext cx="1571625" cy="1477962"/>
          </a:xfrm>
          <a:prstGeom prst="rect">
            <a:avLst/>
          </a:prstGeom>
          <a:noFill/>
          <a:ln w="9525">
            <a:noFill/>
          </a:ln>
        </p:spPr>
        <p:txBody>
          <a:bodyPr anchor="t" anchorCtr="0">
            <a:spAutoFit/>
          </a:bodyPr>
          <a:p>
            <a:r>
              <a:rPr lang="zh-CN" altLang="en-US" sz="1800" dirty="0">
                <a:solidFill>
                  <a:srgbClr val="FF0000"/>
                </a:solidFill>
                <a:latin typeface="华文新魏" pitchFamily="2" charset="-122"/>
                <a:ea typeface="华文新魏" pitchFamily="2" charset="-122"/>
              </a:rPr>
              <a:t>上报信息填写完整，姓名拼音按提示规则拼写，用于制作证书</a:t>
            </a:r>
            <a:endParaRPr lang="zh-CN" altLang="en-US" sz="1800" dirty="0">
              <a:solidFill>
                <a:srgbClr val="FF0000"/>
              </a:solidFill>
              <a:latin typeface="华文新魏" pitchFamily="2" charset="-122"/>
              <a:ea typeface="华文新魏" pitchFamily="2" charset="-122"/>
            </a:endParaRPr>
          </a:p>
        </p:txBody>
      </p:sp>
      <p:sp>
        <p:nvSpPr>
          <p:cNvPr id="17" name="矩形 16"/>
          <p:cNvSpPr/>
          <p:nvPr/>
        </p:nvSpPr>
        <p:spPr>
          <a:xfrm>
            <a:off x="2487613" y="2921000"/>
            <a:ext cx="239236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r>
              <a:rPr kumimoji="0" lang="zh-CN" altLang="en-US" sz="1800" b="0" i="0" u="none" strike="noStrike" kern="1200" cap="none" spc="0" normalizeH="0" baseline="0" noProof="0" dirty="0">
                <a:ln>
                  <a:noFill/>
                </a:ln>
                <a:solidFill>
                  <a:srgbClr val="FF0000"/>
                </a:solidFill>
                <a:effectLst/>
                <a:uLnTx/>
                <a:uFillTx/>
                <a:latin typeface="华文新魏" pitchFamily="2" charset="-122"/>
                <a:ea typeface="华文新魏" pitchFamily="2" charset="-122"/>
                <a:cs typeface="+mn-cs"/>
              </a:rPr>
              <a:t>研究方向准确填写</a:t>
            </a:r>
            <a:endParaRPr kumimoji="0" lang="zh-CN" altLang="en-US" sz="1800" b="0" i="0" u="none" strike="noStrike" kern="1200" cap="none" spc="0" normalizeH="0" baseline="0" noProof="0" dirty="0">
              <a:ln>
                <a:noFill/>
              </a:ln>
              <a:solidFill>
                <a:srgbClr val="FF0000"/>
              </a:solidFill>
              <a:effectLst/>
              <a:uLnTx/>
              <a:uFillTx/>
              <a:latin typeface="华文新魏" pitchFamily="2" charset="-122"/>
              <a:ea typeface="华文新魏"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6" descr="C:\Users\O_O\Pictures\系统5.jpg"/>
          <p:cNvPicPr>
            <a:picLocks noChangeAspect="1"/>
          </p:cNvPicPr>
          <p:nvPr/>
        </p:nvPicPr>
        <p:blipFill>
          <a:blip r:embed="rId1"/>
          <a:stretch>
            <a:fillRect/>
          </a:stretch>
        </p:blipFill>
        <p:spPr>
          <a:xfrm>
            <a:off x="4697413" y="3257550"/>
            <a:ext cx="4446587" cy="3600450"/>
          </a:xfrm>
          <a:prstGeom prst="rect">
            <a:avLst/>
          </a:prstGeom>
          <a:noFill/>
          <a:ln w="9525">
            <a:noFill/>
          </a:ln>
        </p:spPr>
      </p:pic>
      <p:sp>
        <p:nvSpPr>
          <p:cNvPr id="21506" name="矩形 2"/>
          <p:cNvSpPr/>
          <p:nvPr/>
        </p:nvSpPr>
        <p:spPr>
          <a:xfrm>
            <a:off x="428625" y="1000125"/>
            <a:ext cx="3429000" cy="954088"/>
          </a:xfrm>
          <a:prstGeom prst="rect">
            <a:avLst/>
          </a:prstGeom>
          <a:noFill/>
          <a:ln w="9525">
            <a:noFill/>
          </a:ln>
        </p:spPr>
        <p:txBody>
          <a:bodyPr anchor="t" anchorCtr="0">
            <a:spAutoFit/>
          </a:bodyPr>
          <a:p>
            <a:r>
              <a:rPr lang="en-US" altLang="zh-CN" sz="3200" b="1" dirty="0">
                <a:solidFill>
                  <a:srgbClr val="FF0000"/>
                </a:solidFill>
                <a:latin typeface="Arial" panose="020B0604020202020204" pitchFamily="34" charset="0"/>
                <a:ea typeface="宋体" panose="02010600030101010101" pitchFamily="2" charset="-122"/>
              </a:rPr>
              <a:t>6.</a:t>
            </a:r>
            <a:r>
              <a:rPr lang="zh-CN" altLang="en-US" sz="3200" b="1" dirty="0">
                <a:solidFill>
                  <a:srgbClr val="FF0000"/>
                </a:solidFill>
                <a:latin typeface="Arial" panose="020B0604020202020204" pitchFamily="34" charset="0"/>
                <a:ea typeface="宋体" panose="02010600030101010101" pitchFamily="2" charset="-122"/>
              </a:rPr>
              <a:t>答辩结果录入</a:t>
            </a:r>
            <a:endParaRPr lang="zh-CN" altLang="en-US" sz="3200" dirty="0">
              <a:solidFill>
                <a:srgbClr val="FF0000"/>
              </a:solidFill>
              <a:latin typeface="Arial" panose="020B0604020202020204" pitchFamily="34" charset="0"/>
              <a:ea typeface="宋体" panose="02010600030101010101" pitchFamily="2" charset="-122"/>
            </a:endParaRPr>
          </a:p>
          <a:p>
            <a:endParaRPr lang="zh-CN" altLang="en-US" sz="2400" dirty="0">
              <a:solidFill>
                <a:srgbClr val="FF0000"/>
              </a:solidFill>
              <a:latin typeface="Arial" panose="020B0604020202020204" pitchFamily="34" charset="0"/>
              <a:ea typeface="宋体" panose="02010600030101010101" pitchFamily="2" charset="-122"/>
            </a:endParaRPr>
          </a:p>
        </p:txBody>
      </p:sp>
      <p:sp>
        <p:nvSpPr>
          <p:cNvPr id="21507" name="矩形 3"/>
          <p:cNvSpPr/>
          <p:nvPr/>
        </p:nvSpPr>
        <p:spPr>
          <a:xfrm>
            <a:off x="928688" y="1643063"/>
            <a:ext cx="5429250" cy="2492375"/>
          </a:xfrm>
          <a:prstGeom prst="rect">
            <a:avLst/>
          </a:prstGeom>
          <a:noFill/>
          <a:ln w="9525">
            <a:noFill/>
          </a:ln>
        </p:spPr>
        <p:txBody>
          <a:bodyPr anchor="t" anchorCtr="0">
            <a:spAutoFit/>
          </a:bodyPr>
          <a:p>
            <a:r>
              <a:rPr lang="zh-CN" altLang="en-US" sz="3200" dirty="0">
                <a:latin typeface="Arial" panose="020B0604020202020204" pitchFamily="34" charset="0"/>
                <a:ea typeface="宋体" panose="02010600030101010101" pitchFamily="2" charset="-122"/>
              </a:rPr>
              <a:t>账号：</a:t>
            </a:r>
            <a:r>
              <a:rPr lang="en-US" altLang="zh-CN" sz="3200" dirty="0">
                <a:latin typeface="Arial" panose="020B0604020202020204" pitchFamily="34" charset="0"/>
                <a:ea typeface="宋体" panose="02010600030101010101" pitchFamily="2" charset="-122"/>
              </a:rPr>
              <a:t>18ms03  </a:t>
            </a:r>
            <a:endParaRPr lang="en-US" altLang="zh-CN"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密码：</a:t>
            </a:r>
            <a:r>
              <a:rPr lang="en-US" altLang="zh-CN" sz="3200" dirty="0">
                <a:latin typeface="Arial" panose="020B0604020202020204" pitchFamily="34" charset="0"/>
                <a:ea typeface="宋体" panose="02010600030101010101" pitchFamily="2" charset="-122"/>
              </a:rPr>
              <a:t>zjuyxy123456</a:t>
            </a:r>
            <a:endParaRPr lang="en-US" altLang="zh-CN"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登录口：全日制系统</a:t>
            </a:r>
            <a:endParaRPr lang="en-US" altLang="zh-CN" sz="3200" dirty="0">
              <a:latin typeface="Arial" panose="020B0604020202020204" pitchFamily="34" charset="0"/>
              <a:ea typeface="宋体" panose="02010600030101010101" pitchFamily="2" charset="-122"/>
            </a:endParaRPr>
          </a:p>
          <a:p>
            <a:endParaRPr lang="en-US" altLang="zh-CN" sz="2000" dirty="0">
              <a:solidFill>
                <a:srgbClr val="FF0000"/>
              </a:solidFill>
              <a:latin typeface="Arial" panose="020B0604020202020204" pitchFamily="34" charset="0"/>
              <a:ea typeface="宋体" panose="02010600030101010101" pitchFamily="2" charset="-122"/>
            </a:endParaRPr>
          </a:p>
          <a:p>
            <a:endParaRPr lang="zh-CN" altLang="en-US" sz="4000" dirty="0">
              <a:latin typeface="Arial" panose="020B0604020202020204" pitchFamily="34" charset="0"/>
              <a:ea typeface="宋体" panose="02010600030101010101" pitchFamily="2" charset="-122"/>
            </a:endParaRPr>
          </a:p>
        </p:txBody>
      </p:sp>
      <p:sp>
        <p:nvSpPr>
          <p:cNvPr id="21508" name="矩形 4"/>
          <p:cNvSpPr/>
          <p:nvPr/>
        </p:nvSpPr>
        <p:spPr>
          <a:xfrm>
            <a:off x="500063" y="3929063"/>
            <a:ext cx="4143375" cy="1138237"/>
          </a:xfrm>
          <a:prstGeom prst="rect">
            <a:avLst/>
          </a:prstGeom>
          <a:noFill/>
          <a:ln w="9525">
            <a:noFill/>
          </a:ln>
        </p:spPr>
        <p:txBody>
          <a:bodyPr anchor="t" anchorCtr="0">
            <a:spAutoFit/>
          </a:bodyPr>
          <a:p>
            <a:r>
              <a:rPr lang="en-US" altLang="zh-CN" sz="3400" b="1" dirty="0">
                <a:solidFill>
                  <a:srgbClr val="FF0000"/>
                </a:solidFill>
                <a:latin typeface="Arial" panose="020B0604020202020204" pitchFamily="34" charset="0"/>
                <a:ea typeface="宋体" panose="02010600030101010101" pitchFamily="2" charset="-122"/>
              </a:rPr>
              <a:t>7.</a:t>
            </a:r>
            <a:r>
              <a:rPr lang="zh-CN" altLang="en-US" sz="3400" b="1" dirty="0">
                <a:solidFill>
                  <a:srgbClr val="FF0000"/>
                </a:solidFill>
                <a:latin typeface="Arial" panose="020B0604020202020204" pitchFamily="34" charset="0"/>
                <a:ea typeface="宋体" panose="02010600030101010101" pitchFamily="2" charset="-122"/>
              </a:rPr>
              <a:t>学科委员会后，录入论文终稿</a:t>
            </a:r>
            <a:endParaRPr lang="zh-CN" altLang="en-US" sz="3400" dirty="0">
              <a:solidFill>
                <a:srgbClr val="FF0000"/>
              </a:solidFill>
              <a:latin typeface="Arial" panose="020B0604020202020204" pitchFamily="34" charset="0"/>
              <a:ea typeface="宋体" panose="02010600030101010101" pitchFamily="2" charset="-122"/>
            </a:endParaRPr>
          </a:p>
        </p:txBody>
      </p:sp>
      <p:pic>
        <p:nvPicPr>
          <p:cNvPr id="21509" name="Picture 5" descr="C:\Users\O_O\Pictures\系统4.jpg"/>
          <p:cNvPicPr>
            <a:picLocks noChangeAspect="1"/>
          </p:cNvPicPr>
          <p:nvPr/>
        </p:nvPicPr>
        <p:blipFill>
          <a:blip r:embed="rId2"/>
          <a:srcRect r="3094" b="24593"/>
          <a:stretch>
            <a:fillRect/>
          </a:stretch>
        </p:blipFill>
        <p:spPr>
          <a:xfrm>
            <a:off x="5429250" y="1214438"/>
            <a:ext cx="3214688" cy="1357312"/>
          </a:xfrm>
          <a:prstGeom prst="rect">
            <a:avLst/>
          </a:prstGeom>
          <a:noFill/>
          <a:ln w="9525">
            <a:noFill/>
          </a:ln>
        </p:spPr>
      </p:pic>
      <p:cxnSp>
        <p:nvCxnSpPr>
          <p:cNvPr id="7" name="直接箭头连接符 6"/>
          <p:cNvCxnSpPr/>
          <p:nvPr/>
        </p:nvCxnSpPr>
        <p:spPr>
          <a:xfrm rot="16200000" flipV="1">
            <a:off x="5893594" y="2321719"/>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5400000" flipH="1" flipV="1">
            <a:off x="6357938" y="4286250"/>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flipH="1" flipV="1">
            <a:off x="8286750" y="4643438"/>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5400000" flipH="1" flipV="1">
            <a:off x="8715375" y="5500688"/>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下箭头 13"/>
          <p:cNvSpPr/>
          <p:nvPr/>
        </p:nvSpPr>
        <p:spPr>
          <a:xfrm>
            <a:off x="6072188" y="2786063"/>
            <a:ext cx="428625" cy="4286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1515" name="TextBox 14"/>
          <p:cNvSpPr txBox="1"/>
          <p:nvPr/>
        </p:nvSpPr>
        <p:spPr>
          <a:xfrm>
            <a:off x="6215063" y="4357688"/>
            <a:ext cx="500062" cy="708025"/>
          </a:xfrm>
          <a:prstGeom prst="rect">
            <a:avLst/>
          </a:prstGeom>
          <a:noFill/>
          <a:ln w="9525">
            <a:noFill/>
          </a:ln>
        </p:spPr>
        <p:txBody>
          <a:bodyPr anchor="t" anchorCtr="0">
            <a:spAutoFit/>
          </a:bodyPr>
          <a:p>
            <a:r>
              <a:rPr lang="en-US" altLang="zh-CN" sz="4000" dirty="0">
                <a:solidFill>
                  <a:srgbClr val="FF0000"/>
                </a:solidFill>
                <a:latin typeface="Arial" panose="020B0604020202020204" pitchFamily="34" charset="0"/>
                <a:ea typeface="宋体" panose="02010600030101010101" pitchFamily="2" charset="-122"/>
              </a:rPr>
              <a:t>1</a:t>
            </a:r>
            <a:endParaRPr lang="zh-CN" altLang="en-US" sz="4000" dirty="0">
              <a:solidFill>
                <a:srgbClr val="FF0000"/>
              </a:solidFill>
              <a:latin typeface="Arial" panose="020B0604020202020204" pitchFamily="34" charset="0"/>
              <a:ea typeface="宋体" panose="02010600030101010101" pitchFamily="2" charset="-122"/>
            </a:endParaRPr>
          </a:p>
        </p:txBody>
      </p:sp>
      <p:sp>
        <p:nvSpPr>
          <p:cNvPr id="21516" name="矩形 15"/>
          <p:cNvSpPr/>
          <p:nvPr/>
        </p:nvSpPr>
        <p:spPr>
          <a:xfrm>
            <a:off x="8072438" y="4643438"/>
            <a:ext cx="469900" cy="708025"/>
          </a:xfrm>
          <a:prstGeom prst="rect">
            <a:avLst/>
          </a:prstGeom>
          <a:noFill/>
          <a:ln w="9525">
            <a:noFill/>
          </a:ln>
        </p:spPr>
        <p:txBody>
          <a:bodyPr wrap="none" anchor="t" anchorCtr="0">
            <a:spAutoFit/>
          </a:bodyPr>
          <a:p>
            <a:r>
              <a:rPr lang="en-US" altLang="zh-CN" sz="4000" dirty="0">
                <a:solidFill>
                  <a:srgbClr val="FF0000"/>
                </a:solidFill>
                <a:latin typeface="Arial" panose="020B0604020202020204" pitchFamily="34" charset="0"/>
                <a:ea typeface="宋体" panose="02010600030101010101" pitchFamily="2" charset="-122"/>
              </a:rPr>
              <a:t>2</a:t>
            </a:r>
            <a:endParaRPr lang="zh-CN" altLang="en-US" sz="4000" dirty="0">
              <a:latin typeface="Arial" panose="020B0604020202020204" pitchFamily="34" charset="0"/>
              <a:ea typeface="宋体" panose="02010600030101010101" pitchFamily="2" charset="-122"/>
            </a:endParaRPr>
          </a:p>
        </p:txBody>
      </p:sp>
      <p:sp>
        <p:nvSpPr>
          <p:cNvPr id="21517" name="矩形 16"/>
          <p:cNvSpPr/>
          <p:nvPr/>
        </p:nvSpPr>
        <p:spPr>
          <a:xfrm>
            <a:off x="8501063" y="5500688"/>
            <a:ext cx="469900" cy="708025"/>
          </a:xfrm>
          <a:prstGeom prst="rect">
            <a:avLst/>
          </a:prstGeom>
          <a:noFill/>
          <a:ln w="9525">
            <a:noFill/>
          </a:ln>
        </p:spPr>
        <p:txBody>
          <a:bodyPr wrap="none" anchor="t" anchorCtr="0">
            <a:spAutoFit/>
          </a:bodyPr>
          <a:p>
            <a:r>
              <a:rPr lang="en-US" altLang="zh-CN" sz="4000" dirty="0">
                <a:solidFill>
                  <a:srgbClr val="FF0000"/>
                </a:solidFill>
                <a:latin typeface="Arial" panose="020B0604020202020204" pitchFamily="34" charset="0"/>
                <a:ea typeface="宋体" panose="02010600030101010101" pitchFamily="2" charset="-122"/>
              </a:rPr>
              <a:t>3</a:t>
            </a:r>
            <a:endParaRPr lang="zh-CN" altLang="en-US" sz="4000" dirty="0">
              <a:latin typeface="Arial" panose="020B0604020202020204" pitchFamily="34" charset="0"/>
              <a:ea typeface="宋体" panose="02010600030101010101" pitchFamily="2" charset="-122"/>
            </a:endParaRPr>
          </a:p>
        </p:txBody>
      </p:sp>
      <p:sp>
        <p:nvSpPr>
          <p:cNvPr id="18" name="矩形 17"/>
          <p:cNvSpPr/>
          <p:nvPr/>
        </p:nvSpPr>
        <p:spPr>
          <a:xfrm>
            <a:off x="6715125" y="2714625"/>
            <a:ext cx="2286000" cy="1016000"/>
          </a:xfrm>
          <a:prstGeom prst="rect">
            <a:avLst/>
          </a:prstGeom>
          <a:solidFill>
            <a:schemeClr val="accent6">
              <a:lumMod val="40000"/>
              <a:lumOff val="6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（注意院系一栏选择“医学院（同等学力）”</a:t>
            </a:r>
            <a:endPar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Box 3"/>
          <p:cNvSpPr txBox="1"/>
          <p:nvPr/>
        </p:nvSpPr>
        <p:spPr>
          <a:xfrm>
            <a:off x="1214438" y="1714500"/>
            <a:ext cx="6000750" cy="5939155"/>
          </a:xfrm>
          <a:prstGeom prst="rect">
            <a:avLst/>
          </a:prstGeom>
          <a:noFill/>
          <a:ln w="9525">
            <a:noFill/>
          </a:ln>
        </p:spPr>
        <p:txBody>
          <a:bodyPr anchor="t" anchorCtr="0">
            <a:spAutoFit/>
          </a:bodyPr>
          <a:p>
            <a:r>
              <a:rPr lang="zh-CN" altLang="en-US" sz="2000" dirty="0">
                <a:latin typeface="Arial" panose="020B0604020202020204" pitchFamily="34" charset="0"/>
                <a:ea typeface="宋体" panose="02010600030101010101" pitchFamily="2" charset="-122"/>
              </a:rPr>
              <a:t>学校系统中需要上传照片才能进行学位申请，请将照片</a:t>
            </a:r>
            <a:r>
              <a:rPr lang="zh-CN" altLang="en-US" sz="2000" b="1" dirty="0">
                <a:solidFill>
                  <a:srgbClr val="FF0000"/>
                </a:solidFill>
                <a:latin typeface="Arial" panose="020B0604020202020204" pitchFamily="34" charset="0"/>
                <a:ea typeface="宋体" panose="02010600030101010101" pitchFamily="2" charset="-122"/>
              </a:rPr>
              <a:t>发给各系、各附属医院教学部老师</a:t>
            </a:r>
            <a:r>
              <a:rPr lang="zh-CN" altLang="en-US" sz="2000" dirty="0">
                <a:latin typeface="Arial" panose="020B0604020202020204" pitchFamily="34" charset="0"/>
                <a:ea typeface="宋体" panose="02010600030101010101" pitchFamily="2" charset="-122"/>
              </a:rPr>
              <a:t>。（</a:t>
            </a:r>
            <a:r>
              <a:rPr lang="en-US" altLang="zh-CN" sz="2000" b="1" dirty="0">
                <a:solidFill>
                  <a:srgbClr val="FF0000"/>
                </a:solidFill>
                <a:latin typeface="Arial" panose="020B0604020202020204" pitchFamily="34" charset="0"/>
                <a:ea typeface="宋体" panose="02010600030101010101" pitchFamily="2" charset="-122"/>
              </a:rPr>
              <a:t>3</a:t>
            </a:r>
            <a:r>
              <a:rPr lang="zh-CN" altLang="en-US" sz="2000" b="1" dirty="0">
                <a:solidFill>
                  <a:srgbClr val="FF0000"/>
                </a:solidFill>
                <a:latin typeface="Arial" panose="020B0604020202020204" pitchFamily="34" charset="0"/>
                <a:ea typeface="宋体" panose="02010600030101010101" pitchFamily="2" charset="-122"/>
              </a:rPr>
              <a:t>月</a:t>
            </a:r>
            <a:r>
              <a:rPr lang="en-US" altLang="zh-CN" sz="2000" b="1" dirty="0">
                <a:solidFill>
                  <a:srgbClr val="FF0000"/>
                </a:solidFill>
                <a:latin typeface="Arial" panose="020B0604020202020204" pitchFamily="34" charset="0"/>
                <a:ea typeface="宋体" panose="02010600030101010101" pitchFamily="2" charset="-122"/>
              </a:rPr>
              <a:t>22</a:t>
            </a:r>
            <a:r>
              <a:rPr lang="zh-CN" altLang="en-US" sz="2000" b="1" dirty="0">
                <a:solidFill>
                  <a:srgbClr val="FF0000"/>
                </a:solidFill>
                <a:latin typeface="Arial" panose="020B0604020202020204" pitchFamily="34" charset="0"/>
                <a:ea typeface="宋体" panose="02010600030101010101" pitchFamily="2" charset="-122"/>
              </a:rPr>
              <a:t>日前，收集后统一请学校导库，每季只导一次，逾期不再受理！</a:t>
            </a:r>
            <a:r>
              <a:rPr lang="zh-CN" altLang="en-US" sz="2000" dirty="0">
                <a:latin typeface="Arial" panose="020B0604020202020204" pitchFamily="34" charset="0"/>
                <a:ea typeface="宋体" panose="02010600030101010101" pitchFamily="2" charset="-122"/>
              </a:rPr>
              <a:t>）</a:t>
            </a:r>
            <a:endParaRPr lang="en-US" altLang="zh-CN"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照片规格为：</a:t>
            </a:r>
            <a:endParaRPr lang="zh-CN" altLang="en-US" sz="2000"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            背景为单一蓝色；</a:t>
            </a:r>
            <a:endParaRPr lang="zh-CN" altLang="en-US" sz="2000"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            被拍摄人服装：白色或浅色系，免冠，露耳；</a:t>
            </a:r>
            <a:br>
              <a:rPr lang="zh-CN" altLang="en-US" sz="2000" b="1" dirty="0">
                <a:latin typeface="Arial" panose="020B0604020202020204" pitchFamily="34" charset="0"/>
                <a:ea typeface="宋体" panose="02010600030101010101" pitchFamily="2" charset="-122"/>
              </a:rPr>
            </a:br>
            <a:r>
              <a:rPr lang="zh-CN" altLang="en-US" sz="2000" b="1" dirty="0">
                <a:latin typeface="Arial" panose="020B0604020202020204" pitchFamily="34" charset="0"/>
                <a:ea typeface="宋体" panose="02010600030101010101" pitchFamily="2" charset="-122"/>
              </a:rPr>
              <a:t>            照片尺寸：</a:t>
            </a:r>
            <a:r>
              <a:rPr lang="en-US" altLang="zh-CN" sz="2000" b="1" dirty="0">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寸</a:t>
            </a:r>
            <a:br>
              <a:rPr lang="zh-CN" altLang="en-US" sz="2000" b="1" dirty="0">
                <a:latin typeface="Arial" panose="020B0604020202020204" pitchFamily="34" charset="0"/>
                <a:ea typeface="宋体" panose="02010600030101010101" pitchFamily="2" charset="-122"/>
              </a:rPr>
            </a:br>
            <a:r>
              <a:rPr lang="zh-CN" altLang="en-US" sz="2000" b="1" dirty="0">
                <a:latin typeface="Arial" panose="020B0604020202020204" pitchFamily="34" charset="0"/>
                <a:ea typeface="宋体" panose="02010600030101010101" pitchFamily="2" charset="-122"/>
              </a:rPr>
              <a:t>            尺寸（像素）：宽</a:t>
            </a:r>
            <a:r>
              <a:rPr lang="en-US" altLang="zh-CN" sz="2000" b="1" dirty="0">
                <a:latin typeface="Arial" panose="020B0604020202020204" pitchFamily="34" charset="0"/>
                <a:ea typeface="宋体" panose="02010600030101010101" pitchFamily="2" charset="-122"/>
              </a:rPr>
              <a:t>150</a:t>
            </a:r>
            <a:r>
              <a:rPr lang="zh-CN" altLang="en-US" sz="2000" b="1" dirty="0">
                <a:latin typeface="Arial" panose="020B0604020202020204" pitchFamily="34" charset="0"/>
                <a:ea typeface="宋体" panose="02010600030101010101" pitchFamily="2" charset="-122"/>
              </a:rPr>
              <a:t>、高</a:t>
            </a:r>
            <a:r>
              <a:rPr lang="en-US" altLang="zh-CN" sz="2000" b="1" dirty="0">
                <a:latin typeface="Arial" panose="020B0604020202020204" pitchFamily="34" charset="0"/>
                <a:ea typeface="宋体" panose="02010600030101010101" pitchFamily="2" charset="-122"/>
              </a:rPr>
              <a:t>210</a:t>
            </a:r>
            <a:br>
              <a:rPr lang="en-US" altLang="zh-CN" sz="2000" b="1" dirty="0">
                <a:latin typeface="Arial" panose="020B0604020202020204" pitchFamily="34" charset="0"/>
                <a:ea typeface="宋体" panose="02010600030101010101" pitchFamily="2" charset="-122"/>
              </a:rPr>
            </a:br>
            <a:r>
              <a:rPr lang="en-US" altLang="zh-CN" sz="2000"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大小：≤</a:t>
            </a:r>
            <a:r>
              <a:rPr lang="en-US" altLang="zh-CN" sz="2000" b="1" dirty="0">
                <a:latin typeface="Arial" panose="020B0604020202020204" pitchFamily="34" charset="0"/>
                <a:ea typeface="宋体" panose="02010600030101010101" pitchFamily="2" charset="-122"/>
              </a:rPr>
              <a:t>15K</a:t>
            </a:r>
            <a:r>
              <a:rPr lang="zh-CN" altLang="en-US" sz="2000" b="1" dirty="0">
                <a:latin typeface="Arial" panose="020B0604020202020204" pitchFamily="34" charset="0"/>
                <a:ea typeface="宋体" panose="02010600030101010101" pitchFamily="2" charset="-122"/>
              </a:rPr>
              <a:t>；格式：</a:t>
            </a:r>
            <a:r>
              <a:rPr lang="en-US" altLang="zh-CN" sz="2000" b="1" dirty="0">
                <a:latin typeface="Arial" panose="020B0604020202020204" pitchFamily="34" charset="0"/>
                <a:ea typeface="宋体" panose="02010600030101010101" pitchFamily="2" charset="-122"/>
              </a:rPr>
              <a:t>JPG</a:t>
            </a:r>
            <a:br>
              <a:rPr lang="en-US" altLang="zh-CN" sz="2000" b="1" dirty="0">
                <a:latin typeface="Arial" panose="020B0604020202020204" pitchFamily="34" charset="0"/>
                <a:ea typeface="宋体" panose="02010600030101010101" pitchFamily="2" charset="-122"/>
              </a:rPr>
            </a:br>
            <a:r>
              <a:rPr lang="en-US" altLang="zh-CN" sz="2000"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文件命名规则：</a:t>
            </a:r>
            <a:r>
              <a:rPr lang="en-US" altLang="zh-CN" sz="2000" dirty="0">
                <a:latin typeface="Arial" panose="020B0604020202020204" pitchFamily="34" charset="0"/>
                <a:ea typeface="宋体" panose="02010600030101010101" pitchFamily="2" charset="-122"/>
              </a:rPr>
              <a:t>Y+</a:t>
            </a:r>
            <a:r>
              <a:rPr lang="zh-CN" altLang="en-US" sz="2000" dirty="0">
                <a:latin typeface="Arial" panose="020B0604020202020204" pitchFamily="34" charset="0"/>
                <a:ea typeface="宋体" panose="02010600030101010101" pitchFamily="2" charset="-122"/>
              </a:rPr>
              <a:t>学号</a:t>
            </a:r>
            <a:endParaRPr lang="en-US" altLang="zh-CN" sz="2000" dirty="0">
              <a:latin typeface="Arial" panose="020B0604020202020204" pitchFamily="34" charset="0"/>
              <a:ea typeface="宋体" panose="02010600030101010101" pitchFamily="2" charset="-122"/>
            </a:endParaRPr>
          </a:p>
          <a:p>
            <a:endParaRPr lang="en-US" altLang="zh-CN" sz="2000" dirty="0">
              <a:latin typeface="Arial" panose="020B0604020202020204" pitchFamily="34" charset="0"/>
              <a:ea typeface="宋体" panose="02010600030101010101" pitchFamily="2" charset="-122"/>
            </a:endParaRPr>
          </a:p>
          <a:p>
            <a:endParaRPr lang="en-US" altLang="zh-CN" sz="2000" dirty="0">
              <a:latin typeface="Arial" panose="020B0604020202020204" pitchFamily="34" charset="0"/>
              <a:ea typeface="宋体" panose="02010600030101010101" pitchFamily="2" charset="-122"/>
            </a:endParaRPr>
          </a:p>
          <a:p>
            <a:r>
              <a:rPr lang="zh-CN" altLang="en-US" sz="2000" b="1" dirty="0">
                <a:solidFill>
                  <a:srgbClr val="FF0000"/>
                </a:solidFill>
                <a:latin typeface="Arial" panose="020B0604020202020204" pitchFamily="34" charset="0"/>
                <a:ea typeface="宋体" panose="02010600030101010101" pitchFamily="2" charset="-122"/>
              </a:rPr>
              <a:t>系统中提示缺照片的才要发，能正常提交学位申请并上传论文的不用发！以往季度已申请过学位的不用发！</a:t>
            </a:r>
            <a:endParaRPr lang="zh-CN" altLang="en-US" sz="2000" b="1" dirty="0">
              <a:solidFill>
                <a:srgbClr val="FF0000"/>
              </a:solidFill>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
        <p:nvSpPr>
          <p:cNvPr id="22530" name="矩形 4"/>
          <p:cNvSpPr/>
          <p:nvPr/>
        </p:nvSpPr>
        <p:spPr>
          <a:xfrm>
            <a:off x="1071563" y="642938"/>
            <a:ext cx="4572000" cy="644525"/>
          </a:xfrm>
          <a:prstGeom prst="rect">
            <a:avLst/>
          </a:prstGeom>
          <a:noFill/>
          <a:ln w="9525">
            <a:noFill/>
          </a:ln>
        </p:spPr>
        <p:txBody>
          <a:bodyPr anchor="t" anchorCtr="0">
            <a:spAutoFit/>
          </a:bodyPr>
          <a:p>
            <a:r>
              <a:rPr lang="en-US" altLang="zh-CN" sz="3600" dirty="0">
                <a:solidFill>
                  <a:srgbClr val="FF0000"/>
                </a:solidFill>
                <a:latin typeface="Arial" panose="020B0604020202020204" pitchFamily="34" charset="0"/>
                <a:ea typeface="宋体" panose="02010600030101010101" pitchFamily="2" charset="-122"/>
              </a:rPr>
              <a:t>8.</a:t>
            </a:r>
            <a:r>
              <a:rPr lang="zh-CN" altLang="en-US" sz="3600" dirty="0">
                <a:solidFill>
                  <a:srgbClr val="FF0000"/>
                </a:solidFill>
                <a:latin typeface="Arial" panose="020B0604020202020204" pitchFamily="34" charset="0"/>
                <a:ea typeface="宋体" panose="02010600030101010101" pitchFamily="2" charset="-122"/>
              </a:rPr>
              <a:t>照片上交</a:t>
            </a:r>
            <a:endParaRPr lang="zh-CN" altLang="en-US" sz="3600"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图示 4"/>
          <p:cNvGraphicFramePr/>
          <p:nvPr/>
        </p:nvGraphicFramePr>
        <p:xfrm>
          <a:off x="357157" y="1285860"/>
          <a:ext cx="7929619" cy="42465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554" name="标题 1"/>
          <p:cNvSpPr>
            <a:spLocks noGrp="1"/>
          </p:cNvSpPr>
          <p:nvPr>
            <p:ph type="title"/>
          </p:nvPr>
        </p:nvSpPr>
        <p:spPr>
          <a:xfrm>
            <a:off x="428625" y="142875"/>
            <a:ext cx="8229600" cy="1143000"/>
          </a:xfrm>
        </p:spPr>
        <p:txBody>
          <a:bodyPr vert="horz" wrap="square" lIns="0" tIns="45720" rIns="0" bIns="0" anchor="b" anchorCtr="0"/>
          <a:p>
            <a:pPr eaLnBrk="1" hangingPunct="1"/>
            <a:r>
              <a:rPr lang="zh-CN" altLang="en-US" b="1" dirty="0">
                <a:solidFill>
                  <a:srgbClr val="C00000"/>
                </a:solidFill>
              </a:rPr>
              <a:t>（</a:t>
            </a:r>
            <a:r>
              <a:rPr lang="en-US" altLang="zh-CN" b="1" dirty="0">
                <a:solidFill>
                  <a:srgbClr val="C00000"/>
                </a:solidFill>
              </a:rPr>
              <a:t>3</a:t>
            </a:r>
            <a:r>
              <a:rPr lang="zh-CN" altLang="en-US" b="1" dirty="0">
                <a:solidFill>
                  <a:srgbClr val="C00000"/>
                </a:solidFill>
              </a:rPr>
              <a:t>）网上申请</a:t>
            </a:r>
            <a:r>
              <a:rPr lang="en-US" altLang="zh-CN" b="1" dirty="0">
                <a:solidFill>
                  <a:srgbClr val="C00000"/>
                </a:solidFill>
              </a:rPr>
              <a:t>-</a:t>
            </a:r>
            <a:r>
              <a:rPr lang="zh-CN" altLang="en-US" b="1" dirty="0">
                <a:solidFill>
                  <a:srgbClr val="C00000"/>
                </a:solidFill>
              </a:rPr>
              <a:t>国家平台</a:t>
            </a:r>
            <a:endParaRPr lang="zh-CN" altLang="en-US" dirty="0"/>
          </a:p>
        </p:txBody>
      </p:sp>
      <p:sp>
        <p:nvSpPr>
          <p:cNvPr id="23555" name="内容占位符 2"/>
          <p:cNvSpPr>
            <a:spLocks noGrp="1"/>
          </p:cNvSpPr>
          <p:nvPr>
            <p:ph sz="half" idx="1"/>
          </p:nvPr>
        </p:nvSpPr>
        <p:spPr>
          <a:xfrm>
            <a:off x="785813" y="1428750"/>
            <a:ext cx="6186487" cy="1008063"/>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申请人：</a:t>
            </a:r>
            <a:r>
              <a:rPr lang="zh-CN" altLang="en-US" kern="1200" dirty="0">
                <a:solidFill>
                  <a:srgbClr val="C00000"/>
                </a:solidFill>
                <a:latin typeface="+mn-lt"/>
                <a:ea typeface="+mn-ea"/>
                <a:cs typeface="+mn-cs"/>
              </a:rPr>
              <a:t>同力科硕</a:t>
            </a:r>
            <a:endParaRPr lang="en-US" altLang="zh-CN" kern="1200" dirty="0">
              <a:solidFill>
                <a:srgbClr val="C00000"/>
              </a:solidFill>
              <a:latin typeface="+mn-lt"/>
              <a:ea typeface="+mn-ea"/>
              <a:cs typeface="+mn-cs"/>
            </a:endParaRPr>
          </a:p>
          <a:p>
            <a:pPr eaLnBrk="1" hangingPunct="1">
              <a:buClr>
                <a:srgbClr val="0BD0D9"/>
              </a:buClr>
              <a:buSzPct val="95000"/>
            </a:pPr>
            <a:r>
              <a:rPr lang="zh-CN" altLang="en-US" kern="1200" dirty="0">
                <a:latin typeface="+mn-lt"/>
                <a:ea typeface="+mn-ea"/>
                <a:cs typeface="+mn-cs"/>
              </a:rPr>
              <a:t>申请时间：</a:t>
            </a:r>
            <a:r>
              <a:rPr lang="zh-CN" altLang="en-US" kern="1200" dirty="0">
                <a:solidFill>
                  <a:srgbClr val="FF0000"/>
                </a:solidFill>
                <a:latin typeface="+mn-lt"/>
                <a:ea typeface="+mn-ea"/>
                <a:cs typeface="+mn-cs"/>
              </a:rPr>
              <a:t>学院</a:t>
            </a:r>
            <a:r>
              <a:rPr lang="zh-CN" altLang="en-US" kern="1200" dirty="0">
                <a:solidFill>
                  <a:srgbClr val="C00000"/>
                </a:solidFill>
                <a:latin typeface="+mn-lt"/>
                <a:ea typeface="+mn-ea"/>
                <a:cs typeface="+mn-cs"/>
              </a:rPr>
              <a:t>资格审查后，具体另行通知</a:t>
            </a:r>
            <a:endParaRPr lang="zh-CN" altLang="en-US" kern="1200" dirty="0">
              <a:solidFill>
                <a:srgbClr val="C00000"/>
              </a:solidFill>
              <a:latin typeface="+mn-lt"/>
              <a:ea typeface="+mn-ea"/>
              <a:cs typeface="+mn-cs"/>
            </a:endParaRPr>
          </a:p>
        </p:txBody>
      </p:sp>
      <p:sp>
        <p:nvSpPr>
          <p:cNvPr id="23556" name="TextBox 5"/>
          <p:cNvSpPr txBox="1"/>
          <p:nvPr/>
        </p:nvSpPr>
        <p:spPr>
          <a:xfrm>
            <a:off x="857250" y="4929188"/>
            <a:ext cx="6500813" cy="830262"/>
          </a:xfrm>
          <a:prstGeom prst="rect">
            <a:avLst/>
          </a:prstGeom>
          <a:noFill/>
          <a:ln w="9525">
            <a:noFill/>
          </a:ln>
        </p:spPr>
        <p:txBody>
          <a:bodyPr anchor="t" anchorCtr="0">
            <a:spAutoFit/>
          </a:bodyPr>
          <a:p>
            <a:r>
              <a:rPr lang="zh-CN" altLang="en-US" sz="2400" dirty="0">
                <a:latin typeface="Arial" panose="020B0604020202020204" pitchFamily="34" charset="0"/>
                <a:ea typeface="宋体" panose="02010600030101010101" pitchFamily="2" charset="-122"/>
              </a:rPr>
              <a:t>网站：中国学位与研究生教育信息网</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http://www.cdgdc.edu.cn/tdxlsqxt/index.html</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
          <p:cNvSpPr>
            <a:spLocks noGrp="1"/>
          </p:cNvSpPr>
          <p:nvPr>
            <p:ph type="title"/>
          </p:nvPr>
        </p:nvSpPr>
        <p:spPr/>
        <p:txBody>
          <a:bodyPr vert="horz" wrap="square" lIns="0" tIns="45720" rIns="0" bIns="0" anchor="b" anchorCtr="0"/>
          <a:p>
            <a:pPr eaLnBrk="1" hangingPunct="1"/>
            <a:endParaRPr lang="zh-CN" altLang="en-US" dirty="0"/>
          </a:p>
        </p:txBody>
      </p:sp>
      <p:pic>
        <p:nvPicPr>
          <p:cNvPr id="24578" name="Picture 3"/>
          <p:cNvPicPr>
            <a:picLocks noGrp="1" noChangeAspect="1"/>
          </p:cNvPicPr>
          <p:nvPr>
            <p:ph idx="1"/>
          </p:nvPr>
        </p:nvPicPr>
        <p:blipFill>
          <a:blip r:embed="rId1"/>
          <a:stretch>
            <a:fillRect/>
          </a:stretch>
        </p:blipFill>
        <p:spPr>
          <a:xfrm>
            <a:off x="0" y="0"/>
            <a:ext cx="9144000" cy="6902450"/>
          </a:xfrm>
        </p:spPr>
      </p:pic>
      <p:sp>
        <p:nvSpPr>
          <p:cNvPr id="4" name="椭圆 3"/>
          <p:cNvSpPr/>
          <p:nvPr/>
        </p:nvSpPr>
        <p:spPr bwMode="auto">
          <a:xfrm>
            <a:off x="7215188" y="1428750"/>
            <a:ext cx="1500188"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箭头连接符 4"/>
          <p:cNvCxnSpPr/>
          <p:nvPr/>
        </p:nvCxnSpPr>
        <p:spPr bwMode="auto">
          <a:xfrm flipV="1">
            <a:off x="6357938" y="1643063"/>
            <a:ext cx="785813" cy="214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p:txBody>
          <a:bodyPr vert="horz" wrap="square" lIns="0" tIns="45720" rIns="0" bIns="0" anchor="b" anchorCtr="0"/>
          <a:p>
            <a:pPr eaLnBrk="1" hangingPunct="1"/>
            <a:endParaRPr lang="zh-CN" altLang="en-US" dirty="0"/>
          </a:p>
        </p:txBody>
      </p:sp>
      <p:sp>
        <p:nvSpPr>
          <p:cNvPr id="25602" name="内容占位符 3"/>
          <p:cNvSpPr>
            <a:spLocks noGrp="1"/>
          </p:cNvSpPr>
          <p:nvPr>
            <p:ph idx="1"/>
          </p:nvPr>
        </p:nvSpPr>
        <p:spPr/>
        <p:txBody>
          <a:bodyPr vert="horz" wrap="square" lIns="91440" tIns="45720" rIns="91440" bIns="45720" anchor="t" anchorCtr="0"/>
          <a:p>
            <a:pPr eaLnBrk="1" hangingPunct="1"/>
            <a:endParaRPr lang="zh-CN" altLang="en-US" dirty="0"/>
          </a:p>
        </p:txBody>
      </p:sp>
      <p:pic>
        <p:nvPicPr>
          <p:cNvPr id="25603" name="Picture 4" descr="D:\My Documents\My Pictures\20150416-11.bmp"/>
          <p:cNvPicPr>
            <a:picLocks noChangeAspect="1"/>
          </p:cNvPicPr>
          <p:nvPr/>
        </p:nvPicPr>
        <p:blipFill>
          <a:blip r:embed="rId1"/>
          <a:stretch>
            <a:fillRect/>
          </a:stretch>
        </p:blipFill>
        <p:spPr>
          <a:xfrm>
            <a:off x="-9525" y="228600"/>
            <a:ext cx="9163050" cy="6400800"/>
          </a:xfrm>
          <a:prstGeom prst="rect">
            <a:avLst/>
          </a:prstGeom>
          <a:noFill/>
          <a:ln w="9525">
            <a:noFill/>
          </a:ln>
        </p:spPr>
      </p:pic>
      <p:cxnSp>
        <p:nvCxnSpPr>
          <p:cNvPr id="6" name="直接箭头连接符 5"/>
          <p:cNvCxnSpPr/>
          <p:nvPr/>
        </p:nvCxnSpPr>
        <p:spPr bwMode="auto">
          <a:xfrm rot="10800000">
            <a:off x="428625" y="1071563"/>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bwMode="auto">
          <a:xfrm>
            <a:off x="0" y="1928813"/>
            <a:ext cx="785813"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0" y="2143125"/>
            <a:ext cx="714375"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2"/>
          <p:cNvSpPr>
            <a:spLocks noGrp="1"/>
          </p:cNvSpPr>
          <p:nvPr>
            <p:ph type="ctrTitle" idx="4294967295"/>
          </p:nvPr>
        </p:nvSpPr>
        <p:spPr>
          <a:xfrm>
            <a:off x="1000125" y="1214438"/>
            <a:ext cx="7500938" cy="5143500"/>
          </a:xfrm>
        </p:spPr>
        <p:txBody>
          <a:bodyPr vert="horz" wrap="square" lIns="0" tIns="45720" rIns="0" bIns="0" anchor="b" anchorCtr="0"/>
          <a:lstStyle>
            <a:lvl1pPr lvl="0">
              <a:buClrTx/>
              <a:buSzTx/>
              <a:buFontTx/>
              <a:defRPr/>
            </a:lvl1pPr>
          </a:lstStyle>
          <a:p>
            <a:pPr lvl="0" eaLnBrk="1" hangingPunct="1">
              <a:buClrTx/>
              <a:buSzTx/>
              <a:buFontTx/>
            </a:pPr>
            <a:r>
              <a:rPr lang="zh-CN" altLang="en-US" sz="6000" b="1" i="1" dirty="0">
                <a:solidFill>
                  <a:srgbClr val="000000"/>
                </a:solidFill>
              </a:rPr>
              <a:t>    本</a:t>
            </a:r>
            <a:r>
              <a:rPr lang="en-US" altLang="zh-CN" sz="6000" b="1" i="1" dirty="0">
                <a:solidFill>
                  <a:srgbClr val="000000"/>
                </a:solidFill>
              </a:rPr>
              <a:t>PPT</a:t>
            </a:r>
            <a:r>
              <a:rPr lang="zh-CN" altLang="en-US" sz="6000" b="1" i="1" dirty="0">
                <a:solidFill>
                  <a:srgbClr val="000000"/>
                </a:solidFill>
              </a:rPr>
              <a:t>内容作为参考，如有疑意以学校、学院文件和研究生科解释为准。</a:t>
            </a:r>
            <a:br>
              <a:rPr lang="en-US" altLang="zh-CN" sz="6000" b="1" i="1" dirty="0">
                <a:solidFill>
                  <a:srgbClr val="000000"/>
                </a:solidFill>
              </a:rPr>
            </a:br>
            <a:br>
              <a:rPr lang="en-US" altLang="zh-CN" sz="4000" dirty="0"/>
            </a:br>
            <a:endParaRPr lang="zh-CN" alt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内容占位符 1"/>
          <p:cNvSpPr>
            <a:spLocks noGrp="1"/>
          </p:cNvSpPr>
          <p:nvPr>
            <p:ph/>
          </p:nvPr>
        </p:nvSpPr>
        <p:spPr>
          <a:xfrm>
            <a:off x="457200" y="785813"/>
            <a:ext cx="8229600" cy="5340350"/>
          </a:xfrm>
        </p:spPr>
        <p:txBody>
          <a:bodyPr vert="horz" wrap="square" lIns="91440" tIns="45720" rIns="91440" bIns="45720" anchor="t" anchorCtr="0"/>
          <a:p>
            <a:r>
              <a:rPr lang="zh-CN" altLang="en-US" dirty="0"/>
              <a:t>系统登录账号，为申请时注册的邮箱。</a:t>
            </a:r>
            <a:endParaRPr lang="en-US" altLang="zh-CN" dirty="0"/>
          </a:p>
          <a:p>
            <a:r>
              <a:rPr lang="zh-CN" altLang="en-US" dirty="0"/>
              <a:t>申请后，需指纹采集。</a:t>
            </a:r>
            <a:endParaRPr lang="zh-CN" altLang="en-US" dirty="0"/>
          </a:p>
        </p:txBody>
      </p:sp>
      <p:sp>
        <p:nvSpPr>
          <p:cNvPr id="3" name="TextBox 2"/>
          <p:cNvSpPr txBox="1"/>
          <p:nvPr/>
        </p:nvSpPr>
        <p:spPr>
          <a:xfrm>
            <a:off x="1438275" y="2384425"/>
            <a:ext cx="5929313" cy="1568450"/>
          </a:xfrm>
          <a:prstGeom prst="rect">
            <a:avLst/>
          </a:prstGeom>
          <a:solidFill>
            <a:schemeClr val="accent6">
              <a:lumMod val="40000"/>
              <a:lumOff val="60000"/>
            </a:schemeClr>
          </a:solidFill>
        </p:spPr>
        <p:txBody>
          <a:bodyPr>
            <a:spAutoFit/>
          </a:bodyPr>
          <a:lstStyle/>
          <a:p>
            <a:pPr marR="0" defTabSz="914400">
              <a:buClrTx/>
              <a:buSzTx/>
              <a:defRPr/>
            </a:pPr>
            <a:r>
              <a:rPr kumimoji="0" lang="zh-CN" altLang="en-US" sz="3200" kern="1200" cap="none" spc="0" normalizeH="0" baseline="0" noProof="0">
                <a:solidFill>
                  <a:srgbClr val="FF0000"/>
                </a:solidFill>
                <a:latin typeface="Arial" panose="020B0604020202020204" pitchFamily="34" charset="0"/>
                <a:ea typeface="宋体" panose="02010600030101010101" pitchFamily="2" charset="-122"/>
                <a:cs typeface="+mn-cs"/>
              </a:rPr>
              <a:t>     </a:t>
            </a:r>
            <a:r>
              <a:rPr kumimoji="0" lang="zh-CN" altLang="en-US" sz="3200" kern="1200" cap="none" spc="0" normalizeH="0" baseline="0" noProof="0">
                <a:solidFill>
                  <a:srgbClr val="FF0000"/>
                </a:solidFill>
                <a:latin typeface="华文新魏" pitchFamily="2" charset="-122"/>
                <a:ea typeface="华文新魏" pitchFamily="2" charset="-122"/>
                <a:cs typeface="+mn-cs"/>
              </a:rPr>
              <a:t>指纹采集是课程进修班报名时完成，如有遗漏的，无法进行国家平台学位申请工作。</a:t>
            </a:r>
            <a:endParaRPr kumimoji="0" lang="zh-CN" altLang="en-US" sz="3200" kern="1200" cap="none" spc="0" normalizeH="0" baseline="0" noProof="0">
              <a:solidFill>
                <a:srgbClr val="FF0000"/>
              </a:solidFill>
              <a:latin typeface="华文新魏" pitchFamily="2" charset="-122"/>
              <a:ea typeface="华文新魏" pitchFamily="2" charset="-122"/>
              <a:cs typeface="+mn-cs"/>
            </a:endParaRPr>
          </a:p>
        </p:txBody>
      </p:sp>
      <p:sp>
        <p:nvSpPr>
          <p:cNvPr id="26627" name="TextBox 3"/>
          <p:cNvSpPr txBox="1"/>
          <p:nvPr/>
        </p:nvSpPr>
        <p:spPr>
          <a:xfrm>
            <a:off x="1857375" y="4572000"/>
            <a:ext cx="4929188" cy="830263"/>
          </a:xfrm>
          <a:prstGeom prst="rect">
            <a:avLst/>
          </a:prstGeom>
          <a:noFill/>
          <a:ln w="9525">
            <a:noFill/>
          </a:ln>
        </p:spPr>
        <p:txBody>
          <a:bodyPr anchor="t" anchorCtr="0">
            <a:spAutoFit/>
          </a:bodyPr>
          <a:p>
            <a:r>
              <a:rPr lang="zh-CN" altLang="en-US" sz="2400" dirty="0">
                <a:latin typeface="Arial" panose="020B0604020202020204" pitchFamily="34" charset="0"/>
                <a:ea typeface="宋体" panose="02010600030101010101" pitchFamily="2" charset="-122"/>
              </a:rPr>
              <a:t>咨询：丁老师</a:t>
            </a:r>
            <a:r>
              <a:rPr lang="en-US" altLang="zh-CN" sz="2400" dirty="0">
                <a:latin typeface="Arial" panose="020B0604020202020204" pitchFamily="34" charset="0"/>
                <a:ea typeface="宋体" panose="02010600030101010101" pitchFamily="2" charset="-122"/>
              </a:rPr>
              <a:t>, 88208121</a:t>
            </a:r>
            <a:r>
              <a:rPr lang="zh-CN" altLang="en-US" sz="2400" dirty="0">
                <a:latin typeface="Arial" panose="020B0604020202020204" pitchFamily="34" charset="0"/>
                <a:ea typeface="宋体" panose="02010600030101010101" pitchFamily="2" charset="-122"/>
              </a:rPr>
              <a:t>或各地进修班老师</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a:xfrm>
            <a:off x="4786313" y="857250"/>
            <a:ext cx="3900487" cy="1143000"/>
          </a:xfrm>
        </p:spPr>
        <p:txBody>
          <a:bodyPr vert="horz" wrap="square" lIns="0" tIns="45720" rIns="0" bIns="0" anchor="b" anchorCtr="0"/>
          <a:p>
            <a:r>
              <a:rPr lang="zh-CN" altLang="en-US" sz="3600" dirty="0">
                <a:solidFill>
                  <a:schemeClr val="tx1"/>
                </a:solidFill>
              </a:rPr>
              <a:t>浙大系统审核界面</a:t>
            </a:r>
            <a:br>
              <a:rPr lang="en-US" altLang="zh-CN" sz="3600" dirty="0">
                <a:solidFill>
                  <a:schemeClr val="tx1"/>
                </a:solidFill>
              </a:rPr>
            </a:br>
            <a:r>
              <a:rPr lang="zh-CN" altLang="en-US" sz="2000" dirty="0">
                <a:solidFill>
                  <a:srgbClr val="FF0000"/>
                </a:solidFill>
              </a:rPr>
              <a:t>（网上申请及审核时间另行通知）</a:t>
            </a:r>
            <a:endParaRPr lang="zh-CN" altLang="en-US" sz="2000" dirty="0">
              <a:solidFill>
                <a:srgbClr val="FF0000"/>
              </a:solidFill>
            </a:endParaRPr>
          </a:p>
        </p:txBody>
      </p:sp>
      <p:pic>
        <p:nvPicPr>
          <p:cNvPr id="28674"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8675"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8676"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8679" name="TextBox 7"/>
          <p:cNvSpPr txBox="1"/>
          <p:nvPr/>
        </p:nvSpPr>
        <p:spPr>
          <a:xfrm>
            <a:off x="2714625" y="3857625"/>
            <a:ext cx="1500188" cy="642938"/>
          </a:xfrm>
          <a:prstGeom prst="rect">
            <a:avLst/>
          </a:prstGeom>
          <a:noFill/>
          <a:ln w="9525">
            <a:noFill/>
          </a:ln>
        </p:spPr>
        <p:txBody>
          <a:bodyPr anchor="t" anchorCtr="0">
            <a:spAutoFit/>
          </a:bodyPr>
          <a:p>
            <a:r>
              <a:rPr lang="zh-CN" altLang="en-US" sz="1800" dirty="0">
                <a:solidFill>
                  <a:srgbClr val="FF0000"/>
                </a:solidFill>
                <a:latin typeface="华文新魏" pitchFamily="2" charset="-122"/>
                <a:ea typeface="华文新魏" pitchFamily="2" charset="-122"/>
              </a:rPr>
              <a:t>论文初稿申请时提交</a:t>
            </a:r>
            <a:endParaRPr lang="zh-CN" altLang="en-US" sz="1800" dirty="0">
              <a:solidFill>
                <a:srgbClr val="FF0000"/>
              </a:solidFill>
              <a:latin typeface="华文新魏" pitchFamily="2" charset="-122"/>
              <a:ea typeface="华文新魏" pitchFamily="2" charset="-122"/>
            </a:endParaRPr>
          </a:p>
        </p:txBody>
      </p:sp>
      <p:sp>
        <p:nvSpPr>
          <p:cNvPr id="28680" name="TextBox 9"/>
          <p:cNvSpPr txBox="1"/>
          <p:nvPr/>
        </p:nvSpPr>
        <p:spPr>
          <a:xfrm>
            <a:off x="3571875" y="4786313"/>
            <a:ext cx="1571625" cy="646112"/>
          </a:xfrm>
          <a:prstGeom prst="rect">
            <a:avLst/>
          </a:prstGeom>
          <a:noFill/>
          <a:ln w="9525">
            <a:noFill/>
          </a:ln>
        </p:spPr>
        <p:txBody>
          <a:bodyPr anchor="t" anchorCtr="0">
            <a:spAutoFit/>
          </a:bodyPr>
          <a:p>
            <a:r>
              <a:rPr lang="zh-CN" altLang="en-US" sz="1800" dirty="0">
                <a:solidFill>
                  <a:srgbClr val="FF0000"/>
                </a:solidFill>
                <a:latin typeface="华文新魏" pitchFamily="2" charset="-122"/>
                <a:ea typeface="华文新魏" pitchFamily="2" charset="-122"/>
              </a:rPr>
              <a:t>论文终稿学位委员会后提交</a:t>
            </a:r>
            <a:endParaRPr lang="zh-CN" altLang="en-US" sz="1800" dirty="0">
              <a:solidFill>
                <a:srgbClr val="FF0000"/>
              </a:solidFill>
              <a:latin typeface="华文新魏" pitchFamily="2" charset="-122"/>
              <a:ea typeface="华文新魏"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2487613" y="2921000"/>
            <a:ext cx="54451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87" name="TextBox 9"/>
          <p:cNvSpPr txBox="1"/>
          <p:nvPr/>
        </p:nvSpPr>
        <p:spPr>
          <a:xfrm>
            <a:off x="6929438" y="3929063"/>
            <a:ext cx="1571625" cy="1477962"/>
          </a:xfrm>
          <a:prstGeom prst="rect">
            <a:avLst/>
          </a:prstGeom>
          <a:noFill/>
          <a:ln w="9525">
            <a:noFill/>
          </a:ln>
        </p:spPr>
        <p:txBody>
          <a:bodyPr anchor="t" anchorCtr="0">
            <a:spAutoFit/>
          </a:bodyPr>
          <a:p>
            <a:r>
              <a:rPr lang="zh-CN" altLang="en-US" sz="1800" dirty="0">
                <a:solidFill>
                  <a:srgbClr val="FF0000"/>
                </a:solidFill>
                <a:latin typeface="华文新魏" pitchFamily="2" charset="-122"/>
                <a:ea typeface="华文新魏" pitchFamily="2" charset="-122"/>
              </a:rPr>
              <a:t>上报信息填写完整，姓名拼音按提示规则拼写，用于制作证书</a:t>
            </a:r>
            <a:endParaRPr lang="zh-CN" altLang="en-US" sz="1800" dirty="0">
              <a:solidFill>
                <a:srgbClr val="FF0000"/>
              </a:solidFill>
              <a:latin typeface="华文新魏" pitchFamily="2" charset="-122"/>
              <a:ea typeface="华文新魏"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1"/>
          <p:cNvSpPr>
            <a:spLocks noGrp="1"/>
          </p:cNvSpPr>
          <p:nvPr>
            <p:ph type="title"/>
          </p:nvPr>
        </p:nvSpPr>
        <p:spPr/>
        <p:txBody>
          <a:bodyPr vert="horz" wrap="square" lIns="0" tIns="45720" rIns="0" bIns="0" anchor="b" anchorCtr="0"/>
          <a:p>
            <a:r>
              <a:rPr lang="zh-CN" altLang="en-US" dirty="0"/>
              <a:t>期刊杂志等级查询</a:t>
            </a:r>
            <a:endParaRPr lang="zh-CN" altLang="en-US" dirty="0"/>
          </a:p>
        </p:txBody>
      </p:sp>
      <p:pic>
        <p:nvPicPr>
          <p:cNvPr id="32770" name="Picture 1" descr="D:\My Documents\My Pictures\20150428-1.bmp"/>
          <p:cNvPicPr>
            <a:picLocks noGrp="1" noChangeAspect="1"/>
          </p:cNvPicPr>
          <p:nvPr>
            <p:ph idx="1"/>
          </p:nvPr>
        </p:nvPicPr>
        <p:blipFill>
          <a:blip r:embed="rId1"/>
          <a:srcRect l="-778" r="33073" b="49547"/>
          <a:stretch>
            <a:fillRect/>
          </a:stretch>
        </p:blipFill>
        <p:spPr>
          <a:xfrm>
            <a:off x="4500563" y="1857375"/>
            <a:ext cx="3714750" cy="2214563"/>
          </a:xfrm>
        </p:spPr>
      </p:pic>
      <p:pic>
        <p:nvPicPr>
          <p:cNvPr id="32771" name="Picture 2" descr="D:\My Documents\My Pictures\20150428-2.bmp"/>
          <p:cNvPicPr>
            <a:picLocks noChangeAspect="1"/>
          </p:cNvPicPr>
          <p:nvPr/>
        </p:nvPicPr>
        <p:blipFill>
          <a:blip r:embed="rId2"/>
          <a:srcRect t="42870" r="32684" b="10629"/>
          <a:stretch>
            <a:fillRect/>
          </a:stretch>
        </p:blipFill>
        <p:spPr>
          <a:xfrm>
            <a:off x="4572000" y="4143375"/>
            <a:ext cx="3643313" cy="2012950"/>
          </a:xfrm>
          <a:prstGeom prst="rect">
            <a:avLst/>
          </a:prstGeom>
          <a:noFill/>
          <a:ln w="9525">
            <a:noFill/>
          </a:ln>
        </p:spPr>
      </p:pic>
      <p:sp>
        <p:nvSpPr>
          <p:cNvPr id="6" name="椭圆 5"/>
          <p:cNvSpPr/>
          <p:nvPr/>
        </p:nvSpPr>
        <p:spPr>
          <a:xfrm>
            <a:off x="5929313" y="5786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000750" y="4643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2774" name="TextBox 7"/>
          <p:cNvSpPr txBox="1"/>
          <p:nvPr/>
        </p:nvSpPr>
        <p:spPr>
          <a:xfrm>
            <a:off x="7358063" y="4286250"/>
            <a:ext cx="1785937"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浙大核心期刊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rot="16200000" flipV="1">
            <a:off x="7143750" y="4286250"/>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10800000" flipV="1">
            <a:off x="7286625" y="5786438"/>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777" name="TextBox 13"/>
          <p:cNvSpPr txBox="1"/>
          <p:nvPr/>
        </p:nvSpPr>
        <p:spPr>
          <a:xfrm>
            <a:off x="785813" y="2071688"/>
            <a:ext cx="3429000" cy="3786187"/>
          </a:xfrm>
          <a:prstGeom prst="rect">
            <a:avLst/>
          </a:prstGeom>
          <a:noFill/>
          <a:ln w="9525">
            <a:noFill/>
          </a:ln>
        </p:spPr>
        <p:txBody>
          <a:bodyPr anchor="t" anchorCtr="0">
            <a:spAutoFit/>
          </a:bodyPr>
          <a:p>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、查询网站：研究生院网站</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期刊级别</a:t>
            </a:r>
            <a:endParaRPr lang="en-US" altLang="zh-CN" sz="2400" dirty="0">
              <a:latin typeface="Arial" panose="020B0604020202020204" pitchFamily="34" charset="0"/>
              <a:ea typeface="宋体" panose="02010600030101010101" pitchFamily="2" charset="-122"/>
            </a:endParaRPr>
          </a:p>
          <a:p>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a:t>
            </a:r>
            <a:r>
              <a:rPr lang="zh-CN" altLang="en-US" sz="2400" dirty="0">
                <a:solidFill>
                  <a:srgbClr val="FF0000"/>
                </a:solidFill>
                <a:latin typeface="Arial" panose="020B0604020202020204" pitchFamily="34" charset="0"/>
                <a:ea typeface="宋体" panose="02010600030101010101" pitchFamily="2" charset="-122"/>
              </a:rPr>
              <a:t>浙大核心期刊</a:t>
            </a:r>
            <a:r>
              <a:rPr lang="zh-CN" altLang="en-US" sz="2400" dirty="0">
                <a:latin typeface="Arial" panose="020B0604020202020204" pitchFamily="34" charset="0"/>
                <a:ea typeface="宋体" panose="02010600030101010101" pitchFamily="2" charset="-122"/>
              </a:rPr>
              <a:t>特指第</a:t>
            </a:r>
            <a:r>
              <a:rPr lang="en-US" altLang="zh-CN" sz="2400" dirty="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CSSCI</a:t>
            </a:r>
            <a:r>
              <a:rPr lang="zh-CN" altLang="en-US" sz="2400" dirty="0">
                <a:latin typeface="Arial" panose="020B0604020202020204" pitchFamily="34" charset="0"/>
                <a:ea typeface="宋体" panose="02010600030101010101" pitchFamily="2" charset="-122"/>
              </a:rPr>
              <a:t>”人文社科类和第</a:t>
            </a:r>
            <a:r>
              <a:rPr lang="en-US" altLang="zh-CN" sz="2400" dirty="0">
                <a:latin typeface="Arial" panose="020B0604020202020204" pitchFamily="34" charset="0"/>
                <a:ea typeface="宋体" panose="02010600030101010101" pitchFamily="2" charset="-122"/>
              </a:rPr>
              <a:t>8</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（CSCD）</a:t>
            </a:r>
            <a:r>
              <a:rPr lang="zh-CN" altLang="en-US" sz="2400" dirty="0">
                <a:latin typeface="Arial" panose="020B0604020202020204" pitchFamily="34" charset="0"/>
                <a:ea typeface="宋体" panose="02010600030101010101" pitchFamily="2" charset="-122"/>
              </a:rPr>
              <a:t>理工农医类</a:t>
            </a:r>
            <a:endParaRPr lang="en-US" altLang="zh-CN" sz="2400" dirty="0">
              <a:latin typeface="Arial" panose="020B0604020202020204" pitchFamily="34" charset="0"/>
              <a:ea typeface="宋体" panose="02010600030101010101" pitchFamily="2" charset="-122"/>
            </a:endParaRPr>
          </a:p>
          <a:p>
            <a:endParaRPr lang="en-US" altLang="zh-CN" sz="2400" b="1" dirty="0">
              <a:latin typeface="Arial" panose="020B0604020202020204" pitchFamily="34" charset="0"/>
              <a:ea typeface="宋体" panose="02010600030101010101" pitchFamily="2" charset="-122"/>
            </a:endParaRPr>
          </a:p>
          <a:p>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SCI</a:t>
            </a:r>
            <a:r>
              <a:rPr lang="zh-CN" altLang="en-US" sz="2400" dirty="0">
                <a:latin typeface="Arial" panose="020B0604020202020204" pitchFamily="34" charset="0"/>
                <a:ea typeface="宋体" panose="02010600030101010101" pitchFamily="2" charset="-122"/>
              </a:rPr>
              <a:t>文章类型以玉泉图书馆检索证明为准</a:t>
            </a:r>
            <a:endParaRPr lang="zh-CN" altLang="en-US" sz="2400" dirty="0">
              <a:latin typeface="Arial" panose="020B0604020202020204" pitchFamily="34" charset="0"/>
              <a:ea typeface="宋体" panose="02010600030101010101" pitchFamily="2" charset="-122"/>
            </a:endParaRPr>
          </a:p>
        </p:txBody>
      </p:sp>
      <p:sp>
        <p:nvSpPr>
          <p:cNvPr id="32778" name="矩形 14"/>
          <p:cNvSpPr/>
          <p:nvPr/>
        </p:nvSpPr>
        <p:spPr>
          <a:xfrm>
            <a:off x="3929063" y="6027738"/>
            <a:ext cx="4572000" cy="830262"/>
          </a:xfrm>
          <a:prstGeom prst="rect">
            <a:avLst/>
          </a:prstGeom>
          <a:noFill/>
          <a:ln w="9525">
            <a:noFill/>
          </a:ln>
        </p:spPr>
        <p:txBody>
          <a:bodyPr anchor="t" anchorCtr="0">
            <a:spAutoFit/>
          </a:bodyPr>
          <a:p>
            <a:r>
              <a:rPr lang="en-US" altLang="zh-CN" sz="2400" dirty="0">
                <a:latin typeface="Arial" panose="020B0604020202020204" pitchFamily="34" charset="0"/>
                <a:ea typeface="宋体" panose="02010600030101010101" pitchFamily="2" charset="-122"/>
              </a:rPr>
              <a:t>http://grs.zju.edu.cn/redir.php?catalog_id=10053#aname</a:t>
            </a:r>
            <a:endParaRPr lang="zh-CN" altLang="en-US" sz="2400" dirty="0">
              <a:latin typeface="Arial" panose="020B0604020202020204" pitchFamily="34" charset="0"/>
              <a:ea typeface="宋体" panose="02010600030101010101" pitchFamily="2" charset="-122"/>
            </a:endParaRPr>
          </a:p>
        </p:txBody>
      </p:sp>
      <p:sp>
        <p:nvSpPr>
          <p:cNvPr id="12" name="椭圆 11"/>
          <p:cNvSpPr/>
          <p:nvPr/>
        </p:nvSpPr>
        <p:spPr>
          <a:xfrm>
            <a:off x="6081713" y="42243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2780" name="TextBox 7"/>
          <p:cNvSpPr txBox="1"/>
          <p:nvPr/>
        </p:nvSpPr>
        <p:spPr>
          <a:xfrm>
            <a:off x="7215188" y="5429250"/>
            <a:ext cx="1928812"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浙大</a:t>
            </a:r>
            <a:r>
              <a:rPr lang="en-US" altLang="zh-CN" sz="2000" b="1" dirty="0">
                <a:solidFill>
                  <a:srgbClr val="C00000"/>
                </a:solidFill>
                <a:latin typeface="Arial" panose="020B0604020202020204" pitchFamily="34" charset="0"/>
                <a:ea typeface="宋体" panose="02010600030101010101" pitchFamily="2" charset="-122"/>
              </a:rPr>
              <a:t>AB</a:t>
            </a:r>
            <a:r>
              <a:rPr lang="zh-CN" altLang="en-US" sz="2000" b="1" dirty="0">
                <a:solidFill>
                  <a:srgbClr val="C00000"/>
                </a:solidFill>
                <a:latin typeface="Arial" panose="020B0604020202020204" pitchFamily="34" charset="0"/>
                <a:ea typeface="宋体" panose="02010600030101010101" pitchFamily="2" charset="-122"/>
              </a:rPr>
              <a:t>类期刊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14" name="直接箭头连接符 13"/>
          <p:cNvCxnSpPr/>
          <p:nvPr/>
        </p:nvCxnSpPr>
        <p:spPr>
          <a:xfrm rot="10800000" flipV="1">
            <a:off x="7358063" y="4714875"/>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1"/>
          <p:cNvSpPr>
            <a:spLocks noGrp="1"/>
          </p:cNvSpPr>
          <p:nvPr>
            <p:ph type="title"/>
          </p:nvPr>
        </p:nvSpPr>
        <p:spPr>
          <a:xfrm>
            <a:off x="914400" y="1428750"/>
            <a:ext cx="8229600" cy="642938"/>
          </a:xfrm>
        </p:spPr>
        <p:txBody>
          <a:bodyPr vert="horz" wrap="square" lIns="0" tIns="45720" rIns="0" bIns="0" anchor="b" anchorCtr="0"/>
          <a:p>
            <a:r>
              <a:rPr lang="zh-CN" altLang="en-US" sz="4000" dirty="0">
                <a:solidFill>
                  <a:schemeClr val="tx1"/>
                </a:solidFill>
              </a:rPr>
              <a:t>盲审论文要求</a:t>
            </a:r>
            <a:endParaRPr lang="zh-CN" altLang="en-US" sz="4000" dirty="0">
              <a:solidFill>
                <a:schemeClr val="tx1"/>
              </a:solidFill>
            </a:endParaRPr>
          </a:p>
        </p:txBody>
      </p:sp>
      <p:sp>
        <p:nvSpPr>
          <p:cNvPr id="33794" name="内容占位符 2"/>
          <p:cNvSpPr>
            <a:spLocks noGrp="1"/>
          </p:cNvSpPr>
          <p:nvPr>
            <p:ph sz="half" idx="1"/>
          </p:nvPr>
        </p:nvSpPr>
        <p:spPr>
          <a:xfrm>
            <a:off x="4786313" y="2214563"/>
            <a:ext cx="4038600" cy="4435475"/>
          </a:xfrm>
          <a:ln>
            <a:solidFill>
              <a:srgbClr val="FF0000"/>
            </a:solidFill>
            <a:prstDash val="dash"/>
            <a:miter/>
          </a:ln>
        </p:spPr>
        <p:txBody>
          <a:bodyPr vert="horz" wrap="square" lIns="91440" tIns="45720" rIns="91440" bIns="45720" anchor="t" anchorCtr="0"/>
          <a:p>
            <a:pPr>
              <a:buClr>
                <a:srgbClr val="0BD0D9"/>
              </a:buClr>
              <a:buSzPct val="95000"/>
              <a:buFont typeface="Wingdings 2" pitchFamily="18" charset="2"/>
              <a:buNone/>
            </a:pPr>
            <a:r>
              <a:rPr lang="zh-CN" altLang="en-US" b="1" kern="1200" dirty="0">
                <a:solidFill>
                  <a:srgbClr val="FF0000"/>
                </a:solidFill>
                <a:latin typeface="+mn-lt"/>
                <a:ea typeface="+mn-ea"/>
                <a:cs typeface="+mn-cs"/>
              </a:rPr>
              <a:t>论文格式要求</a:t>
            </a:r>
            <a:endParaRPr lang="en-US" altLang="zh-CN" b="1"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编写要求按浙大文件</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PDF</a:t>
            </a:r>
            <a:r>
              <a:rPr lang="zh-CN" altLang="en-US" kern="1200" dirty="0">
                <a:latin typeface="+mn-lt"/>
                <a:ea typeface="+mn-ea"/>
                <a:cs typeface="+mn-cs"/>
              </a:rPr>
              <a:t>格式，</a:t>
            </a:r>
            <a:r>
              <a:rPr lang="en-US" altLang="zh-CN" kern="1200" dirty="0">
                <a:latin typeface="+mn-lt"/>
                <a:ea typeface="+mn-ea"/>
                <a:cs typeface="+mn-cs"/>
              </a:rPr>
              <a:t>20M</a:t>
            </a:r>
            <a:r>
              <a:rPr lang="zh-CN" altLang="en-US" kern="1200" dirty="0">
                <a:latin typeface="+mn-lt"/>
                <a:ea typeface="+mn-ea"/>
                <a:cs typeface="+mn-cs"/>
              </a:rPr>
              <a:t>以内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以学号命名</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隐去导师、研究生姓名与致谢</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同时提交论文送审承诺书（导师签字）</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 封面校徽上方注明同等学力</a:t>
            </a:r>
            <a:endParaRPr lang="en-US" altLang="zh-CN" kern="1200" dirty="0">
              <a:latin typeface="+mn-lt"/>
              <a:ea typeface="+mn-ea"/>
              <a:cs typeface="+mn-cs"/>
            </a:endParaRPr>
          </a:p>
          <a:p>
            <a:pPr>
              <a:buClr>
                <a:srgbClr val="0BD0D9"/>
              </a:buClr>
              <a:buSzPct val="95000"/>
              <a:buFont typeface="Wingdings 2" pitchFamily="18" charset="2"/>
              <a:buNone/>
            </a:pPr>
            <a:endParaRPr lang="zh-CN" altLang="en-US" kern="1200" dirty="0">
              <a:latin typeface="+mn-lt"/>
              <a:ea typeface="+mn-ea"/>
              <a:cs typeface="+mn-cs"/>
            </a:endParaRPr>
          </a:p>
        </p:txBody>
      </p:sp>
      <p:sp>
        <p:nvSpPr>
          <p:cNvPr id="33795" name="内容占位符 3"/>
          <p:cNvSpPr>
            <a:spLocks noGrp="1"/>
          </p:cNvSpPr>
          <p:nvPr>
            <p:ph sz="half" idx="2"/>
          </p:nvPr>
        </p:nvSpPr>
        <p:spPr>
          <a:xfrm>
            <a:off x="428625" y="2214563"/>
            <a:ext cx="4181475" cy="4429125"/>
          </a:xfrm>
          <a:ln>
            <a:solidFill>
              <a:srgbClr val="FF0000"/>
            </a:solidFill>
            <a:prstDash val="dash"/>
            <a:miter/>
          </a:ln>
        </p:spPr>
        <p:txBody>
          <a:bodyPr vert="horz" wrap="square" lIns="91440" tIns="45720" rIns="91440" bIns="45720" anchor="t" anchorCtr="0"/>
          <a:p>
            <a:pPr>
              <a:buClr>
                <a:srgbClr val="0BD0D9"/>
              </a:buClr>
              <a:buSzPct val="95000"/>
            </a:pPr>
            <a:r>
              <a:rPr lang="zh-CN" altLang="en-US" kern="1200" dirty="0">
                <a:latin typeface="+mn-lt"/>
                <a:ea typeface="+mn-ea"/>
                <a:cs typeface="+mn-cs"/>
              </a:rPr>
              <a:t>评审对象：全体同力博士、同力硕士</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评审方式：</a:t>
            </a:r>
            <a:r>
              <a:rPr lang="zh-CN" altLang="en-US" kern="1200" dirty="0">
                <a:solidFill>
                  <a:srgbClr val="FF0000"/>
                </a:solidFill>
                <a:latin typeface="+mn-lt"/>
                <a:ea typeface="+mn-ea"/>
                <a:cs typeface="+mn-cs"/>
              </a:rPr>
              <a:t>教育部学位中心平台网上评阅</a:t>
            </a:r>
            <a:endParaRPr lang="en-US" altLang="zh-CN"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评阅费：博士</a:t>
            </a:r>
            <a:r>
              <a:rPr lang="en-US" altLang="zh-CN" kern="1200" dirty="0">
                <a:latin typeface="+mn-lt"/>
                <a:ea typeface="+mn-ea"/>
                <a:cs typeface="+mn-cs"/>
              </a:rPr>
              <a:t>570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本，硕士</a:t>
            </a:r>
            <a:r>
              <a:rPr lang="en-US" altLang="zh-CN" kern="1200" dirty="0">
                <a:latin typeface="+mn-lt"/>
                <a:ea typeface="+mn-ea"/>
                <a:cs typeface="+mn-cs"/>
              </a:rPr>
              <a:t>400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上交方式：</a:t>
            </a:r>
            <a:r>
              <a:rPr lang="zh-CN" altLang="en-US" kern="1200" dirty="0">
                <a:solidFill>
                  <a:srgbClr val="FF0000"/>
                </a:solidFill>
                <a:latin typeface="+mn-lt"/>
                <a:ea typeface="+mn-ea"/>
                <a:cs typeface="+mn-cs"/>
              </a:rPr>
              <a:t>直接系统调用论文初稿（匿名版本）</a:t>
            </a:r>
            <a:endParaRPr lang="zh-CN" altLang="en-US" kern="1200" dirty="0">
              <a:latin typeface="+mn-lt"/>
              <a:ea typeface="+mn-ea"/>
              <a:cs typeface="+mn-cs"/>
            </a:endParaRPr>
          </a:p>
        </p:txBody>
      </p:sp>
      <p:sp>
        <p:nvSpPr>
          <p:cNvPr id="33796" name="标题 1"/>
          <p:cNvSpPr txBox="1"/>
          <p:nvPr/>
        </p:nvSpPr>
        <p:spPr>
          <a:xfrm>
            <a:off x="357188" y="0"/>
            <a:ext cx="8229600" cy="1143000"/>
          </a:xfrm>
          <a:prstGeom prst="rect">
            <a:avLst/>
          </a:prstGeom>
          <a:noFill/>
          <a:ln w="9525">
            <a:noFill/>
          </a:ln>
        </p:spPr>
        <p:txBody>
          <a:bodyPr lIns="0" rIns="0" bIns="0" anchor="b" anchorCtr="0"/>
          <a:p>
            <a:r>
              <a:rPr lang="zh-CN" altLang="en-US" sz="5000" dirty="0">
                <a:solidFill>
                  <a:schemeClr val="tx2"/>
                </a:solidFill>
                <a:latin typeface="Calibri" panose="020F0502020204030204" pitchFamily="34" charset="0"/>
                <a:ea typeface="隶书" pitchFamily="49" charset="-122"/>
              </a:rPr>
              <a:t>三、论文评阅</a:t>
            </a:r>
            <a:r>
              <a:rPr lang="zh-CN" altLang="en-US" sz="3100" dirty="0">
                <a:solidFill>
                  <a:srgbClr val="C00000"/>
                </a:solidFill>
                <a:latin typeface="Arial" panose="020B0604020202020204" pitchFamily="34" charset="0"/>
                <a:ea typeface="宋体" panose="02010600030101010101" pitchFamily="2" charset="-122"/>
              </a:rPr>
              <a:t>（</a:t>
            </a:r>
            <a:r>
              <a:rPr lang="en-US" altLang="zh-CN" sz="3100" dirty="0">
                <a:solidFill>
                  <a:srgbClr val="C00000"/>
                </a:solidFill>
                <a:latin typeface="Calibri" panose="020F0502020204030204" pitchFamily="34" charset="0"/>
                <a:ea typeface="隶书" pitchFamily="49" charset="-122"/>
              </a:rPr>
              <a:t>4</a:t>
            </a:r>
            <a:r>
              <a:rPr lang="zh-CN" altLang="en-US" sz="3100" dirty="0">
                <a:solidFill>
                  <a:srgbClr val="C00000"/>
                </a:solidFill>
                <a:latin typeface="Calibri" panose="020F0502020204030204" pitchFamily="34" charset="0"/>
                <a:ea typeface="隶书" pitchFamily="49" charset="-122"/>
              </a:rPr>
              <a:t>月</a:t>
            </a:r>
            <a:r>
              <a:rPr lang="en-US" altLang="zh-CN" sz="3100" dirty="0">
                <a:solidFill>
                  <a:srgbClr val="C00000"/>
                </a:solidFill>
                <a:latin typeface="Calibri" panose="020F0502020204030204" pitchFamily="34" charset="0"/>
                <a:ea typeface="隶书" pitchFamily="49" charset="-122"/>
              </a:rPr>
              <a:t>-5</a:t>
            </a:r>
            <a:r>
              <a:rPr lang="zh-CN" altLang="en-US" sz="3100" dirty="0">
                <a:solidFill>
                  <a:srgbClr val="C00000"/>
                </a:solidFill>
                <a:latin typeface="Calibri" panose="020F0502020204030204" pitchFamily="34" charset="0"/>
                <a:ea typeface="隶书" pitchFamily="49" charset="-122"/>
              </a:rPr>
              <a:t>月</a:t>
            </a:r>
            <a:r>
              <a:rPr lang="zh-CN" altLang="en-US" sz="3100" dirty="0">
                <a:solidFill>
                  <a:srgbClr val="C00000"/>
                </a:solidFill>
                <a:latin typeface="Arial" panose="020B0604020202020204" pitchFamily="34" charset="0"/>
                <a:ea typeface="宋体" panose="02010600030101010101" pitchFamily="2" charset="-122"/>
              </a:rPr>
              <a:t>）</a:t>
            </a:r>
            <a:endParaRPr lang="zh-CN" altLang="en-US" sz="3100" dirty="0">
              <a:solidFill>
                <a:srgbClr val="C00000"/>
              </a:solidFill>
              <a:latin typeface="Arial" panose="020B0604020202020204" pitchFamily="34" charset="0"/>
              <a:ea typeface="宋体" panose="02010600030101010101" pitchFamily="2" charset="-122"/>
            </a:endParaRPr>
          </a:p>
        </p:txBody>
      </p:sp>
      <p:pic>
        <p:nvPicPr>
          <p:cNvPr id="33797" name="Picture 7" descr="C:\Users\O_O\Pictures\论文送审承诺书.jpg"/>
          <p:cNvPicPr>
            <a:picLocks noChangeAspect="1"/>
          </p:cNvPicPr>
          <p:nvPr/>
        </p:nvPicPr>
        <p:blipFill>
          <a:blip r:embed="rId1"/>
          <a:stretch>
            <a:fillRect/>
          </a:stretch>
        </p:blipFill>
        <p:spPr>
          <a:xfrm>
            <a:off x="7643813" y="1000125"/>
            <a:ext cx="1357312" cy="1785938"/>
          </a:xfrm>
          <a:prstGeom prst="rect">
            <a:avLst/>
          </a:prstGeom>
          <a:noFill/>
          <a:ln w="9525" cap="flat" cmpd="sng">
            <a:solidFill>
              <a:srgbClr val="0000FF"/>
            </a:solidFill>
            <a:prstDash val="solid"/>
            <a:miter/>
            <a:headEnd type="none" w="med" len="med"/>
            <a:tailEnd type="none" w="med" len="me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500063" y="142875"/>
            <a:ext cx="8229600" cy="1143000"/>
          </a:xfrm>
        </p:spPr>
        <p:txBody>
          <a:bodyPr vert="horz" wrap="square" lIns="0" tIns="45720" rIns="0" bIns="0" anchor="b" anchorCtr="0"/>
          <a:p>
            <a:r>
              <a:rPr lang="zh-CN" altLang="en-US" dirty="0"/>
              <a:t>评阅结果判定</a:t>
            </a:r>
            <a:endParaRPr lang="zh-CN" altLang="en-US" dirty="0"/>
          </a:p>
        </p:txBody>
      </p:sp>
      <p:pic>
        <p:nvPicPr>
          <p:cNvPr id="35843" name="Picture 2" descr="C:\Users\O_O\Desktop\无标题.jpg"/>
          <p:cNvPicPr>
            <a:picLocks noChangeAspect="1"/>
          </p:cNvPicPr>
          <p:nvPr/>
        </p:nvPicPr>
        <p:blipFill>
          <a:blip r:embed="rId1"/>
          <a:stretch>
            <a:fillRect/>
          </a:stretch>
        </p:blipFill>
        <p:spPr>
          <a:xfrm>
            <a:off x="5929313" y="554038"/>
            <a:ext cx="2659062" cy="2874962"/>
          </a:xfrm>
          <a:prstGeom prst="rect">
            <a:avLst/>
          </a:prstGeom>
          <a:noFill/>
          <a:ln w="9525" cap="flat" cmpd="sng">
            <a:solidFill>
              <a:srgbClr val="FF0000"/>
            </a:solidFill>
            <a:prstDash val="solid"/>
            <a:miter/>
            <a:headEnd type="none" w="med" len="med"/>
            <a:tailEnd type="none" w="med" len="med"/>
          </a:ln>
        </p:spPr>
      </p:pic>
      <p:pic>
        <p:nvPicPr>
          <p:cNvPr id="35844" name="Picture 3" descr="C:\Users\O_O\Desktop\无标题2.jpg"/>
          <p:cNvPicPr>
            <a:picLocks noChangeAspect="1"/>
          </p:cNvPicPr>
          <p:nvPr/>
        </p:nvPicPr>
        <p:blipFill>
          <a:blip r:embed="rId2"/>
          <a:stretch>
            <a:fillRect/>
          </a:stretch>
        </p:blipFill>
        <p:spPr>
          <a:xfrm>
            <a:off x="5715000" y="3143250"/>
            <a:ext cx="2625725" cy="2879725"/>
          </a:xfrm>
          <a:prstGeom prst="rect">
            <a:avLst/>
          </a:prstGeom>
          <a:noFill/>
          <a:ln w="9525" cap="flat" cmpd="sng">
            <a:solidFill>
              <a:srgbClr val="FF0000"/>
            </a:solidFill>
            <a:prstDash val="solid"/>
            <a:miter/>
            <a:headEnd type="none" w="med" len="med"/>
            <a:tailEnd type="none" w="med" len="med"/>
          </a:ln>
        </p:spPr>
      </p:pic>
      <p:cxnSp>
        <p:nvCxnSpPr>
          <p:cNvPr id="6" name="直接箭头连接符 5"/>
          <p:cNvCxnSpPr/>
          <p:nvPr/>
        </p:nvCxnSpPr>
        <p:spPr>
          <a:xfrm flipV="1">
            <a:off x="4786313" y="250031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929188" y="507206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half" idx="1"/>
          </p:nvPr>
        </p:nvSpPr>
        <p:spPr>
          <a:xfrm>
            <a:off x="428625" y="1500188"/>
            <a:ext cx="5143500" cy="4433887"/>
          </a:xfrm>
        </p:spPr>
        <p:txBody>
          <a:bodyPr vert="horz" wrap="square" lIns="91440" tIns="45720" rIns="91440" bIns="45720" anchor="t" anchorCtr="0"/>
          <a:p>
            <a:pPr>
              <a:buClr>
                <a:srgbClr val="0BD0D9"/>
              </a:buClr>
              <a:buSzPct val="95000"/>
            </a:pPr>
            <a:r>
              <a:rPr lang="zh-CN" altLang="en-US" kern="1200" dirty="0">
                <a:latin typeface="+mn-lt"/>
                <a:ea typeface="+mn-ea"/>
                <a:cs typeface="+mn-cs"/>
              </a:rPr>
              <a:t>评阅结果全部为 “同意答辩”</a:t>
            </a:r>
            <a:r>
              <a:rPr lang="en-US" altLang="zh-CN" kern="1200" dirty="0">
                <a:latin typeface="+mn-lt"/>
                <a:ea typeface="+mn-ea"/>
                <a:cs typeface="+mn-cs"/>
              </a:rPr>
              <a:t>/</a:t>
            </a:r>
            <a:r>
              <a:rPr lang="zh-CN" altLang="en-US" kern="1200" dirty="0">
                <a:latin typeface="+mn-lt"/>
                <a:ea typeface="+mn-ea"/>
                <a:cs typeface="+mn-cs"/>
              </a:rPr>
              <a:t>“小修”，可以组织答辩；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一个“大修”</a:t>
            </a:r>
            <a:r>
              <a:rPr lang="zh-CN" altLang="en-US" kern="1200" dirty="0">
                <a:latin typeface="+mn-lt"/>
                <a:ea typeface="+mn-ea"/>
                <a:cs typeface="+mn-cs"/>
              </a:rPr>
              <a:t>，修改后送原专家评审，通过后可答辩；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出现“</a:t>
            </a:r>
            <a:r>
              <a:rPr lang="en-US" altLang="zh-CN" b="1" kern="1200" dirty="0">
                <a:solidFill>
                  <a:srgbClr val="FF0000"/>
                </a:solidFill>
                <a:latin typeface="+mn-lt"/>
                <a:ea typeface="+mn-ea"/>
                <a:cs typeface="+mn-cs"/>
              </a:rPr>
              <a:t>D</a:t>
            </a:r>
            <a:r>
              <a:rPr lang="zh-CN" altLang="en-US" b="1" kern="1200" dirty="0">
                <a:solidFill>
                  <a:srgbClr val="FF0000"/>
                </a:solidFill>
                <a:latin typeface="+mn-lt"/>
                <a:ea typeface="+mn-ea"/>
                <a:cs typeface="+mn-cs"/>
              </a:rPr>
              <a:t>”或</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不同意</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，或两个“大修”及以上</a:t>
            </a:r>
            <a:r>
              <a:rPr lang="zh-CN" altLang="en-US" kern="1200" dirty="0">
                <a:latin typeface="+mn-lt"/>
                <a:ea typeface="+mn-ea"/>
                <a:cs typeface="+mn-cs"/>
              </a:rPr>
              <a:t>，终止答辩程序；</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如有一个“大修”或“不同意”，认为专家评审意见存在</a:t>
            </a:r>
            <a:r>
              <a:rPr lang="zh-CN" altLang="en-US" b="1" kern="1200" dirty="0">
                <a:solidFill>
                  <a:srgbClr val="FF0000"/>
                </a:solidFill>
                <a:latin typeface="+mn-lt"/>
                <a:ea typeface="+mn-ea"/>
                <a:cs typeface="+mn-cs"/>
              </a:rPr>
              <a:t>争议</a:t>
            </a:r>
            <a:r>
              <a:rPr lang="zh-CN" altLang="en-US" kern="1200" dirty="0">
                <a:latin typeface="+mn-lt"/>
                <a:ea typeface="+mn-ea"/>
                <a:cs typeface="+mn-cs"/>
              </a:rPr>
              <a:t>，可提出“学术观点分歧裁定”。</a:t>
            </a:r>
            <a:endParaRPr lang="en-US" altLang="zh-CN" kern="1200" dirty="0">
              <a:latin typeface="+mn-lt"/>
              <a:ea typeface="+mn-ea"/>
              <a:cs typeface="+mn-cs"/>
            </a:endParaRPr>
          </a:p>
          <a:p>
            <a:pPr>
              <a:buClr>
                <a:srgbClr val="0BD0D9"/>
              </a:buClr>
              <a:buSzPct val="95000"/>
              <a:buFont typeface="Wingdings 2" pitchFamily="18" charset="2"/>
              <a:buNone/>
            </a:pPr>
            <a:endParaRPr lang="zh-CN" altLang="en-US" kern="1200" dirty="0">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1"/>
          <p:cNvSpPr>
            <a:spLocks noGrp="1"/>
          </p:cNvSpPr>
          <p:nvPr>
            <p:ph type="title"/>
          </p:nvPr>
        </p:nvSpPr>
        <p:spPr>
          <a:xfrm>
            <a:off x="714375" y="142875"/>
            <a:ext cx="8229600" cy="1143000"/>
          </a:xfrm>
        </p:spPr>
        <p:txBody>
          <a:bodyPr vert="horz" wrap="square" lIns="0" tIns="45720" rIns="0" bIns="0" anchor="b" anchorCtr="0"/>
          <a:p>
            <a:r>
              <a:rPr lang="zh-CN" altLang="en-US" dirty="0"/>
              <a:t>大修重评</a:t>
            </a:r>
            <a:endParaRPr lang="zh-CN" altLang="en-US" dirty="0"/>
          </a:p>
        </p:txBody>
      </p:sp>
      <p:sp>
        <p:nvSpPr>
          <p:cNvPr id="36866" name="内容占位符 2"/>
          <p:cNvSpPr>
            <a:spLocks noGrp="1"/>
          </p:cNvSpPr>
          <p:nvPr>
            <p:ph sz="half" idx="1"/>
          </p:nvPr>
        </p:nvSpPr>
        <p:spPr>
          <a:xfrm>
            <a:off x="714375" y="1285875"/>
            <a:ext cx="7500938" cy="4435475"/>
          </a:xfrm>
        </p:spPr>
        <p:txBody>
          <a:bodyPr vert="horz" wrap="square" lIns="91440" tIns="45720" rIns="91440" bIns="45720" anchor="t" anchorCtr="0"/>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评阅结果全部返回后，只有一个大修，其他为同意或小修</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1</a:t>
            </a:r>
            <a:r>
              <a:rPr lang="zh-CN" altLang="en-US" sz="2400" kern="1200" dirty="0">
                <a:latin typeface="+mn-lt"/>
                <a:ea typeface="+mn-ea"/>
                <a:cs typeface="+mn-cs"/>
              </a:rPr>
              <a:t>、</a:t>
            </a:r>
            <a:r>
              <a:rPr lang="zh-CN" altLang="en-US" sz="2400" dirty="0">
                <a:sym typeface="+mn-ea"/>
              </a:rPr>
              <a:t>按意见修改论文不少于</a:t>
            </a:r>
            <a:r>
              <a:rPr lang="en-US" altLang="zh-CN" sz="2400" dirty="0">
                <a:sym typeface="+mn-ea"/>
              </a:rPr>
              <a:t>30</a:t>
            </a:r>
            <a:r>
              <a:rPr lang="zh-CN" altLang="en-US" sz="2400" dirty="0">
                <a:sym typeface="+mn-ea"/>
              </a:rPr>
              <a:t>天</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2</a:t>
            </a:r>
            <a:r>
              <a:rPr lang="zh-CN" altLang="en-US" sz="2400" kern="1200" dirty="0">
                <a:latin typeface="+mn-lt"/>
                <a:ea typeface="+mn-ea"/>
                <a:cs typeface="+mn-cs"/>
              </a:rPr>
              <a:t>、提交大修重评申请表，导师签字</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3</a:t>
            </a:r>
            <a:r>
              <a:rPr lang="zh-CN" altLang="en-US" sz="2400" kern="1200" dirty="0">
                <a:latin typeface="+mn-lt"/>
                <a:ea typeface="+mn-ea"/>
                <a:cs typeface="+mn-cs"/>
              </a:rPr>
              <a:t>、网上系统中，评阅结果录入后，重新提交论文初稿，导师审核</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4</a:t>
            </a:r>
            <a:r>
              <a:rPr lang="zh-CN" altLang="en-US" sz="2400" kern="1200" dirty="0">
                <a:latin typeface="+mn-lt"/>
                <a:ea typeface="+mn-ea"/>
                <a:cs typeface="+mn-cs"/>
              </a:rPr>
              <a:t>、论文送原专家评阅，交评阅费</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结果处理：</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1</a:t>
            </a:r>
            <a:r>
              <a:rPr lang="zh-CN" altLang="en-US" sz="2400" kern="1200" dirty="0">
                <a:latin typeface="+mn-lt"/>
                <a:ea typeface="+mn-ea"/>
                <a:cs typeface="+mn-cs"/>
              </a:rPr>
              <a:t>、重评结果为同意或小修，可组织答辩</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2</a:t>
            </a:r>
            <a:r>
              <a:rPr lang="zh-CN" altLang="en-US" sz="2400" kern="1200" dirty="0">
                <a:latin typeface="+mn-lt"/>
                <a:ea typeface="+mn-ea"/>
                <a:cs typeface="+mn-cs"/>
              </a:rPr>
              <a:t>、结果为大修或不同意答辩，终止答辩程序</a:t>
            </a:r>
            <a:endParaRPr lang="en-US" altLang="zh-CN" sz="2400" kern="1200" dirty="0">
              <a:latin typeface="+mn-lt"/>
              <a:ea typeface="+mn-ea"/>
              <a:cs typeface="+mn-cs"/>
            </a:endParaRPr>
          </a:p>
          <a:p>
            <a:pPr>
              <a:buClr>
                <a:srgbClr val="0BD0D9"/>
              </a:buClr>
              <a:buSzPct val="95000"/>
              <a:buFont typeface="Wingdings 2" pitchFamily="18" charset="2"/>
              <a:buNone/>
            </a:pPr>
            <a:endParaRPr lang="en-US" altLang="zh-CN" kern="1200" dirty="0">
              <a:latin typeface="+mn-lt"/>
              <a:ea typeface="+mn-ea"/>
              <a:cs typeface="+mn-cs"/>
            </a:endParaRPr>
          </a:p>
          <a:p>
            <a:pPr>
              <a:buClr>
                <a:srgbClr val="0BD0D9"/>
              </a:buClr>
              <a:buSzPct val="95000"/>
              <a:buFont typeface="Wingdings 2" pitchFamily="18" charset="2"/>
              <a:buNone/>
            </a:pPr>
            <a:endParaRPr lang="en-US" altLang="zh-CN" kern="1200" dirty="0">
              <a:latin typeface="+mn-lt"/>
              <a:ea typeface="+mn-ea"/>
              <a:cs typeface="+mn-cs"/>
            </a:endParaRPr>
          </a:p>
          <a:p>
            <a:pPr>
              <a:buClr>
                <a:srgbClr val="0BD0D9"/>
              </a:buClr>
              <a:buSzPct val="95000"/>
              <a:buFont typeface="Wingdings 2" pitchFamily="18" charset="2"/>
              <a:buNone/>
            </a:pPr>
            <a:endParaRPr lang="zh-CN" altLang="en-US" kern="1200" dirty="0">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a:xfrm>
            <a:off x="571500" y="142875"/>
            <a:ext cx="8229600" cy="1143000"/>
          </a:xfrm>
        </p:spPr>
        <p:txBody>
          <a:bodyPr vert="horz" wrap="square" lIns="0" tIns="45720" rIns="0" bIns="0" anchor="b" anchorCtr="0"/>
          <a:p>
            <a:r>
              <a:rPr lang="zh-CN" altLang="en-US" dirty="0"/>
              <a:t>学术观点分歧裁定</a:t>
            </a:r>
            <a:endParaRPr lang="zh-CN" altLang="en-US" dirty="0"/>
          </a:p>
        </p:txBody>
      </p:sp>
      <p:sp>
        <p:nvSpPr>
          <p:cNvPr id="37890" name="内容占位符 2"/>
          <p:cNvSpPr>
            <a:spLocks noGrp="1"/>
          </p:cNvSpPr>
          <p:nvPr>
            <p:ph sz="half" idx="1"/>
          </p:nvPr>
        </p:nvSpPr>
        <p:spPr>
          <a:xfrm>
            <a:off x="714375" y="1285875"/>
            <a:ext cx="7500938" cy="4435475"/>
          </a:xfrm>
        </p:spPr>
        <p:txBody>
          <a:bodyPr vert="horz" wrap="square" lIns="91440" tIns="45720" rIns="91440" bIns="45720" anchor="t" anchorCtr="0"/>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b="1" kern="1200" dirty="0">
                <a:latin typeface="+mn-lt"/>
                <a:ea typeface="+mn-ea"/>
                <a:cs typeface="+mn-cs"/>
              </a:rPr>
              <a:t>         </a:t>
            </a:r>
            <a:r>
              <a:rPr lang="zh-CN" altLang="en-US" sz="2400" dirty="0">
                <a:sym typeface="+mn-ea"/>
              </a:rPr>
              <a:t>评阅结果全部返回后，其他评阅结果至少2份A（优秀）且不得出现C（一般）及以下，且学生本人和导师认为该评价明显存在问题。</a:t>
            </a:r>
            <a:endParaRPr lang="en-US" altLang="zh-CN" sz="2400" kern="1200" dirty="0">
              <a:latin typeface="+mn-lt"/>
              <a:ea typeface="+mn-ea"/>
              <a:cs typeface="+mn-cs"/>
            </a:endParaRPr>
          </a:p>
          <a:p>
            <a:pPr>
              <a:buClr>
                <a:srgbClr val="0BD0D9"/>
              </a:buClr>
              <a:buSzPct val="95000"/>
              <a:buFont typeface="Wingdings 2" pitchFamily="18" charset="2"/>
              <a:buNone/>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1</a:t>
            </a:r>
            <a:r>
              <a:rPr lang="zh-CN" altLang="en-US" sz="2400" kern="1200" dirty="0">
                <a:latin typeface="+mn-lt"/>
                <a:ea typeface="+mn-ea"/>
                <a:cs typeface="+mn-cs"/>
              </a:rPr>
              <a:t>、提交学术观点分歧申述表，盲审论文和全部评阅意见</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2</a:t>
            </a:r>
            <a:r>
              <a:rPr lang="zh-CN" altLang="en-US" sz="2400" kern="1200" dirty="0">
                <a:latin typeface="+mn-lt"/>
                <a:ea typeface="+mn-ea"/>
                <a:cs typeface="+mn-cs"/>
              </a:rPr>
              <a:t>、学院分管领导初步审查</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3</a:t>
            </a:r>
            <a:r>
              <a:rPr lang="zh-CN" altLang="en-US" sz="2400" kern="1200" dirty="0">
                <a:latin typeface="+mn-lt"/>
                <a:ea typeface="+mn-ea"/>
                <a:cs typeface="+mn-cs"/>
              </a:rPr>
              <a:t>、如认为可能存在问题的，组织</a:t>
            </a:r>
            <a:r>
              <a:rPr lang="en-US" altLang="zh-CN" sz="2400" kern="1200" dirty="0">
                <a:solidFill>
                  <a:srgbClr val="FF0000"/>
                </a:solidFill>
                <a:latin typeface="+mn-lt"/>
                <a:ea typeface="+mn-ea"/>
                <a:cs typeface="+mn-cs"/>
              </a:rPr>
              <a:t>3</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专家裁定</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4</a:t>
            </a:r>
            <a:r>
              <a:rPr lang="zh-CN" altLang="en-US" sz="2400" kern="1200" dirty="0">
                <a:latin typeface="+mn-lt"/>
                <a:ea typeface="+mn-ea"/>
                <a:cs typeface="+mn-cs"/>
              </a:rPr>
              <a:t>、专家裁定结果一致认为存在争议的，将论文原稿另送</a:t>
            </a:r>
            <a:r>
              <a:rPr lang="en-US" altLang="zh-CN" sz="2400" kern="1200" dirty="0">
                <a:solidFill>
                  <a:srgbClr val="FF0000"/>
                </a:solidFill>
                <a:latin typeface="+mn-lt"/>
                <a:ea typeface="+mn-ea"/>
                <a:cs typeface="+mn-cs"/>
              </a:rPr>
              <a:t>2</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专家盲审</a:t>
            </a:r>
            <a:endParaRPr lang="en-US" altLang="zh-CN" sz="2400" kern="1200" dirty="0">
              <a:latin typeface="+mn-lt"/>
              <a:ea typeface="+mn-ea"/>
              <a:cs typeface="+mn-cs"/>
            </a:endParaRPr>
          </a:p>
          <a:p>
            <a:pPr>
              <a:buClr>
                <a:srgbClr val="0BD0D9"/>
              </a:buClr>
              <a:buSzPct val="95000"/>
              <a:buFont typeface="Wingdings 2" pitchFamily="18" charset="2"/>
              <a:buNone/>
            </a:pPr>
            <a:r>
              <a:rPr lang="en-US" altLang="zh-CN" sz="2400" kern="1200" dirty="0">
                <a:latin typeface="+mn-lt"/>
                <a:ea typeface="+mn-ea"/>
                <a:cs typeface="+mn-cs"/>
              </a:rPr>
              <a:t>5</a:t>
            </a:r>
            <a:r>
              <a:rPr lang="zh-CN" altLang="en-US" sz="2400" kern="1200" dirty="0">
                <a:latin typeface="+mn-lt"/>
                <a:ea typeface="+mn-ea"/>
                <a:cs typeface="+mn-cs"/>
              </a:rPr>
              <a:t>、两份盲审结果均为同意或小修的，可提请答辩。</a:t>
            </a:r>
            <a:endParaRPr lang="en-US" altLang="zh-CN" sz="2400" kern="1200" dirty="0">
              <a:latin typeface="+mn-lt"/>
              <a:ea typeface="+mn-ea"/>
              <a:cs typeface="+mn-cs"/>
            </a:endParaRPr>
          </a:p>
          <a:p>
            <a:pPr>
              <a:buClr>
                <a:srgbClr val="0BD0D9"/>
              </a:buClr>
              <a:buSzPct val="95000"/>
              <a:buFont typeface="Wingdings 2" pitchFamily="18" charset="2"/>
              <a:buNone/>
            </a:pPr>
            <a:r>
              <a:rPr lang="zh-CN" altLang="en-US" sz="2400" kern="1200" dirty="0">
                <a:solidFill>
                  <a:srgbClr val="FF0000"/>
                </a:solidFill>
                <a:latin typeface="+mn-lt"/>
                <a:ea typeface="+mn-ea"/>
                <a:cs typeface="+mn-cs"/>
              </a:rPr>
              <a:t>（评阅费用自行承担）</a:t>
            </a:r>
            <a:endParaRPr lang="en-US" altLang="zh-CN" sz="2400" kern="1200" dirty="0">
              <a:solidFill>
                <a:srgbClr val="FF0000"/>
              </a:solidFill>
              <a:latin typeface="+mn-lt"/>
              <a:ea typeface="+mn-ea"/>
              <a:cs typeface="+mn-cs"/>
            </a:endParaRPr>
          </a:p>
          <a:p>
            <a:pPr>
              <a:buClr>
                <a:srgbClr val="0BD0D9"/>
              </a:buClr>
              <a:buSzPct val="95000"/>
              <a:buFont typeface="Wingdings 2" pitchFamily="18" charset="2"/>
              <a:buNone/>
            </a:pPr>
            <a:endParaRPr lang="en-US" altLang="zh-CN" kern="1200" dirty="0">
              <a:latin typeface="+mn-lt"/>
              <a:ea typeface="+mn-ea"/>
              <a:cs typeface="+mn-cs"/>
            </a:endParaRPr>
          </a:p>
          <a:p>
            <a:pPr>
              <a:buClr>
                <a:srgbClr val="0BD0D9"/>
              </a:buClr>
              <a:buSzPct val="95000"/>
              <a:buFont typeface="Wingdings 2" pitchFamily="18" charset="2"/>
              <a:buNone/>
            </a:pPr>
            <a:endParaRPr lang="en-US" altLang="zh-CN" kern="1200" dirty="0">
              <a:latin typeface="+mn-lt"/>
              <a:ea typeface="+mn-ea"/>
              <a:cs typeface="+mn-cs"/>
            </a:endParaRPr>
          </a:p>
          <a:p>
            <a:pPr>
              <a:buClr>
                <a:srgbClr val="0BD0D9"/>
              </a:buClr>
              <a:buSzPct val="95000"/>
              <a:buFont typeface="Wingdings 2" pitchFamily="18" charset="2"/>
              <a:buNone/>
            </a:pPr>
            <a:endParaRPr lang="zh-CN" altLang="en-US" kern="1200" dirty="0">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a:xfrm>
            <a:off x="285750" y="0"/>
            <a:ext cx="8501063" cy="1143000"/>
          </a:xfrm>
        </p:spPr>
        <p:txBody>
          <a:bodyPr vert="horz" wrap="square" lIns="0" tIns="45720" rIns="0" bIns="0" anchor="b" anchorCtr="0"/>
          <a:p>
            <a:pPr eaLnBrk="1" hangingPunct="1"/>
            <a:r>
              <a:rPr lang="zh-CN" altLang="en-US" dirty="0"/>
              <a:t>四、学位论文答辩</a:t>
            </a:r>
            <a:r>
              <a:rPr lang="zh-CN" altLang="en-US" sz="3100" dirty="0">
                <a:solidFill>
                  <a:srgbClr val="C00000"/>
                </a:solidFill>
              </a:rPr>
              <a:t>（</a:t>
            </a:r>
            <a:r>
              <a:rPr lang="en-US" altLang="zh-CN" sz="3100" dirty="0">
                <a:solidFill>
                  <a:srgbClr val="C00000"/>
                </a:solidFill>
              </a:rPr>
              <a:t>5</a:t>
            </a:r>
            <a:r>
              <a:rPr lang="zh-CN" altLang="en-US" sz="3100" dirty="0">
                <a:solidFill>
                  <a:srgbClr val="C00000"/>
                </a:solidFill>
              </a:rPr>
              <a:t>月</a:t>
            </a:r>
            <a:r>
              <a:rPr lang="en-US" altLang="zh-CN" sz="3100" dirty="0">
                <a:solidFill>
                  <a:srgbClr val="C00000"/>
                </a:solidFill>
              </a:rPr>
              <a:t>30</a:t>
            </a:r>
            <a:r>
              <a:rPr lang="zh-CN" altLang="en-US" sz="3100" dirty="0">
                <a:solidFill>
                  <a:srgbClr val="C00000"/>
                </a:solidFill>
              </a:rPr>
              <a:t>日前完成）</a:t>
            </a:r>
            <a:endParaRPr lang="zh-CN" altLang="en-US" sz="3100" dirty="0">
              <a:solidFill>
                <a:srgbClr val="C00000"/>
              </a:solidFill>
            </a:endParaRPr>
          </a:p>
        </p:txBody>
      </p:sp>
      <p:sp>
        <p:nvSpPr>
          <p:cNvPr id="4" name="内容占位符 3"/>
          <p:cNvSpPr>
            <a:spLocks noGrp="1"/>
          </p:cNvSpPr>
          <p:nvPr>
            <p:ph sz="half" idx="2"/>
          </p:nvPr>
        </p:nvSpPr>
        <p:spPr>
          <a:xfrm>
            <a:off x="642938" y="4286250"/>
            <a:ext cx="3714750" cy="357188"/>
          </a:xfrm>
          <a:solidFill>
            <a:srgbClr val="FFFF00"/>
          </a:solidFill>
        </p:spPr>
        <p:txBody>
          <a:bodyPr vert="horz" wrap="square" lIns="91440" tIns="45720" rIns="91440" bIns="45720" numCol="1" anchor="t" anchorCtr="0" compatLnSpc="1">
            <a:normAutofit fontScale="8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defRPr/>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、评阅结果通过方可答辩。</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642938" y="4714875"/>
            <a:ext cx="8286750" cy="400050"/>
          </a:xfrm>
          <a:prstGeom prst="rect">
            <a:avLst/>
          </a:prstGeom>
          <a:solidFill>
            <a:srgbClr val="FFFF00"/>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、申请人的</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指导教师（导师组成员）</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和</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非隐名评阅人</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不参加答辩委员会。</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矩形 6"/>
          <p:cNvSpPr/>
          <p:nvPr/>
        </p:nvSpPr>
        <p:spPr>
          <a:xfrm>
            <a:off x="643255" y="5143500"/>
            <a:ext cx="5713095" cy="398780"/>
          </a:xfrm>
          <a:prstGeom prst="rect">
            <a:avLst/>
          </a:prstGeom>
          <a:solidFill>
            <a:srgbClr val="FFFF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a:t>
            </a:r>
            <a:r>
              <a:rPr lang="zh-CN" altLang="en-US" sz="2000" noProof="0" dirty="0">
                <a:ln>
                  <a:noFill/>
                </a:ln>
                <a:effectLst/>
                <a:uLnTx/>
                <a:uFillTx/>
                <a:latin typeface="+mn-ea"/>
                <a:ea typeface="+mn-ea"/>
                <a:sym typeface="+mn-ea"/>
              </a:rPr>
              <a:t>在学院规定时间内</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，在</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浙大系统</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中录入结果。</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8956" name="TextBox 7"/>
          <p:cNvSpPr txBox="1"/>
          <p:nvPr/>
        </p:nvSpPr>
        <p:spPr>
          <a:xfrm>
            <a:off x="500063" y="5500688"/>
            <a:ext cx="8643937" cy="1200150"/>
          </a:xfrm>
          <a:prstGeom prst="rect">
            <a:avLst/>
          </a:prstGeom>
          <a:noFill/>
          <a:ln w="9525">
            <a:noFill/>
          </a:ln>
        </p:spPr>
        <p:txBody>
          <a:bodyPr anchor="t" anchorCtr="0">
            <a:spAutoFit/>
          </a:bodyPr>
          <a:p>
            <a:r>
              <a:rPr lang="zh-CN" altLang="en-US" sz="3600" dirty="0">
                <a:latin typeface="Arial" panose="020B0604020202020204" pitchFamily="34" charset="0"/>
                <a:ea typeface="宋体" panose="02010600030101010101" pitchFamily="2" charset="-122"/>
              </a:rPr>
              <a:t>账号：</a:t>
            </a:r>
            <a:r>
              <a:rPr lang="en-US" altLang="zh-CN" sz="3600" dirty="0">
                <a:latin typeface="Arial" panose="020B0604020202020204" pitchFamily="34" charset="0"/>
                <a:ea typeface="宋体" panose="02010600030101010101" pitchFamily="2" charset="-122"/>
              </a:rPr>
              <a:t>18ms03  </a:t>
            </a:r>
            <a:r>
              <a:rPr lang="zh-CN" altLang="en-US" sz="3600" dirty="0">
                <a:latin typeface="Arial" panose="020B0604020202020204" pitchFamily="34" charset="0"/>
                <a:ea typeface="宋体" panose="02010600030101010101" pitchFamily="2" charset="-122"/>
              </a:rPr>
              <a:t>密码：</a:t>
            </a:r>
            <a:r>
              <a:rPr lang="en-US" altLang="zh-CN" sz="3600" dirty="0">
                <a:latin typeface="Arial" panose="020B0604020202020204" pitchFamily="34" charset="0"/>
                <a:ea typeface="宋体" panose="02010600030101010101" pitchFamily="2" charset="-122"/>
              </a:rPr>
              <a:t> zjuyxy123456</a:t>
            </a:r>
            <a:endParaRPr lang="en-US" altLang="zh-CN" sz="3600" dirty="0">
              <a:latin typeface="Arial" panose="020B0604020202020204" pitchFamily="34" charset="0"/>
              <a:ea typeface="宋体" panose="02010600030101010101" pitchFamily="2" charset="-122"/>
            </a:endParaRPr>
          </a:p>
          <a:p>
            <a:r>
              <a:rPr lang="zh-CN" altLang="en-US" sz="3600" dirty="0">
                <a:latin typeface="Arial" panose="020B0604020202020204" pitchFamily="34" charset="0"/>
                <a:ea typeface="宋体" panose="02010600030101010101" pitchFamily="2" charset="-122"/>
              </a:rPr>
              <a:t>登录口：</a:t>
            </a:r>
            <a:r>
              <a:rPr lang="zh-CN" altLang="en-US" sz="2400" b="1" dirty="0">
                <a:solidFill>
                  <a:srgbClr val="A50021"/>
                </a:solidFill>
                <a:latin typeface="Arial" panose="020B0604020202020204" pitchFamily="34" charset="0"/>
                <a:ea typeface="宋体" panose="02010600030101010101" pitchFamily="2" charset="-122"/>
              </a:rPr>
              <a:t>研究生院管理系统</a:t>
            </a:r>
            <a:endParaRPr lang="zh-CN" altLang="en-US" sz="3600" dirty="0">
              <a:latin typeface="Arial" panose="020B0604020202020204" pitchFamily="34" charset="0"/>
              <a:ea typeface="宋体" panose="02010600030101010101" pitchFamily="2" charset="-122"/>
            </a:endParaRPr>
          </a:p>
        </p:txBody>
      </p:sp>
      <p:sp>
        <p:nvSpPr>
          <p:cNvPr id="100" name="文本框 99"/>
          <p:cNvSpPr txBox="1"/>
          <p:nvPr/>
        </p:nvSpPr>
        <p:spPr>
          <a:xfrm>
            <a:off x="522605" y="1340485"/>
            <a:ext cx="8027670" cy="2799715"/>
          </a:xfrm>
          <a:prstGeom prst="rect">
            <a:avLst/>
          </a:prstGeom>
          <a:noFill/>
          <a:ln w="9525">
            <a:noFill/>
          </a:ln>
        </p:spPr>
        <p:txBody>
          <a:bodyPr wrap="square">
            <a:spAutoFit/>
          </a:bodyPr>
          <a:p>
            <a:pPr indent="406400"/>
            <a:r>
              <a:rPr lang="zh-CN" sz="1600">
                <a:solidFill>
                  <a:srgbClr val="000000"/>
                </a:solidFill>
                <a:ea typeface="宋体" panose="02010600030101010101" pitchFamily="2" charset="-122"/>
              </a:rPr>
              <a:t>博士学位论文答辩委员会由</a:t>
            </a:r>
            <a:r>
              <a:rPr lang="en-US" sz="1600">
                <a:solidFill>
                  <a:srgbClr val="000000"/>
                </a:solidFill>
                <a:latin typeface="仿宋_GB2312" panose="02010609030101010101" charset="-122"/>
                <a:ea typeface="宋体" panose="02010600030101010101" pitchFamily="2" charset="-122"/>
              </a:rPr>
              <a:t> </a:t>
            </a:r>
            <a:r>
              <a:rPr lang="en-US" sz="1600">
                <a:solidFill>
                  <a:srgbClr val="000000"/>
                </a:solidFill>
                <a:latin typeface="TimesNewRomanPSMT" charset="0"/>
                <a:ea typeface="宋体" panose="02010600030101010101" pitchFamily="2" charset="-122"/>
              </a:rPr>
              <a:t>5-7 </a:t>
            </a:r>
            <a:r>
              <a:rPr lang="zh-CN" sz="1600">
                <a:solidFill>
                  <a:srgbClr val="000000"/>
                </a:solidFill>
                <a:ea typeface="宋体" panose="02010600030101010101" pitchFamily="2" charset="-122"/>
              </a:rPr>
              <a:t>名具有博士研究生导师资格的教师或具有正高职称的专家组成，其中半数以上应具有博士研究生导师资格，校外相关学科的专家不少于</a:t>
            </a:r>
            <a:r>
              <a:rPr lang="en-US" sz="1600">
                <a:solidFill>
                  <a:srgbClr val="000000"/>
                </a:solidFill>
                <a:latin typeface="TimesNewRomanPSMT" charset="0"/>
                <a:ea typeface="宋体" panose="02010600030101010101" pitchFamily="2" charset="-122"/>
              </a:rPr>
              <a:t>1</a:t>
            </a:r>
            <a:r>
              <a:rPr lang="zh-CN" sz="1600">
                <a:solidFill>
                  <a:srgbClr val="000000"/>
                </a:solidFill>
                <a:ea typeface="宋体" panose="02010600030101010101" pitchFamily="2" charset="-122"/>
              </a:rPr>
              <a:t>人。专业学位博士学位论文答辩委员会成员须有一位来自相关行业实践领域具有正高级专业技术职称的专家（联合导师除外）。交叉学科博士学位论文答辩委员会成员应选聘</a:t>
            </a:r>
            <a:r>
              <a:rPr lang="en-US" sz="1600">
                <a:solidFill>
                  <a:srgbClr val="000000"/>
                </a:solidFill>
                <a:latin typeface="TimesNewRomanPSMT" charset="0"/>
                <a:ea typeface="宋体" panose="02010600030101010101" pitchFamily="2" charset="-122"/>
              </a:rPr>
              <a:t>1-2</a:t>
            </a:r>
            <a:r>
              <a:rPr lang="zh-CN" sz="1600">
                <a:solidFill>
                  <a:srgbClr val="000000"/>
                </a:solidFill>
                <a:ea typeface="宋体" panose="02010600030101010101" pitchFamily="2" charset="-122"/>
              </a:rPr>
              <a:t>名所涉交叉学科的专家。答辩委员会主席应由具备博士生导师资格的教师或者具有正高职称的专家担任。</a:t>
            </a:r>
            <a:r>
              <a:rPr lang="en-US" sz="1600">
                <a:solidFill>
                  <a:srgbClr val="000000"/>
                </a:solidFill>
                <a:latin typeface="仿宋_GB2312" panose="02010609030101010101" charset="-122"/>
                <a:ea typeface="宋体" panose="02010600030101010101" pitchFamily="2" charset="-122"/>
              </a:rPr>
              <a:t> </a:t>
            </a:r>
            <a:endParaRPr lang="zh-CN" sz="1600">
              <a:solidFill>
                <a:srgbClr val="000000"/>
              </a:solidFill>
              <a:ea typeface="宋体" panose="02010600030101010101" pitchFamily="2" charset="-122"/>
            </a:endParaRPr>
          </a:p>
          <a:p>
            <a:pPr indent="406400"/>
            <a:r>
              <a:rPr lang="zh-CN" sz="1600">
                <a:solidFill>
                  <a:srgbClr val="000000"/>
                </a:solidFill>
                <a:ea typeface="宋体" panose="02010600030101010101" pitchFamily="2" charset="-122"/>
              </a:rPr>
              <a:t>硕士学位论文答辩委员会一般由校内外</a:t>
            </a:r>
            <a:r>
              <a:rPr lang="en-US" sz="1600">
                <a:solidFill>
                  <a:srgbClr val="000000"/>
                </a:solidFill>
                <a:latin typeface="仿宋_GB2312" panose="02010609030101010101" charset="-122"/>
                <a:ea typeface="宋体" panose="02010600030101010101" pitchFamily="2" charset="-122"/>
              </a:rPr>
              <a:t> </a:t>
            </a:r>
            <a:r>
              <a:rPr lang="en-US" sz="1600">
                <a:solidFill>
                  <a:srgbClr val="000000"/>
                </a:solidFill>
                <a:latin typeface="TimesNewRomanPSMT" charset="0"/>
                <a:ea typeface="宋体" panose="02010600030101010101" pitchFamily="2" charset="-122"/>
              </a:rPr>
              <a:t>3-5</a:t>
            </a:r>
            <a:r>
              <a:rPr lang="zh-CN" sz="1600">
                <a:solidFill>
                  <a:srgbClr val="000000"/>
                </a:solidFill>
                <a:ea typeface="宋体" panose="02010600030101010101" pitchFamily="2" charset="-122"/>
              </a:rPr>
              <a:t>名具有硕士研究生导师资格的教师或具有高级职称的专家组成，其中应有校外相关学科的专家参加。专业学位硕士学位论文答辩委员会成员须有一位来自相关行业实践领域具有高级专业技术职称的专家（联合导师除外）。答辩委员会主席应由具有博士研究生导师资格的教师或者具有正高职称的专家担任。</a:t>
            </a:r>
            <a:r>
              <a:rPr lang="en-US" sz="1600">
                <a:solidFill>
                  <a:srgbClr val="000000"/>
                </a:solidFill>
                <a:latin typeface="仿宋_GB2312" panose="02010609030101010101" charset="-122"/>
                <a:ea typeface="宋体" panose="02010600030101010101" pitchFamily="2" charset="-122"/>
              </a:rPr>
              <a:t> </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
          <p:cNvSpPr>
            <a:spLocks noGrp="1"/>
          </p:cNvSpPr>
          <p:nvPr>
            <p:ph type="title"/>
          </p:nvPr>
        </p:nvSpPr>
        <p:spPr>
          <a:xfrm>
            <a:off x="642938" y="1000125"/>
            <a:ext cx="7358062" cy="2214563"/>
          </a:xfrm>
        </p:spPr>
        <p:txBody>
          <a:bodyPr vert="horz" wrap="square" lIns="0" tIns="45720" rIns="0" bIns="0" anchor="b" anchorCtr="0"/>
          <a:p>
            <a:r>
              <a:rPr lang="zh-CN" altLang="en-US" dirty="0"/>
              <a:t>      答辩结果：系统默认是“答辩不通过”，答辩完成后，录入结果即可。</a:t>
            </a:r>
            <a:endParaRPr lang="zh-CN" altLang="en-US" dirty="0"/>
          </a:p>
        </p:txBody>
      </p:sp>
      <p:sp>
        <p:nvSpPr>
          <p:cNvPr id="39938" name="内容占位符 2"/>
          <p:cNvSpPr>
            <a:spLocks noGrp="1"/>
          </p:cNvSpPr>
          <p:nvPr>
            <p:ph sz="half" idx="1"/>
          </p:nvPr>
        </p:nvSpPr>
        <p:spPr>
          <a:xfrm>
            <a:off x="1357313" y="3143250"/>
            <a:ext cx="6643687" cy="3282950"/>
          </a:xfrm>
          <a:ln>
            <a:solidFill>
              <a:srgbClr val="FF0000"/>
            </a:solidFill>
            <a:miter/>
          </a:ln>
        </p:spPr>
        <p:txBody>
          <a:bodyPr vert="horz" wrap="square" lIns="91440" tIns="45720" rIns="91440" bIns="45720" anchor="t" anchorCtr="0"/>
          <a:p>
            <a:pPr>
              <a:buClr>
                <a:srgbClr val="0BD0D9"/>
              </a:buClr>
              <a:buSzPct val="95000"/>
              <a:buFont typeface="Wingdings 2" pitchFamily="18" charset="2"/>
              <a:buNone/>
            </a:pPr>
            <a:r>
              <a:rPr lang="en-US" altLang="zh-CN" kern="1200" dirty="0">
                <a:latin typeface="+mn-lt"/>
                <a:ea typeface="+mn-ea"/>
                <a:cs typeface="+mn-cs"/>
              </a:rPr>
              <a:t>1</a:t>
            </a:r>
            <a:r>
              <a:rPr lang="zh-CN" altLang="en-US" kern="1200" dirty="0">
                <a:latin typeface="+mn-lt"/>
                <a:ea typeface="+mn-ea"/>
                <a:cs typeface="+mn-cs"/>
              </a:rPr>
              <a:t>、答辩秘书账号登入系统</a:t>
            </a:r>
            <a:endParaRPr lang="en-US" altLang="zh-CN" kern="1200" dirty="0">
              <a:latin typeface="+mn-lt"/>
              <a:ea typeface="+mn-ea"/>
              <a:cs typeface="+mn-cs"/>
            </a:endParaRPr>
          </a:p>
          <a:p>
            <a:pPr>
              <a:buClr>
                <a:srgbClr val="0BD0D9"/>
              </a:buClr>
              <a:buSzPct val="95000"/>
              <a:buFont typeface="Wingdings 2" pitchFamily="18" charset="2"/>
              <a:buNone/>
            </a:pPr>
            <a:r>
              <a:rPr lang="en-US" altLang="zh-CN" kern="1200" dirty="0">
                <a:latin typeface="+mn-lt"/>
                <a:ea typeface="+mn-ea"/>
                <a:cs typeface="+mn-cs"/>
              </a:rPr>
              <a:t>2</a:t>
            </a:r>
            <a:r>
              <a:rPr lang="zh-CN" altLang="en-US" kern="1200" dirty="0">
                <a:latin typeface="+mn-lt"/>
                <a:ea typeface="+mn-ea"/>
                <a:cs typeface="+mn-cs"/>
              </a:rPr>
              <a:t>、按学号或名字搜索</a:t>
            </a:r>
            <a:endParaRPr lang="en-US" altLang="zh-CN" kern="1200" dirty="0">
              <a:latin typeface="+mn-lt"/>
              <a:ea typeface="+mn-ea"/>
              <a:cs typeface="+mn-cs"/>
            </a:endParaRPr>
          </a:p>
          <a:p>
            <a:pPr>
              <a:buClr>
                <a:srgbClr val="0BD0D9"/>
              </a:buClr>
              <a:buSzPct val="95000"/>
              <a:buFont typeface="Wingdings 2" pitchFamily="18" charset="2"/>
              <a:buNone/>
            </a:pPr>
            <a:r>
              <a:rPr lang="en-US" altLang="zh-CN" kern="1200" dirty="0">
                <a:latin typeface="+mn-lt"/>
                <a:ea typeface="+mn-ea"/>
                <a:cs typeface="+mn-cs"/>
              </a:rPr>
              <a:t>3</a:t>
            </a:r>
            <a:r>
              <a:rPr lang="zh-CN" altLang="en-US" kern="1200" dirty="0">
                <a:latin typeface="+mn-lt"/>
                <a:ea typeface="+mn-ea"/>
                <a:cs typeface="+mn-cs"/>
              </a:rPr>
              <a:t>、左上角录入结果</a:t>
            </a:r>
            <a:endParaRPr lang="en-US" altLang="zh-CN" kern="1200" dirty="0">
              <a:latin typeface="+mn-lt"/>
              <a:ea typeface="+mn-ea"/>
              <a:cs typeface="+mn-cs"/>
            </a:endParaRPr>
          </a:p>
          <a:p>
            <a:pPr>
              <a:buClr>
                <a:srgbClr val="0BD0D9"/>
              </a:buClr>
              <a:buSzPct val="95000"/>
            </a:pP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注：答辩委员会人数</a:t>
            </a:r>
            <a:r>
              <a:rPr lang="en-US" altLang="zh-CN" kern="1200" dirty="0">
                <a:solidFill>
                  <a:srgbClr val="FF0000"/>
                </a:solidFill>
                <a:latin typeface="+mn-lt"/>
                <a:ea typeface="+mn-ea"/>
                <a:cs typeface="+mn-cs"/>
              </a:rPr>
              <a:t>=</a:t>
            </a:r>
            <a:r>
              <a:rPr lang="zh-CN" altLang="en-US" kern="1200" dirty="0">
                <a:solidFill>
                  <a:srgbClr val="FF0000"/>
                </a:solidFill>
                <a:latin typeface="+mn-lt"/>
                <a:ea typeface="+mn-ea"/>
                <a:cs typeface="+mn-cs"/>
              </a:rPr>
              <a:t>表决票数，非参加答辩的人员总数！</a:t>
            </a:r>
            <a:endParaRPr lang="en-US" altLang="zh-CN" kern="1200" dirty="0">
              <a:solidFill>
                <a:srgbClr val="FF0000"/>
              </a:solidFill>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答辩准备信息填写完整后才能录答辩结果</a:t>
            </a:r>
            <a:endParaRPr lang="zh-CN" altLang="en-US" kern="1200" dirty="0">
              <a:solidFill>
                <a:srgbClr val="FF0000"/>
              </a:solidFill>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title"/>
          </p:nvPr>
        </p:nvSpPr>
        <p:spPr>
          <a:xfrm>
            <a:off x="357188" y="642938"/>
            <a:ext cx="8229600" cy="1143000"/>
          </a:xfrm>
        </p:spPr>
        <p:txBody>
          <a:bodyPr vert="horz" wrap="square" lIns="0" tIns="45720" rIns="0" bIns="0" anchor="b" anchorCtr="0"/>
          <a:p>
            <a:pPr eaLnBrk="1" hangingPunct="1"/>
            <a:r>
              <a:rPr lang="zh-CN" altLang="en-US" dirty="0"/>
              <a:t>五、答辩后资料上交</a:t>
            </a:r>
            <a:r>
              <a:rPr lang="zh-CN" altLang="en-US" sz="2800" dirty="0">
                <a:solidFill>
                  <a:srgbClr val="A50021"/>
                </a:solidFill>
              </a:rPr>
              <a:t>（详见答辩通知）</a:t>
            </a:r>
            <a:endParaRPr lang="zh-CN" altLang="en-US" sz="2800" dirty="0">
              <a:solidFill>
                <a:srgbClr val="A50021"/>
              </a:solidFill>
            </a:endParaRPr>
          </a:p>
        </p:txBody>
      </p:sp>
      <p:sp>
        <p:nvSpPr>
          <p:cNvPr id="40962" name="内容占位符 2"/>
          <p:cNvSpPr>
            <a:spLocks noGrp="1"/>
          </p:cNvSpPr>
          <p:nvPr>
            <p:ph sz="half" idx="1"/>
          </p:nvPr>
        </p:nvSpPr>
        <p:spPr>
          <a:xfrm>
            <a:off x="1785938" y="2214563"/>
            <a:ext cx="4038600" cy="2579687"/>
          </a:xfrm>
        </p:spPr>
        <p:txBody>
          <a:bodyPr vert="horz" wrap="square" lIns="91440" tIns="45720" rIns="91440" bIns="45720" anchor="t" anchorCtr="0"/>
          <a:p>
            <a:pPr>
              <a:lnSpc>
                <a:spcPct val="150000"/>
              </a:lnSpc>
              <a:buClr>
                <a:srgbClr val="0BD0D9"/>
              </a:buClr>
              <a:buSzPct val="95000"/>
            </a:pPr>
            <a:r>
              <a:rPr lang="zh-CN" altLang="en-US" kern="1200" dirty="0">
                <a:latin typeface="+mn-lt"/>
                <a:ea typeface="+mn-ea"/>
                <a:cs typeface="+mn-cs"/>
              </a:rPr>
              <a:t>系办</a:t>
            </a:r>
            <a:r>
              <a:rPr lang="en-US" altLang="zh-CN" kern="1200" dirty="0">
                <a:latin typeface="+mn-lt"/>
                <a:ea typeface="+mn-ea"/>
                <a:cs typeface="+mn-cs"/>
              </a:rPr>
              <a:t>/</a:t>
            </a:r>
            <a:r>
              <a:rPr lang="zh-CN" altLang="en-US" kern="1200" dirty="0">
                <a:latin typeface="+mn-lt"/>
                <a:ea typeface="+mn-ea"/>
                <a:cs typeface="+mn-cs"/>
              </a:rPr>
              <a:t>科教科</a:t>
            </a:r>
            <a:endParaRPr lang="en-US" altLang="zh-CN" kern="1200" dirty="0">
              <a:latin typeface="+mn-lt"/>
              <a:ea typeface="+mn-ea"/>
              <a:cs typeface="+mn-cs"/>
            </a:endParaRPr>
          </a:p>
        </p:txBody>
      </p:sp>
      <p:sp>
        <p:nvSpPr>
          <p:cNvPr id="4" name="矩形 3"/>
          <p:cNvSpPr/>
          <p:nvPr/>
        </p:nvSpPr>
        <p:spPr>
          <a:xfrm>
            <a:off x="1357313" y="4786313"/>
            <a:ext cx="6929438" cy="1938338"/>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包括外评</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必须双面印刷；</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在封面校徽上方注明“</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同等学力</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论文盲审的，论文评阅人处填写“匿名评阅”</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本人及导师签字</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0964" name="TextBox 4"/>
          <p:cNvSpPr txBox="1"/>
          <p:nvPr/>
        </p:nvSpPr>
        <p:spPr>
          <a:xfrm>
            <a:off x="1500188" y="4357688"/>
            <a:ext cx="7000875" cy="523875"/>
          </a:xfrm>
          <a:prstGeom prst="rect">
            <a:avLst/>
          </a:prstGeom>
          <a:noFill/>
          <a:ln w="9525">
            <a:noFill/>
          </a:ln>
        </p:spPr>
        <p:txBody>
          <a:bodyPr anchor="t" anchorCtr="0">
            <a:spAutoFit/>
          </a:bodyPr>
          <a:p>
            <a:r>
              <a:rPr lang="zh-CN" altLang="en-US" sz="2800" dirty="0">
                <a:latin typeface="Arial" panose="020B0604020202020204" pitchFamily="34" charset="0"/>
                <a:ea typeface="宋体" panose="02010600030101010101" pitchFamily="2" charset="-122"/>
              </a:rPr>
              <a:t>纸质论文注意事项</a:t>
            </a:r>
            <a:endParaRPr lang="zh-CN" altLang="en-US" sz="2800" dirty="0">
              <a:latin typeface="Arial" panose="020B0604020202020204" pitchFamily="34" charset="0"/>
              <a:ea typeface="宋体" panose="02010600030101010101" pitchFamily="2" charset="-122"/>
            </a:endParaRPr>
          </a:p>
        </p:txBody>
      </p:sp>
      <p:sp>
        <p:nvSpPr>
          <p:cNvPr id="6" name="圆角矩形 5"/>
          <p:cNvSpPr/>
          <p:nvPr/>
        </p:nvSpPr>
        <p:spPr>
          <a:xfrm>
            <a:off x="1214438" y="4286250"/>
            <a:ext cx="7429500" cy="2428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文本框 1"/>
          <p:cNvSpPr txBox="1"/>
          <p:nvPr/>
        </p:nvSpPr>
        <p:spPr>
          <a:xfrm>
            <a:off x="668338" y="1279525"/>
            <a:ext cx="7793037" cy="5139055"/>
          </a:xfrm>
          <a:prstGeom prst="rect">
            <a:avLst/>
          </a:prstGeom>
          <a:noFill/>
          <a:ln w="9525">
            <a:noFill/>
          </a:ln>
        </p:spPr>
        <p:txBody>
          <a:bodyPr>
            <a:spAutoFit/>
          </a:bodyPr>
          <a:p>
            <a:r>
              <a:rPr lang="zh-CN" altLang="en-US" sz="4000" b="1" dirty="0">
                <a:solidFill>
                  <a:srgbClr val="FF0000"/>
                </a:solidFill>
                <a:latin typeface="Arial" panose="020B0604020202020204" pitchFamily="34" charset="0"/>
              </a:rPr>
              <a:t>重点提示：</a:t>
            </a:r>
            <a:endParaRPr lang="zh-CN" altLang="en-US" sz="4000" b="1" dirty="0">
              <a:solidFill>
                <a:srgbClr val="FF0000"/>
              </a:solidFill>
              <a:latin typeface="Arial" panose="020B0604020202020204" pitchFamily="34" charset="0"/>
            </a:endParaRPr>
          </a:p>
          <a:p>
            <a:r>
              <a:rPr lang="en-US" altLang="zh-CN" sz="3200" dirty="0">
                <a:latin typeface="Arial" panose="020B0604020202020204" pitchFamily="34" charset="0"/>
              </a:rPr>
              <a:t>1.</a:t>
            </a:r>
            <a:r>
              <a:rPr lang="zh-CN" altLang="en-US" sz="3200" dirty="0">
                <a:latin typeface="Arial" panose="020B0604020202020204" pitchFamily="34" charset="0"/>
              </a:rPr>
              <a:t>因疫情防控需要，</a:t>
            </a:r>
            <a:r>
              <a:rPr lang="en-US" altLang="zh-CN" sz="3200" dirty="0">
                <a:latin typeface="Arial" panose="020B0604020202020204" pitchFamily="34" charset="0"/>
              </a:rPr>
              <a:t>申请材料先期通过</a:t>
            </a:r>
            <a:r>
              <a:rPr lang="en-US" altLang="zh-CN" sz="3200" dirty="0">
                <a:solidFill>
                  <a:srgbClr val="FF0000"/>
                </a:solidFill>
                <a:latin typeface="Arial" panose="020B0604020202020204" pitchFamily="34" charset="0"/>
              </a:rPr>
              <a:t>电子形式</a:t>
            </a:r>
            <a:r>
              <a:rPr lang="en-US" altLang="zh-CN" sz="3200" dirty="0">
                <a:latin typeface="Arial" panose="020B0604020202020204" pitchFamily="34" charset="0"/>
              </a:rPr>
              <a:t>提交，</a:t>
            </a:r>
            <a:r>
              <a:rPr lang="zh-CN" altLang="en-US" sz="3200" dirty="0">
                <a:latin typeface="Arial" panose="020B0604020202020204" pitchFamily="34" charset="0"/>
              </a:rPr>
              <a:t>后续</a:t>
            </a:r>
            <a:r>
              <a:rPr lang="en-US" altLang="zh-CN" sz="3200" dirty="0">
                <a:latin typeface="Arial" panose="020B0604020202020204" pitchFamily="34" charset="0"/>
              </a:rPr>
              <a:t>补交必要的纸质材料</a:t>
            </a:r>
            <a:r>
              <a:rPr lang="zh-CN" altLang="en-US" sz="3200" dirty="0">
                <a:latin typeface="Arial" panose="020B0604020202020204" pitchFamily="34" charset="0"/>
              </a:rPr>
              <a:t>。具体要求详见</a:t>
            </a:r>
            <a:r>
              <a:rPr lang="zh-CN" altLang="en-US" sz="3200" dirty="0">
                <a:solidFill>
                  <a:srgbClr val="FF0000"/>
                </a:solidFill>
                <a:latin typeface="Arial" panose="020B0604020202020204" pitchFamily="34" charset="0"/>
              </a:rPr>
              <a:t>《医学院202</a:t>
            </a:r>
            <a:r>
              <a:rPr lang="en-US" altLang="zh-CN" sz="3200" dirty="0">
                <a:solidFill>
                  <a:srgbClr val="FF0000"/>
                </a:solidFill>
                <a:latin typeface="Arial" panose="020B0604020202020204" pitchFamily="34" charset="0"/>
              </a:rPr>
              <a:t>2</a:t>
            </a:r>
            <a:r>
              <a:rPr lang="zh-CN" altLang="en-US" sz="3200" dirty="0">
                <a:solidFill>
                  <a:srgbClr val="FF0000"/>
                </a:solidFill>
                <a:latin typeface="Arial" panose="020B0604020202020204" pitchFamily="34" charset="0"/>
              </a:rPr>
              <a:t>年夏季研究生论文答辩及学位授予工作的通知》</a:t>
            </a:r>
            <a:endParaRPr lang="zh-CN" altLang="en-US" sz="3200" dirty="0">
              <a:solidFill>
                <a:srgbClr val="FF0000"/>
              </a:solidFill>
              <a:latin typeface="Arial" panose="020B0604020202020204" pitchFamily="34" charset="0"/>
            </a:endParaRPr>
          </a:p>
          <a:p>
            <a:r>
              <a:rPr lang="en-US" altLang="zh-CN" sz="3200" dirty="0">
                <a:latin typeface="Arial" panose="020B0604020202020204" pitchFamily="34" charset="0"/>
              </a:rPr>
              <a:t>2.每位学生需确保提交的电子材料</a:t>
            </a:r>
            <a:r>
              <a:rPr lang="en-US" altLang="zh-CN" sz="3200" dirty="0">
                <a:solidFill>
                  <a:srgbClr val="FF0000"/>
                </a:solidFill>
                <a:latin typeface="Arial" panose="020B0604020202020204" pitchFamily="34" charset="0"/>
              </a:rPr>
              <a:t>真实可靠</a:t>
            </a:r>
            <a:r>
              <a:rPr lang="en-US" altLang="zh-CN" sz="3200" dirty="0">
                <a:latin typeface="Arial" panose="020B0604020202020204" pitchFamily="34" charset="0"/>
              </a:rPr>
              <a:t>。</a:t>
            </a:r>
            <a:endParaRPr lang="en-US" altLang="zh-CN" sz="3200" dirty="0">
              <a:latin typeface="Arial" panose="020B0604020202020204" pitchFamily="34" charset="0"/>
            </a:endParaRPr>
          </a:p>
          <a:p>
            <a:r>
              <a:rPr lang="en-US" altLang="zh-CN" sz="3200" dirty="0">
                <a:latin typeface="Arial" panose="020B0604020202020204" pitchFamily="34" charset="0"/>
              </a:rPr>
              <a:t>3.</a:t>
            </a:r>
            <a:r>
              <a:rPr lang="zh-CN" altLang="en-US" sz="3200" dirty="0">
                <a:latin typeface="Arial" panose="020B0604020202020204" pitchFamily="34" charset="0"/>
              </a:rPr>
              <a:t>学院资格复查与论文送审同步进行。</a:t>
            </a:r>
            <a:r>
              <a:rPr lang="en-US" altLang="zh-CN" sz="3200" dirty="0">
                <a:latin typeface="Arial" panose="020B0604020202020204" pitchFamily="34" charset="0"/>
              </a:rPr>
              <a:t>如果后续未通过资格审核者，无论盲审结果是否通过，本季学位申请终止。</a:t>
            </a:r>
            <a:endParaRPr lang="en-US" altLang="zh-CN" sz="32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内容占位符 2"/>
          <p:cNvSpPr>
            <a:spLocks noGrp="1"/>
          </p:cNvSpPr>
          <p:nvPr>
            <p:ph sz="half" idx="1"/>
          </p:nvPr>
        </p:nvSpPr>
        <p:spPr>
          <a:xfrm>
            <a:off x="714375" y="642938"/>
            <a:ext cx="7143750" cy="1857375"/>
          </a:xfrm>
        </p:spPr>
        <p:txBody>
          <a:bodyPr vert="horz" wrap="square" lIns="91440" tIns="45720" rIns="91440" bIns="45720" anchor="t" anchorCtr="0"/>
          <a:p>
            <a:pPr eaLnBrk="1" hangingPunct="1">
              <a:buClr>
                <a:srgbClr val="0BD0D9"/>
              </a:buClr>
              <a:buSzPct val="95000"/>
              <a:buFont typeface="Wingdings 2" pitchFamily="18" charset="2"/>
              <a:buNone/>
            </a:pPr>
            <a:r>
              <a:rPr lang="zh-CN" altLang="en-US" b="1" kern="1200" dirty="0">
                <a:latin typeface="+mn-lt"/>
                <a:ea typeface="+mn-ea"/>
                <a:cs typeface="+mn-cs"/>
              </a:rPr>
              <a:t>系办</a:t>
            </a:r>
            <a:r>
              <a:rPr lang="en-US" altLang="zh-CN" b="1" kern="1200" dirty="0">
                <a:latin typeface="+mn-lt"/>
                <a:ea typeface="+mn-ea"/>
                <a:cs typeface="+mn-cs"/>
              </a:rPr>
              <a:t>/</a:t>
            </a:r>
            <a:r>
              <a:rPr lang="zh-CN" altLang="en-US" b="1" kern="1200" dirty="0">
                <a:latin typeface="+mn-lt"/>
                <a:ea typeface="+mn-ea"/>
                <a:cs typeface="+mn-cs"/>
              </a:rPr>
              <a:t>科教科</a:t>
            </a:r>
            <a:r>
              <a:rPr lang="zh-CN" altLang="en-US" b="1" kern="1200" dirty="0">
                <a:solidFill>
                  <a:srgbClr val="C00000"/>
                </a:solidFill>
                <a:latin typeface="+mn-lt"/>
                <a:ea typeface="+mn-ea"/>
                <a:cs typeface="+mn-cs"/>
              </a:rPr>
              <a:t>（离校单盖章）</a:t>
            </a:r>
            <a:endParaRPr lang="en-US" altLang="zh-CN" b="1" kern="1200" dirty="0">
              <a:solidFill>
                <a:srgbClr val="C00000"/>
              </a:solidFill>
              <a:latin typeface="+mn-lt"/>
              <a:ea typeface="+mn-ea"/>
              <a:cs typeface="+mn-cs"/>
            </a:endParaRPr>
          </a:p>
          <a:p>
            <a:pPr eaLnBrk="1" hangingPunct="1">
              <a:buClr>
                <a:srgbClr val="0BD0D9"/>
              </a:buClr>
              <a:buSzPct val="95000"/>
            </a:pPr>
            <a:r>
              <a:rPr lang="en-US" altLang="zh-CN" kern="1200" dirty="0">
                <a:latin typeface="+mn-lt"/>
                <a:ea typeface="+mn-ea"/>
                <a:cs typeface="+mn-cs"/>
              </a:rPr>
              <a:t>6</a:t>
            </a:r>
            <a:r>
              <a:rPr lang="zh-CN" altLang="en-US" kern="1200" dirty="0">
                <a:latin typeface="+mn-lt"/>
                <a:ea typeface="+mn-ea"/>
                <a:cs typeface="+mn-cs"/>
              </a:rPr>
              <a:t>月</a:t>
            </a:r>
            <a:r>
              <a:rPr lang="en-US" altLang="zh-CN" kern="1200" dirty="0">
                <a:latin typeface="+mn-lt"/>
                <a:ea typeface="+mn-ea"/>
                <a:cs typeface="+mn-cs"/>
              </a:rPr>
              <a:t>2</a:t>
            </a:r>
            <a:r>
              <a:rPr lang="zh-CN" altLang="en-US" kern="1200" dirty="0">
                <a:latin typeface="+mn-lt"/>
                <a:ea typeface="+mn-ea"/>
                <a:cs typeface="+mn-cs"/>
              </a:rPr>
              <a:t>日前</a:t>
            </a:r>
            <a:r>
              <a:rPr lang="zh-CN" altLang="en-US" sz="2000" kern="1200" dirty="0">
                <a:solidFill>
                  <a:srgbClr val="FF0000"/>
                </a:solidFill>
                <a:latin typeface="+mn-lt"/>
                <a:ea typeface="+mn-ea"/>
                <a:cs typeface="+mn-cs"/>
              </a:rPr>
              <a:t>（具体日期由系办</a:t>
            </a:r>
            <a:r>
              <a:rPr lang="en-US" altLang="zh-CN" sz="2000" kern="1200" dirty="0">
                <a:solidFill>
                  <a:srgbClr val="FF0000"/>
                </a:solidFill>
                <a:latin typeface="+mn-lt"/>
                <a:ea typeface="+mn-ea"/>
                <a:cs typeface="+mn-cs"/>
              </a:rPr>
              <a:t>/</a:t>
            </a:r>
            <a:r>
              <a:rPr lang="zh-CN" altLang="en-US" sz="2000" kern="1200" dirty="0">
                <a:solidFill>
                  <a:srgbClr val="FF0000"/>
                </a:solidFill>
                <a:latin typeface="+mn-lt"/>
                <a:ea typeface="+mn-ea"/>
                <a:cs typeface="+mn-cs"/>
              </a:rPr>
              <a:t>科教科通知）</a:t>
            </a:r>
            <a:endParaRPr lang="en-US" altLang="zh-CN" sz="2000" kern="1200" dirty="0">
              <a:latin typeface="+mn-lt"/>
              <a:ea typeface="+mn-ea"/>
              <a:cs typeface="+mn-cs"/>
            </a:endParaRPr>
          </a:p>
          <a:p>
            <a:pPr eaLnBrk="1" hangingPunct="1">
              <a:buClr>
                <a:srgbClr val="0BD0D9"/>
              </a:buClr>
              <a:buSzPct val="95000"/>
            </a:pPr>
            <a:r>
              <a:rPr lang="zh-CN" altLang="en-US" kern="1200" dirty="0">
                <a:latin typeface="+mn-lt"/>
                <a:ea typeface="+mn-ea"/>
                <a:cs typeface="+mn-cs"/>
              </a:rPr>
              <a:t>答辩档案袋</a:t>
            </a:r>
            <a:r>
              <a:rPr lang="zh-CN" altLang="en-US" b="1" kern="1200" dirty="0">
                <a:latin typeface="+mn-lt"/>
                <a:ea typeface="+mn-ea"/>
                <a:cs typeface="+mn-cs"/>
              </a:rPr>
              <a:t>（材料清单通知附件</a:t>
            </a:r>
            <a:r>
              <a:rPr lang="en-US" altLang="zh-CN" b="1" kern="1200" dirty="0">
                <a:latin typeface="+mn-lt"/>
                <a:ea typeface="+mn-ea"/>
                <a:cs typeface="+mn-cs"/>
              </a:rPr>
              <a:t>2</a:t>
            </a:r>
            <a:r>
              <a:rPr lang="zh-CN" altLang="en-US" b="1" kern="1200" dirty="0">
                <a:latin typeface="+mn-lt"/>
                <a:ea typeface="+mn-ea"/>
                <a:cs typeface="+mn-cs"/>
              </a:rPr>
              <a:t>）</a:t>
            </a:r>
            <a:endParaRPr lang="en-US" altLang="zh-CN" b="1" kern="1200" dirty="0">
              <a:latin typeface="+mn-lt"/>
              <a:ea typeface="+mn-ea"/>
              <a:cs typeface="+mn-cs"/>
            </a:endParaRPr>
          </a:p>
          <a:p>
            <a:pPr eaLnBrk="1" hangingPunct="1">
              <a:buClr>
                <a:srgbClr val="0BD0D9"/>
              </a:buClr>
              <a:buSzPct val="95000"/>
            </a:pPr>
            <a:r>
              <a:rPr lang="zh-CN" altLang="en-US" b="1" kern="1200" dirty="0">
                <a:latin typeface="+mn-lt"/>
                <a:ea typeface="+mn-ea"/>
                <a:cs typeface="+mn-cs"/>
              </a:rPr>
              <a:t>论文</a:t>
            </a:r>
            <a:r>
              <a:rPr lang="en-US" altLang="zh-CN" b="1" kern="1200" dirty="0">
                <a:latin typeface="+mn-lt"/>
                <a:ea typeface="+mn-ea"/>
                <a:cs typeface="+mn-cs"/>
              </a:rPr>
              <a:t>1</a:t>
            </a:r>
            <a:r>
              <a:rPr lang="zh-CN" altLang="en-US" b="1" kern="1200" dirty="0">
                <a:latin typeface="+mn-lt"/>
                <a:ea typeface="+mn-ea"/>
                <a:cs typeface="+mn-cs"/>
              </a:rPr>
              <a:t>本</a:t>
            </a:r>
            <a:r>
              <a:rPr lang="en-US" altLang="zh-CN" b="1" kern="1200" dirty="0">
                <a:latin typeface="+mn-lt"/>
                <a:ea typeface="+mn-ea"/>
                <a:cs typeface="+mn-cs"/>
              </a:rPr>
              <a:t>/</a:t>
            </a:r>
            <a:r>
              <a:rPr lang="zh-CN" altLang="en-US" b="1" kern="1200" dirty="0">
                <a:latin typeface="+mn-lt"/>
                <a:ea typeface="+mn-ea"/>
                <a:cs typeface="+mn-cs"/>
              </a:rPr>
              <a:t>实验记录（按各系要求）</a:t>
            </a:r>
            <a:endParaRPr lang="zh-CN" altLang="en-US" kern="1200" dirty="0">
              <a:latin typeface="+mn-lt"/>
              <a:ea typeface="+mn-ea"/>
              <a:cs typeface="+mn-cs"/>
            </a:endParaRPr>
          </a:p>
        </p:txBody>
      </p:sp>
      <p:sp>
        <p:nvSpPr>
          <p:cNvPr id="41986" name="内容占位符 6"/>
          <p:cNvSpPr>
            <a:spLocks noGrp="1"/>
          </p:cNvSpPr>
          <p:nvPr>
            <p:ph sz="half" idx="2"/>
          </p:nvPr>
        </p:nvSpPr>
        <p:spPr>
          <a:xfrm>
            <a:off x="642938" y="3071813"/>
            <a:ext cx="8001000" cy="3643312"/>
          </a:xfrm>
          <a:ln>
            <a:solidFill>
              <a:srgbClr val="C00000"/>
            </a:solidFill>
            <a:prstDash val="dash"/>
            <a:miter/>
          </a:ln>
        </p:spPr>
        <p:txBody>
          <a:bodyPr vert="horz" wrap="square" lIns="91440" tIns="45720" rIns="91440" bIns="45720" anchor="t" anchorCtr="0"/>
          <a:p>
            <a:pPr eaLnBrk="1" hangingPunct="1">
              <a:buClr>
                <a:srgbClr val="0BD0D9"/>
              </a:buClr>
              <a:buSzPct val="95000"/>
              <a:buFont typeface="Wingdings 2" pitchFamily="18" charset="2"/>
              <a:buNone/>
            </a:pPr>
            <a:r>
              <a:rPr lang="zh-CN" altLang="en-US" b="1" kern="1200" dirty="0">
                <a:latin typeface="+mn-lt"/>
                <a:ea typeface="+mn-ea"/>
                <a:cs typeface="+mn-cs"/>
              </a:rPr>
              <a:t>注意事项：</a:t>
            </a:r>
            <a:endParaRPr lang="zh-CN" altLang="en-US" kern="1200" dirty="0">
              <a:latin typeface="+mn-lt"/>
              <a:ea typeface="+mn-ea"/>
              <a:cs typeface="+mn-cs"/>
            </a:endParaRPr>
          </a:p>
          <a:p>
            <a:pPr eaLnBrk="1" hangingPunct="1">
              <a:buClr>
                <a:srgbClr val="0BD0D9"/>
              </a:buClr>
              <a:buSzPct val="95000"/>
              <a:buFont typeface="Wingdings 2" pitchFamily="18" charset="2"/>
              <a:buNone/>
            </a:pPr>
            <a:r>
              <a:rPr lang="en-US" altLang="zh-CN" kern="1200" dirty="0">
                <a:latin typeface="+mn-lt"/>
                <a:ea typeface="+mn-ea"/>
                <a:cs typeface="+mn-cs"/>
              </a:rPr>
              <a:t>1</a:t>
            </a:r>
            <a:r>
              <a:rPr lang="zh-CN" altLang="en-US" kern="1200" dirty="0">
                <a:latin typeface="+mn-lt"/>
                <a:ea typeface="+mn-ea"/>
                <a:cs typeface="+mn-cs"/>
              </a:rPr>
              <a:t>、</a:t>
            </a:r>
            <a:r>
              <a:rPr lang="zh-CN" altLang="en-US" sz="2000" kern="1200" dirty="0">
                <a:latin typeface="+mn-lt"/>
                <a:ea typeface="+mn-ea"/>
                <a:cs typeface="+mn-cs"/>
              </a:rPr>
              <a:t>自备</a:t>
            </a:r>
            <a:r>
              <a:rPr lang="zh-CN" altLang="en-US" sz="2000" kern="1200" dirty="0">
                <a:solidFill>
                  <a:srgbClr val="A50021"/>
                </a:solidFill>
                <a:latin typeface="+mn-lt"/>
                <a:ea typeface="+mn-ea"/>
                <a:cs typeface="+mn-cs"/>
              </a:rPr>
              <a:t>纸质档案袋</a:t>
            </a:r>
            <a:r>
              <a:rPr lang="zh-CN" altLang="en-US" sz="2000" kern="1200" dirty="0">
                <a:latin typeface="+mn-lt"/>
                <a:ea typeface="+mn-ea"/>
                <a:cs typeface="+mn-cs"/>
              </a:rPr>
              <a:t>，档案袋正面黏贴材料清单。</a:t>
            </a:r>
            <a:endParaRPr lang="zh-CN" altLang="en-US" sz="2000" kern="1200" dirty="0">
              <a:latin typeface="+mn-lt"/>
              <a:ea typeface="+mn-ea"/>
              <a:cs typeface="+mn-cs"/>
            </a:endParaRPr>
          </a:p>
          <a:p>
            <a:pPr eaLnBrk="1" hangingPunct="1">
              <a:buClr>
                <a:srgbClr val="0BD0D9"/>
              </a:buClr>
              <a:buSzPct val="95000"/>
              <a:buFont typeface="Wingdings 2" pitchFamily="18" charset="2"/>
              <a:buNone/>
            </a:pPr>
            <a:r>
              <a:rPr lang="en-US" altLang="zh-CN" sz="2000" kern="1200" dirty="0">
                <a:latin typeface="+mn-lt"/>
                <a:ea typeface="+mn-ea"/>
                <a:cs typeface="+mn-cs"/>
              </a:rPr>
              <a:t>2</a:t>
            </a:r>
            <a:r>
              <a:rPr lang="zh-CN" altLang="en-US" sz="2000" kern="1200" dirty="0">
                <a:latin typeface="+mn-lt"/>
                <a:ea typeface="+mn-ea"/>
                <a:cs typeface="+mn-cs"/>
              </a:rPr>
              <a:t>、</a:t>
            </a:r>
            <a:r>
              <a:rPr lang="zh-CN" altLang="en-US" sz="2000" kern="1200" dirty="0">
                <a:solidFill>
                  <a:srgbClr val="A50021"/>
                </a:solidFill>
                <a:latin typeface="+mn-lt"/>
                <a:ea typeface="+mn-ea"/>
                <a:cs typeface="+mn-cs"/>
              </a:rPr>
              <a:t>预答辩表</a:t>
            </a:r>
            <a:r>
              <a:rPr lang="zh-CN" altLang="en-US" sz="2000" kern="1200" dirty="0">
                <a:latin typeface="+mn-lt"/>
                <a:ea typeface="+mn-ea"/>
                <a:cs typeface="+mn-cs"/>
              </a:rPr>
              <a:t>：除最后一栏“研究生科审核意见”留白，其他需签字盖章处都要完成。</a:t>
            </a:r>
            <a:endParaRPr lang="zh-CN" altLang="en-US" sz="2000" kern="1200" dirty="0">
              <a:latin typeface="+mn-lt"/>
              <a:ea typeface="+mn-ea"/>
              <a:cs typeface="+mn-cs"/>
            </a:endParaRPr>
          </a:p>
          <a:p>
            <a:pPr eaLnBrk="1" hangingPunct="1">
              <a:buClr>
                <a:srgbClr val="0BD0D9"/>
              </a:buClr>
              <a:buSzPct val="95000"/>
              <a:buFont typeface="Wingdings 2" pitchFamily="18" charset="2"/>
              <a:buNone/>
            </a:pPr>
            <a:r>
              <a:rPr lang="en-US" altLang="zh-CN" sz="2000" kern="1200" dirty="0">
                <a:latin typeface="+mn-lt"/>
                <a:ea typeface="+mn-ea"/>
                <a:cs typeface="+mn-cs"/>
              </a:rPr>
              <a:t>3</a:t>
            </a:r>
            <a:r>
              <a:rPr lang="zh-CN" altLang="en-US" sz="2000" kern="1200" dirty="0">
                <a:latin typeface="+mn-lt"/>
                <a:ea typeface="+mn-ea"/>
                <a:cs typeface="+mn-cs"/>
              </a:rPr>
              <a:t>、</a:t>
            </a:r>
            <a:r>
              <a:rPr lang="zh-CN" altLang="en-US" sz="2000" kern="1200" dirty="0">
                <a:solidFill>
                  <a:srgbClr val="A50021"/>
                </a:solidFill>
                <a:latin typeface="+mn-lt"/>
                <a:ea typeface="+mn-ea"/>
                <a:cs typeface="+mn-cs"/>
              </a:rPr>
              <a:t>学位申请书</a:t>
            </a:r>
            <a:r>
              <a:rPr lang="zh-CN" altLang="en-US" sz="2000" kern="1200" dirty="0">
                <a:latin typeface="+mn-lt"/>
                <a:ea typeface="+mn-ea"/>
                <a:cs typeface="+mn-cs"/>
              </a:rPr>
              <a:t>：信息页</a:t>
            </a:r>
            <a:r>
              <a:rPr lang="zh-CN" altLang="en-US" sz="2000" kern="1200" dirty="0">
                <a:solidFill>
                  <a:srgbClr val="A50021"/>
                </a:solidFill>
                <a:latin typeface="+mn-lt"/>
                <a:ea typeface="+mn-ea"/>
                <a:cs typeface="+mn-cs"/>
              </a:rPr>
              <a:t>黏贴一寸彩照</a:t>
            </a:r>
            <a:endParaRPr lang="en-US" altLang="zh-CN" sz="2000" kern="1200" dirty="0">
              <a:latin typeface="+mn-lt"/>
              <a:ea typeface="+mn-ea"/>
              <a:cs typeface="+mn-cs"/>
            </a:endParaRPr>
          </a:p>
          <a:p>
            <a:pPr eaLnBrk="1" hangingPunct="1">
              <a:buClr>
                <a:srgbClr val="0BD0D9"/>
              </a:buClr>
              <a:buSzPct val="95000"/>
              <a:buFont typeface="Wingdings 2" pitchFamily="18" charset="2"/>
              <a:buNone/>
            </a:pPr>
            <a:r>
              <a:rPr lang="en-US" altLang="zh-CN" sz="2000" kern="1200" dirty="0">
                <a:latin typeface="+mn-lt"/>
                <a:ea typeface="+mn-ea"/>
                <a:cs typeface="+mn-cs"/>
              </a:rPr>
              <a:t>                           </a:t>
            </a:r>
            <a:r>
              <a:rPr lang="zh-CN" altLang="en-US" sz="2000" kern="1200" dirty="0">
                <a:latin typeface="+mn-lt"/>
                <a:ea typeface="+mn-ea"/>
                <a:cs typeface="+mn-cs"/>
              </a:rPr>
              <a:t>“成绩管理部门核对意见”栏留白</a:t>
            </a:r>
            <a:endParaRPr lang="en-US" altLang="zh-CN" sz="2000" kern="1200" dirty="0">
              <a:latin typeface="+mn-lt"/>
              <a:ea typeface="+mn-ea"/>
              <a:cs typeface="+mn-cs"/>
            </a:endParaRPr>
          </a:p>
          <a:p>
            <a:pPr eaLnBrk="1" hangingPunct="1">
              <a:buClr>
                <a:srgbClr val="0BD0D9"/>
              </a:buClr>
              <a:buSzPct val="95000"/>
              <a:buFont typeface="Wingdings 2" pitchFamily="18" charset="2"/>
              <a:buNone/>
            </a:pPr>
            <a:r>
              <a:rPr lang="zh-CN" altLang="en-US" sz="2000" kern="1200" dirty="0">
                <a:latin typeface="+mn-lt"/>
                <a:ea typeface="+mn-ea"/>
                <a:cs typeface="+mn-cs"/>
              </a:rPr>
              <a:t>“答辩委员会对论文的评语和表决结果”和各学位委员会意见栏目必须在一页纸上，“各学位委员会意见”栏留白。</a:t>
            </a:r>
            <a:endParaRPr lang="en-US" altLang="zh-CN" sz="2000" kern="1200" dirty="0">
              <a:latin typeface="+mn-lt"/>
              <a:ea typeface="+mn-ea"/>
              <a:cs typeface="+mn-cs"/>
            </a:endParaRPr>
          </a:p>
          <a:p>
            <a:pPr eaLnBrk="1" hangingPunct="1">
              <a:buClr>
                <a:srgbClr val="0BD0D9"/>
              </a:buClr>
              <a:buSzPct val="95000"/>
              <a:buFont typeface="Wingdings 2" pitchFamily="18" charset="2"/>
              <a:buNone/>
            </a:pPr>
            <a:r>
              <a:rPr lang="en-US" altLang="zh-CN" sz="2000" kern="1200" dirty="0">
                <a:latin typeface="+mn-lt"/>
                <a:ea typeface="+mn-ea"/>
                <a:cs typeface="+mn-cs"/>
              </a:rPr>
              <a:t>4</a:t>
            </a:r>
            <a:r>
              <a:rPr lang="zh-CN" altLang="en-US" sz="2000" kern="1200" dirty="0">
                <a:latin typeface="+mn-lt"/>
                <a:ea typeface="+mn-ea"/>
                <a:cs typeface="+mn-cs"/>
              </a:rPr>
              <a:t>、</a:t>
            </a:r>
            <a:r>
              <a:rPr lang="zh-CN" altLang="en-US" sz="2000" kern="1200" dirty="0">
                <a:solidFill>
                  <a:srgbClr val="A50021"/>
                </a:solidFill>
                <a:latin typeface="+mn-lt"/>
                <a:ea typeface="+mn-ea"/>
                <a:cs typeface="+mn-cs"/>
              </a:rPr>
              <a:t>表决票：</a:t>
            </a:r>
            <a:r>
              <a:rPr lang="zh-CN" altLang="en-US" sz="2000" kern="1200" dirty="0">
                <a:latin typeface="+mn-lt"/>
                <a:ea typeface="+mn-ea"/>
                <a:cs typeface="+mn-cs"/>
              </a:rPr>
              <a:t>答辩前到系办、科教楼加盖公章，上交清单中按实际填写份数。</a:t>
            </a:r>
            <a:endParaRPr lang="zh-CN" altLang="en-US" sz="2000" kern="1200" dirty="0">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6"/>
          <p:cNvSpPr>
            <a:spLocks noGrp="1"/>
          </p:cNvSpPr>
          <p:nvPr>
            <p:ph type="title"/>
          </p:nvPr>
        </p:nvSpPr>
        <p:spPr>
          <a:xfrm>
            <a:off x="428625" y="857250"/>
            <a:ext cx="8229600" cy="1143000"/>
          </a:xfrm>
        </p:spPr>
        <p:txBody>
          <a:bodyPr vert="horz" wrap="square" lIns="0" tIns="45720" rIns="0" bIns="0" anchor="b" anchorCtr="0"/>
          <a:p>
            <a:pPr eaLnBrk="1" hangingPunct="1"/>
            <a:r>
              <a:rPr lang="en-US" altLang="zh-CN" dirty="0"/>
              <a:t> </a:t>
            </a:r>
            <a:r>
              <a:rPr lang="zh-CN" altLang="en-US" sz="3600" dirty="0"/>
              <a:t>同等学力申请硕士学位人员清单</a:t>
            </a:r>
            <a:r>
              <a:rPr lang="en-US" altLang="zh-CN" sz="3600" dirty="0"/>
              <a:t> </a:t>
            </a:r>
            <a:br>
              <a:rPr lang="zh-CN" altLang="en-US" sz="3600" dirty="0"/>
            </a:br>
            <a:endParaRPr lang="zh-CN" altLang="en-US" sz="3600" dirty="0"/>
          </a:p>
        </p:txBody>
      </p:sp>
      <p:sp>
        <p:nvSpPr>
          <p:cNvPr id="43010" name="内容占位符 7"/>
          <p:cNvSpPr>
            <a:spLocks noGrp="1"/>
          </p:cNvSpPr>
          <p:nvPr>
            <p:ph idx="1"/>
          </p:nvPr>
        </p:nvSpPr>
        <p:spPr>
          <a:xfrm>
            <a:off x="457200" y="1935163"/>
            <a:ext cx="8229600" cy="4518025"/>
          </a:xfrm>
        </p:spPr>
        <p:txBody>
          <a:bodyPr vert="horz" wrap="square" lIns="91440" tIns="45720" rIns="91440" bIns="45720" anchor="t" anchorCtr="0"/>
          <a:p>
            <a:pPr eaLnBrk="1" hangingPunct="1">
              <a:buNone/>
            </a:pPr>
            <a:r>
              <a:rPr lang="en-US" altLang="zh-CN" dirty="0"/>
              <a:t> </a:t>
            </a:r>
            <a:r>
              <a:rPr lang="en-US" altLang="zh-CN" sz="2000" b="1" dirty="0"/>
              <a:t> </a:t>
            </a: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eaLnBrk="1" hangingPunct="1">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eaLnBrk="1" hangingPunct="1">
              <a:buNone/>
            </a:pPr>
            <a:r>
              <a:rPr lang="en-US" altLang="zh-CN" sz="2000" dirty="0"/>
              <a:t>2. </a:t>
            </a:r>
            <a:r>
              <a:rPr lang="zh-CN" altLang="en-US" sz="2000" b="1" dirty="0"/>
              <a:t>浙江大学同等学力申请硕士学位申请书：一式二份</a:t>
            </a:r>
            <a:endParaRPr lang="zh-CN" altLang="en-US" sz="2000" dirty="0"/>
          </a:p>
          <a:p>
            <a:pPr eaLnBrk="1" hangingPunct="1">
              <a:buNone/>
            </a:pPr>
            <a:r>
              <a:rPr lang="en-US" altLang="zh-CN" sz="2000" dirty="0"/>
              <a:t>3.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eaLnBrk="1" hangingPunct="1">
              <a:buNone/>
            </a:pPr>
            <a:r>
              <a:rPr lang="en-US" altLang="zh-CN" sz="2000" dirty="0"/>
              <a:t>4. </a:t>
            </a:r>
            <a:r>
              <a:rPr lang="zh-CN" altLang="en-US" sz="2000" b="1" dirty="0"/>
              <a:t>浙江大学硕士学位论文评阅书：</a:t>
            </a:r>
            <a:r>
              <a:rPr lang="en-US" altLang="zh-CN" sz="2000" b="1" dirty="0"/>
              <a:t>3</a:t>
            </a:r>
            <a:r>
              <a:rPr lang="zh-CN" altLang="en-US" sz="2000" b="1" dirty="0"/>
              <a:t>份</a:t>
            </a:r>
            <a:r>
              <a:rPr lang="zh-CN" altLang="en-US" sz="2000" b="1" dirty="0">
                <a:solidFill>
                  <a:srgbClr val="FF0000"/>
                </a:solidFill>
              </a:rPr>
              <a:t>（有重新评阅的为3+1份，并附签名后的重新评阅申请表）</a:t>
            </a:r>
            <a:endParaRPr lang="zh-CN" altLang="en-US" sz="2000" b="1" dirty="0">
              <a:solidFill>
                <a:srgbClr val="FF0000"/>
              </a:solidFill>
            </a:endParaRPr>
          </a:p>
          <a:p>
            <a:pPr eaLnBrk="1" hangingPunct="1">
              <a:buNone/>
            </a:pPr>
            <a:r>
              <a:rPr lang="en-US" altLang="zh-CN" sz="2000" dirty="0"/>
              <a:t>5. </a:t>
            </a:r>
            <a:r>
              <a:rPr lang="zh-CN" altLang="en-US" sz="2000" b="1" dirty="0"/>
              <a:t>浙江大学硕士学位论文答辩表决票：</a:t>
            </a:r>
            <a:r>
              <a:rPr lang="en-US" altLang="zh-CN" sz="2000" b="1" dirty="0"/>
              <a:t>5</a:t>
            </a:r>
            <a:r>
              <a:rPr lang="zh-CN" altLang="en-US" sz="2000" b="1" dirty="0"/>
              <a:t>份</a:t>
            </a:r>
            <a:endParaRPr lang="zh-CN" altLang="en-US" sz="2000" dirty="0"/>
          </a:p>
          <a:p>
            <a:pPr eaLnBrk="1" hangingPunct="1">
              <a:buNone/>
            </a:pPr>
            <a:r>
              <a:rPr lang="en-US" altLang="zh-CN" sz="2000" b="1" dirty="0"/>
              <a:t>6. </a:t>
            </a:r>
            <a:r>
              <a:rPr lang="zh-CN" altLang="en-US" sz="2000" b="1" dirty="0"/>
              <a:t>培养手册</a:t>
            </a:r>
            <a:r>
              <a:rPr lang="en-US" altLang="zh-CN" sz="2000" b="1" dirty="0"/>
              <a:t>(</a:t>
            </a:r>
            <a:r>
              <a:rPr lang="zh-CN" altLang="en-US" sz="2000" b="1" dirty="0"/>
              <a:t>实验记录</a:t>
            </a:r>
            <a:r>
              <a:rPr lang="en-US" altLang="zh-CN" sz="2000" b="1" dirty="0"/>
              <a:t>)/</a:t>
            </a:r>
            <a:r>
              <a:rPr lang="zh-CN" altLang="en-US" sz="2000" b="1" dirty="0"/>
              <a:t>规培证书复印件（</a:t>
            </a:r>
            <a:r>
              <a:rPr lang="en-US" altLang="zh-CN" sz="2000" b="1" dirty="0"/>
              <a:t>2016</a:t>
            </a:r>
            <a:r>
              <a:rPr lang="zh-CN" altLang="en-US" sz="2000" b="1" dirty="0"/>
              <a:t>级及以后专硕）</a:t>
            </a:r>
            <a:endParaRPr lang="zh-CN" altLang="en-US" sz="2000" dirty="0"/>
          </a:p>
          <a:p>
            <a:pPr eaLnBrk="1" hangingPunct="1">
              <a:buNone/>
            </a:pPr>
            <a:r>
              <a:rPr lang="en-US" altLang="zh-CN" sz="2000" b="1" dirty="0"/>
              <a:t>7. </a:t>
            </a:r>
            <a:r>
              <a:rPr lang="zh-CN" altLang="en-US" sz="2000" b="1" dirty="0"/>
              <a:t>浙江大学硕士学位论文修改定稿审核表</a:t>
            </a:r>
            <a:endParaRPr lang="zh-CN" altLang="en-US" sz="2000" dirty="0"/>
          </a:p>
          <a:p>
            <a:pPr eaLnBrk="1" hangingPunct="1">
              <a:buNone/>
            </a:pPr>
            <a:r>
              <a:rPr lang="en-US" altLang="zh-CN" sz="2000" b="1"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1</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en-US" sz="2000" b="1" dirty="0">
                <a:solidFill>
                  <a:srgbClr val="FF0000"/>
                </a:solidFill>
              </a:rPr>
              <a:t>浙江大学授予同等学力硕士学位人员信息表：</a:t>
            </a:r>
            <a:r>
              <a:rPr lang="en-US" altLang="zh-CN" sz="2000" b="1" dirty="0">
                <a:solidFill>
                  <a:srgbClr val="FF0000"/>
                </a:solidFill>
              </a:rPr>
              <a:t>1</a:t>
            </a:r>
            <a:r>
              <a:rPr lang="zh-CN" altLang="en-US" sz="2000" b="1" dirty="0">
                <a:solidFill>
                  <a:srgbClr val="FF0000"/>
                </a:solidFill>
              </a:rPr>
              <a:t>份</a:t>
            </a:r>
            <a:endParaRPr lang="zh-CN" altLang="en-US" sz="2000" b="1" dirty="0">
              <a:solidFill>
                <a:srgbClr val="FF0000"/>
              </a:solidFill>
            </a:endParaRPr>
          </a:p>
          <a:p>
            <a:pPr>
              <a:buNone/>
            </a:pPr>
            <a:r>
              <a:rPr lang="en-US" altLang="zh-CN" sz="2000" b="1" dirty="0">
                <a:solidFill>
                  <a:srgbClr val="FF0000"/>
                </a:solidFill>
              </a:rPr>
              <a:t>11.</a:t>
            </a:r>
            <a:r>
              <a:rPr lang="zh-CN" altLang="en-US" sz="2000" b="1" dirty="0">
                <a:solidFill>
                  <a:srgbClr val="FF0000"/>
                </a:solidFill>
              </a:rPr>
              <a:t>二寸彩照</a:t>
            </a:r>
            <a:r>
              <a:rPr lang="en-US" altLang="zh-CN" sz="2000" b="1" dirty="0">
                <a:solidFill>
                  <a:srgbClr val="FF0000"/>
                </a:solidFill>
              </a:rPr>
              <a:t>3</a:t>
            </a:r>
            <a:r>
              <a:rPr lang="zh-CN" altLang="en-US" sz="2000" b="1" dirty="0">
                <a:solidFill>
                  <a:srgbClr val="FF0000"/>
                </a:solidFill>
              </a:rPr>
              <a:t>张</a:t>
            </a:r>
            <a:endParaRPr lang="en-US" altLang="zh-CN" sz="2000" b="1" dirty="0">
              <a:solidFill>
                <a:srgbClr val="FF0000"/>
              </a:solidFill>
            </a:endParaRPr>
          </a:p>
          <a:p>
            <a:pPr eaLnBrk="1" hangingPunct="1">
              <a:buNone/>
            </a:pPr>
            <a:endParaRPr lang="zh-CN" altLang="en-US" sz="2000" dirty="0"/>
          </a:p>
        </p:txBody>
      </p:sp>
      <p:sp>
        <p:nvSpPr>
          <p:cNvPr id="43011" name="矩形 3"/>
          <p:cNvSpPr/>
          <p:nvPr/>
        </p:nvSpPr>
        <p:spPr>
          <a:xfrm>
            <a:off x="3797300" y="6230938"/>
            <a:ext cx="4572000" cy="738187"/>
          </a:xfrm>
          <a:prstGeom prst="rect">
            <a:avLst/>
          </a:prstGeom>
          <a:noFill/>
          <a:ln w="9525">
            <a:noFill/>
          </a:ln>
        </p:spPr>
        <p:txBody>
          <a:bodyPr anchor="t" anchorCtr="0">
            <a:spAutoFit/>
          </a:bodyPr>
          <a:p>
            <a:r>
              <a:rPr lang="zh-CN" altLang="en-US" sz="1400" b="1" dirty="0">
                <a:solidFill>
                  <a:srgbClr val="006AC4"/>
                </a:solidFill>
                <a:latin typeface="Arial" panose="020B0604020202020204" pitchFamily="34" charset="0"/>
                <a:ea typeface="宋体" panose="02010600030101010101" pitchFamily="2" charset="-122"/>
              </a:rPr>
              <a:t>备注：照片规格要求后附，</a:t>
            </a:r>
            <a:r>
              <a:rPr lang="zh-CN" altLang="en-US" sz="1400" b="1" dirty="0">
                <a:solidFill>
                  <a:srgbClr val="FF0000"/>
                </a:solidFill>
                <a:latin typeface="Arial" panose="020B0604020202020204" pitchFamily="34" charset="0"/>
                <a:ea typeface="宋体" panose="02010600030101010101" pitchFamily="2" charset="-122"/>
              </a:rPr>
              <a:t>背面用圆珠笔写上学号、姓名、专业</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二级学科</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006AC4"/>
                </a:solidFill>
                <a:latin typeface="Arial" panose="020B0604020202020204" pitchFamily="34" charset="0"/>
                <a:ea typeface="宋体" panose="02010600030101010101" pitchFamily="2" charset="-122"/>
              </a:rPr>
              <a:t>剪掉白边，装入照片袋，与信息表装订在一起。</a:t>
            </a:r>
            <a:endParaRPr lang="zh-CN" altLang="en-US" sz="1400" b="1" dirty="0">
              <a:solidFill>
                <a:srgbClr val="006AC4"/>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nvPr>
        </p:nvSpPr>
        <p:spPr>
          <a:xfrm>
            <a:off x="428625" y="500063"/>
            <a:ext cx="8229600" cy="1143000"/>
          </a:xfrm>
        </p:spPr>
        <p:txBody>
          <a:bodyPr vert="horz" wrap="square" lIns="0" tIns="45720" rIns="0" bIns="0" anchor="b" anchorCtr="0"/>
          <a:p>
            <a:pPr eaLnBrk="1" hangingPunct="1"/>
            <a:r>
              <a:rPr lang="zh-CN" altLang="en-US" sz="3600" dirty="0"/>
              <a:t>同等学力申请博士学位人员清单</a:t>
            </a:r>
            <a:endParaRPr lang="zh-CN" altLang="en-US" sz="3600" dirty="0"/>
          </a:p>
        </p:txBody>
      </p:sp>
      <p:sp>
        <p:nvSpPr>
          <p:cNvPr id="44034" name="内容占位符 2"/>
          <p:cNvSpPr>
            <a:spLocks noGrp="1"/>
          </p:cNvSpPr>
          <p:nvPr>
            <p:ph idx="1"/>
          </p:nvPr>
        </p:nvSpPr>
        <p:spPr/>
        <p:txBody>
          <a:bodyPr vert="horz" wrap="square" lIns="91440" tIns="45720" rIns="91440" bIns="45720" anchor="t" anchorCtr="0"/>
          <a:p>
            <a:pPr eaLnBrk="1" hangingPunct="1">
              <a:buNone/>
            </a:pP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eaLnBrk="1" hangingPunct="1">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eaLnBrk="1" hangingPunct="1">
              <a:buNone/>
            </a:pPr>
            <a:r>
              <a:rPr lang="en-US" altLang="zh-CN" sz="2000" dirty="0"/>
              <a:t>2. </a:t>
            </a:r>
            <a:r>
              <a:rPr lang="zh-CN" altLang="en-US" sz="2000" b="1" dirty="0"/>
              <a:t>浙江大学博士学位申请书：一式二份</a:t>
            </a:r>
            <a:endParaRPr lang="zh-CN" altLang="en-US" sz="2000" dirty="0"/>
          </a:p>
          <a:p>
            <a:pPr eaLnBrk="1" hangingPunct="1">
              <a:buNone/>
            </a:pPr>
            <a:r>
              <a:rPr lang="en-US" altLang="zh-CN" sz="2000" dirty="0"/>
              <a:t>3. </a:t>
            </a:r>
            <a:r>
              <a:rPr lang="zh-CN" altLang="en-US" sz="2000" b="1" dirty="0"/>
              <a:t>浙江大学博士学位论文评阅书：</a:t>
            </a:r>
            <a:r>
              <a:rPr lang="en-US" altLang="zh-CN" sz="2000" b="1" dirty="0"/>
              <a:t>5</a:t>
            </a:r>
            <a:r>
              <a:rPr lang="zh-CN" altLang="en-US" sz="2000" b="1" dirty="0"/>
              <a:t>份</a:t>
            </a:r>
            <a:r>
              <a:rPr lang="zh-CN" altLang="en-US" sz="2000" b="1" dirty="0">
                <a:solidFill>
                  <a:srgbClr val="FF0000"/>
                </a:solidFill>
              </a:rPr>
              <a:t>（有重新评阅的为5+1份，并附签名后的重新评阅申请表）</a:t>
            </a:r>
            <a:endParaRPr lang="zh-CN" altLang="en-US" sz="2000" b="1" dirty="0">
              <a:solidFill>
                <a:srgbClr val="FF0000"/>
              </a:solidFill>
            </a:endParaRPr>
          </a:p>
          <a:p>
            <a:pPr eaLnBrk="1" hangingPunct="1">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eaLnBrk="1" hangingPunct="1">
              <a:buNone/>
            </a:pPr>
            <a:r>
              <a:rPr lang="en-US" altLang="zh-CN" sz="2000" dirty="0"/>
              <a:t>5. </a:t>
            </a:r>
            <a:r>
              <a:rPr lang="zh-CN" altLang="en-US" sz="2000" b="1" dirty="0"/>
              <a:t>浙江大学博士学位论文答辩表决票：</a:t>
            </a:r>
            <a:r>
              <a:rPr lang="en-US" altLang="zh-CN" sz="2000" b="1" dirty="0"/>
              <a:t>5-7</a:t>
            </a:r>
            <a:r>
              <a:rPr lang="zh-CN" altLang="en-US" sz="2000" b="1" dirty="0"/>
              <a:t>份</a:t>
            </a:r>
            <a:endParaRPr lang="zh-CN" altLang="en-US" sz="2000" dirty="0"/>
          </a:p>
          <a:p>
            <a:pPr eaLnBrk="1" hangingPunct="1">
              <a:buNone/>
            </a:pPr>
            <a:r>
              <a:rPr lang="en-US" altLang="zh-CN" sz="2000" dirty="0"/>
              <a:t>6. </a:t>
            </a:r>
            <a:r>
              <a:rPr lang="zh-CN" altLang="en-US" sz="2000" b="1" dirty="0"/>
              <a:t>培养手册（专业学位）</a:t>
            </a:r>
            <a:endParaRPr lang="zh-CN" altLang="en-US" sz="2000" dirty="0"/>
          </a:p>
          <a:p>
            <a:pPr eaLnBrk="1" hangingPunct="1">
              <a:buNone/>
            </a:pPr>
            <a:r>
              <a:rPr lang="en-US" altLang="zh-CN" sz="2000" b="1" dirty="0"/>
              <a:t>7. </a:t>
            </a:r>
            <a:r>
              <a:rPr lang="zh-CN" altLang="en-US" sz="2000" b="1" dirty="0"/>
              <a:t>浙江大学博士学位论文修改定稿申请表</a:t>
            </a:r>
            <a:endParaRPr lang="zh-CN" altLang="en-US" sz="2000" dirty="0"/>
          </a:p>
          <a:p>
            <a:pPr eaLnBrk="1" hangingPunct="1">
              <a:buNone/>
            </a:pPr>
            <a:r>
              <a:rPr lang="en-US" altLang="zh-CN" sz="2000" b="1"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2</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en-US" sz="2000" b="1" dirty="0">
                <a:solidFill>
                  <a:srgbClr val="FF0000"/>
                </a:solidFill>
              </a:rPr>
              <a:t>浙江大学授予同等学力博士学位人员信息表：</a:t>
            </a:r>
            <a:r>
              <a:rPr lang="en-US" altLang="zh-CN" sz="2000" b="1" dirty="0">
                <a:solidFill>
                  <a:srgbClr val="FF0000"/>
                </a:solidFill>
              </a:rPr>
              <a:t>1</a:t>
            </a:r>
            <a:r>
              <a:rPr lang="zh-CN" altLang="en-US" sz="2000" b="1" dirty="0">
                <a:solidFill>
                  <a:srgbClr val="FF0000"/>
                </a:solidFill>
              </a:rPr>
              <a:t>份</a:t>
            </a:r>
            <a:endParaRPr lang="zh-CN" altLang="en-US" sz="2000" b="1" dirty="0">
              <a:solidFill>
                <a:srgbClr val="FF0000"/>
              </a:solidFill>
            </a:endParaRPr>
          </a:p>
          <a:p>
            <a:pPr>
              <a:buNone/>
            </a:pPr>
            <a:r>
              <a:rPr lang="en-US" altLang="zh-CN" sz="2000" b="1" dirty="0">
                <a:solidFill>
                  <a:srgbClr val="FF0000"/>
                </a:solidFill>
              </a:rPr>
              <a:t>11.</a:t>
            </a:r>
            <a:r>
              <a:rPr lang="zh-CN" altLang="en-US" sz="2000" b="1" dirty="0">
                <a:solidFill>
                  <a:srgbClr val="FF0000"/>
                </a:solidFill>
              </a:rPr>
              <a:t>二寸彩照</a:t>
            </a:r>
            <a:r>
              <a:rPr lang="en-US" altLang="zh-CN" sz="2000" b="1" dirty="0">
                <a:solidFill>
                  <a:srgbClr val="FF0000"/>
                </a:solidFill>
              </a:rPr>
              <a:t>3</a:t>
            </a:r>
            <a:r>
              <a:rPr lang="zh-CN" altLang="en-US" sz="2000" b="1" dirty="0">
                <a:solidFill>
                  <a:srgbClr val="FF0000"/>
                </a:solidFill>
              </a:rPr>
              <a:t>张</a:t>
            </a:r>
            <a:endParaRPr lang="zh-CN" altLang="en-US" sz="1400" b="1" dirty="0">
              <a:solidFill>
                <a:srgbClr val="006AC4"/>
              </a:solidFill>
            </a:endParaRPr>
          </a:p>
          <a:p>
            <a:pPr>
              <a:buNone/>
            </a:pPr>
            <a:endParaRPr lang="zh-CN" altLang="en-US" sz="2000" dirty="0"/>
          </a:p>
          <a:p>
            <a:pPr eaLnBrk="1" hangingPunct="1">
              <a:buNone/>
            </a:pPr>
            <a:endParaRPr lang="zh-CN" altLang="en-US" sz="2000" dirty="0"/>
          </a:p>
        </p:txBody>
      </p:sp>
      <p:sp>
        <p:nvSpPr>
          <p:cNvPr id="44035" name="矩形 3"/>
          <p:cNvSpPr/>
          <p:nvPr/>
        </p:nvSpPr>
        <p:spPr>
          <a:xfrm>
            <a:off x="3779838" y="6205538"/>
            <a:ext cx="4572000" cy="738187"/>
          </a:xfrm>
          <a:prstGeom prst="rect">
            <a:avLst/>
          </a:prstGeom>
          <a:noFill/>
          <a:ln w="9525">
            <a:noFill/>
          </a:ln>
        </p:spPr>
        <p:txBody>
          <a:bodyPr anchor="t" anchorCtr="0">
            <a:spAutoFit/>
          </a:bodyPr>
          <a:p>
            <a:r>
              <a:rPr lang="zh-CN" altLang="en-US" sz="1400" b="1" dirty="0">
                <a:solidFill>
                  <a:srgbClr val="006AC4"/>
                </a:solidFill>
                <a:latin typeface="Arial" panose="020B0604020202020204" pitchFamily="34" charset="0"/>
                <a:ea typeface="宋体" panose="02010600030101010101" pitchFamily="2" charset="-122"/>
              </a:rPr>
              <a:t>备注：照片规格要求后附，</a:t>
            </a:r>
            <a:r>
              <a:rPr lang="zh-CN" altLang="en-US" sz="1400" b="1" dirty="0">
                <a:solidFill>
                  <a:srgbClr val="FF0000"/>
                </a:solidFill>
                <a:latin typeface="Arial" panose="020B0604020202020204" pitchFamily="34" charset="0"/>
                <a:ea typeface="宋体" panose="02010600030101010101" pitchFamily="2" charset="-122"/>
              </a:rPr>
              <a:t>背面用圆珠笔写上学号、姓名、专业</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二级学科</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006AC4"/>
                </a:solidFill>
                <a:latin typeface="Arial" panose="020B0604020202020204" pitchFamily="34" charset="0"/>
                <a:ea typeface="宋体" panose="02010600030101010101" pitchFamily="2" charset="-122"/>
              </a:rPr>
              <a:t>剪掉白边，装入照片袋，与信息表装订在一起。</a:t>
            </a:r>
            <a:endParaRPr lang="zh-CN" altLang="en-US" sz="1400" b="1" dirty="0">
              <a:solidFill>
                <a:srgbClr val="006AC4"/>
              </a:solidFill>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Picture 6" descr="D:\My Documents\My Pictures\201520-2.bmp"/>
          <p:cNvPicPr>
            <a:picLocks noChangeAspect="1"/>
          </p:cNvPicPr>
          <p:nvPr/>
        </p:nvPicPr>
        <p:blipFill>
          <a:blip r:embed="rId1"/>
          <a:stretch>
            <a:fillRect/>
          </a:stretch>
        </p:blipFill>
        <p:spPr>
          <a:xfrm>
            <a:off x="4286250" y="1285875"/>
            <a:ext cx="3759200" cy="4786313"/>
          </a:xfrm>
          <a:prstGeom prst="rect">
            <a:avLst/>
          </a:prstGeom>
          <a:noFill/>
          <a:ln w="9525">
            <a:noFill/>
          </a:ln>
        </p:spPr>
      </p:pic>
      <p:sp>
        <p:nvSpPr>
          <p:cNvPr id="45058" name="标题 1"/>
          <p:cNvSpPr>
            <a:spLocks noGrp="1"/>
          </p:cNvSpPr>
          <p:nvPr>
            <p:ph type="title"/>
          </p:nvPr>
        </p:nvSpPr>
        <p:spPr>
          <a:xfrm>
            <a:off x="428625" y="357188"/>
            <a:ext cx="8229600" cy="1143000"/>
          </a:xfrm>
        </p:spPr>
        <p:txBody>
          <a:bodyPr vert="horz" wrap="square" lIns="0" tIns="45720" rIns="0" bIns="0" anchor="b" anchorCtr="0"/>
          <a:p>
            <a:r>
              <a:rPr lang="zh-CN" altLang="en-US" dirty="0"/>
              <a:t>预答辩表</a:t>
            </a:r>
            <a:endParaRPr lang="zh-CN" altLang="en-US" dirty="0"/>
          </a:p>
        </p:txBody>
      </p:sp>
      <p:pic>
        <p:nvPicPr>
          <p:cNvPr id="45059" name="Picture 3" descr="D:\My Documents\My Pictures\201520-1.bmp"/>
          <p:cNvPicPr>
            <a:picLocks noChangeAspect="1"/>
          </p:cNvPicPr>
          <p:nvPr/>
        </p:nvPicPr>
        <p:blipFill>
          <a:blip r:embed="rId2"/>
          <a:srcRect t="2809"/>
          <a:stretch>
            <a:fillRect/>
          </a:stretch>
        </p:blipFill>
        <p:spPr>
          <a:xfrm>
            <a:off x="928688" y="2286000"/>
            <a:ext cx="2266950" cy="3463925"/>
          </a:xfrm>
          <a:prstGeom prst="rect">
            <a:avLst/>
          </a:prstGeom>
          <a:noFill/>
          <a:ln w="9525" cap="flat" cmpd="sng">
            <a:solidFill>
              <a:schemeClr val="accent1"/>
            </a:solidFill>
            <a:prstDash val="solid"/>
            <a:miter/>
            <a:headEnd type="none" w="med" len="med"/>
            <a:tailEnd type="none" w="med" len="med"/>
          </a:ln>
        </p:spPr>
      </p:pic>
      <p:sp>
        <p:nvSpPr>
          <p:cNvPr id="45060" name="TextBox 18"/>
          <p:cNvSpPr txBox="1"/>
          <p:nvPr/>
        </p:nvSpPr>
        <p:spPr>
          <a:xfrm>
            <a:off x="5572125" y="4714875"/>
            <a:ext cx="857250" cy="4619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1" name="TextBox 18"/>
          <p:cNvSpPr txBox="1"/>
          <p:nvPr/>
        </p:nvSpPr>
        <p:spPr>
          <a:xfrm>
            <a:off x="4857750" y="3214688"/>
            <a:ext cx="2357438" cy="8302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系办</a:t>
            </a:r>
            <a:r>
              <a:rPr lang="en-US" altLang="zh-CN" sz="2400" b="1" dirty="0">
                <a:solidFill>
                  <a:srgbClr val="C00000"/>
                </a:solidFill>
                <a:latin typeface="Arial" panose="020B0604020202020204" pitchFamily="34" charset="0"/>
                <a:ea typeface="宋体" panose="02010600030101010101" pitchFamily="2" charset="-122"/>
              </a:rPr>
              <a:t>/</a:t>
            </a:r>
            <a:r>
              <a:rPr lang="zh-CN" altLang="en-US" sz="2400" b="1" dirty="0">
                <a:solidFill>
                  <a:srgbClr val="C00000"/>
                </a:solidFill>
                <a:latin typeface="Arial" panose="020B0604020202020204" pitchFamily="34" charset="0"/>
                <a:ea typeface="宋体" panose="02010600030101010101" pitchFamily="2" charset="-122"/>
              </a:rPr>
              <a:t>科教科签字盖章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2" name="内容占位符 3"/>
          <p:cNvSpPr>
            <a:spLocks noGrp="1"/>
          </p:cNvSpPr>
          <p:nvPr>
            <p:ph sz="half" idx="2"/>
          </p:nvPr>
        </p:nvSpPr>
        <p:spPr>
          <a:xfrm>
            <a:off x="5143500" y="785813"/>
            <a:ext cx="1281113" cy="650875"/>
          </a:xfrm>
        </p:spPr>
        <p:txBody>
          <a:bodyPr vert="horz" wrap="square" lIns="91440" tIns="45720" rIns="91440" bIns="45720" anchor="t" anchorCtr="0"/>
          <a:p>
            <a:pPr>
              <a:buClr>
                <a:srgbClr val="0BD0D9"/>
              </a:buClr>
              <a:buSzPct val="95000"/>
            </a:pPr>
            <a:r>
              <a:rPr lang="zh-CN" altLang="en-US" kern="1200" dirty="0">
                <a:latin typeface="+mn-lt"/>
                <a:ea typeface="+mn-ea"/>
                <a:cs typeface="+mn-cs"/>
              </a:rPr>
              <a:t>尾页</a:t>
            </a:r>
            <a:endParaRPr lang="zh-CN" altLang="en-US" kern="1200" dirty="0">
              <a:latin typeface="+mn-lt"/>
              <a:ea typeface="+mn-ea"/>
              <a:cs typeface="+mn-cs"/>
            </a:endParaRPr>
          </a:p>
        </p:txBody>
      </p:sp>
      <p:sp>
        <p:nvSpPr>
          <p:cNvPr id="45063" name="TextBox 18"/>
          <p:cNvSpPr txBox="1"/>
          <p:nvPr/>
        </p:nvSpPr>
        <p:spPr>
          <a:xfrm>
            <a:off x="4786313" y="1857375"/>
            <a:ext cx="2357437" cy="8302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各专业学位点签字盖章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nvPr>
        </p:nvSpPr>
        <p:spPr>
          <a:xfrm>
            <a:off x="428625" y="642938"/>
            <a:ext cx="8229600" cy="1143000"/>
          </a:xfrm>
        </p:spPr>
        <p:txBody>
          <a:bodyPr vert="horz" wrap="square" lIns="0" tIns="45720" rIns="0" bIns="0" anchor="b" anchorCtr="0"/>
          <a:p>
            <a:pPr eaLnBrk="1" hangingPunct="1"/>
            <a:r>
              <a:rPr lang="zh-CN" altLang="en-US" dirty="0"/>
              <a:t>学位申请书</a:t>
            </a:r>
            <a:br>
              <a:rPr lang="en-US" altLang="zh-CN" dirty="0"/>
            </a:br>
            <a:r>
              <a:rPr lang="zh-CN" altLang="en-US" sz="2400" dirty="0">
                <a:solidFill>
                  <a:srgbClr val="FF0000"/>
                </a:solidFill>
              </a:rPr>
              <a:t>（一式两份，原件）</a:t>
            </a:r>
            <a:endParaRPr lang="zh-CN" altLang="en-US" sz="2400" dirty="0">
              <a:solidFill>
                <a:srgbClr val="FF0000"/>
              </a:solidFill>
            </a:endParaRPr>
          </a:p>
        </p:txBody>
      </p:sp>
      <p:sp>
        <p:nvSpPr>
          <p:cNvPr id="46082" name="内容占位符 2"/>
          <p:cNvSpPr>
            <a:spLocks noGrp="1"/>
          </p:cNvSpPr>
          <p:nvPr>
            <p:ph sz="half" idx="1"/>
          </p:nvPr>
        </p:nvSpPr>
        <p:spPr>
          <a:xfrm>
            <a:off x="3929063" y="1857375"/>
            <a:ext cx="2143125" cy="650875"/>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博士尾页</a:t>
            </a:r>
            <a:endParaRPr lang="zh-CN" altLang="en-US" kern="1200" dirty="0">
              <a:latin typeface="+mn-lt"/>
              <a:ea typeface="+mn-ea"/>
              <a:cs typeface="+mn-cs"/>
            </a:endParaRPr>
          </a:p>
        </p:txBody>
      </p:sp>
      <p:sp>
        <p:nvSpPr>
          <p:cNvPr id="46083" name="内容占位符 3"/>
          <p:cNvSpPr>
            <a:spLocks noGrp="1"/>
          </p:cNvSpPr>
          <p:nvPr>
            <p:ph sz="half" idx="2"/>
          </p:nvPr>
        </p:nvSpPr>
        <p:spPr>
          <a:xfrm>
            <a:off x="6572250" y="1857375"/>
            <a:ext cx="2214563" cy="642938"/>
          </a:xfrm>
        </p:spPr>
        <p:txBody>
          <a:bodyPr vert="horz" wrap="square" lIns="91440" tIns="45720" rIns="91440" bIns="45720" anchor="t" anchorCtr="0"/>
          <a:p>
            <a:pPr eaLnBrk="1" hangingPunct="1">
              <a:buClr>
                <a:srgbClr val="0BD0D9"/>
              </a:buClr>
              <a:buSzPct val="95000"/>
            </a:pPr>
            <a:r>
              <a:rPr lang="zh-CN" altLang="en-US" kern="1200" dirty="0">
                <a:latin typeface="+mn-lt"/>
                <a:ea typeface="+mn-ea"/>
                <a:cs typeface="+mn-cs"/>
              </a:rPr>
              <a:t>硕士尾页</a:t>
            </a:r>
            <a:endParaRPr lang="zh-CN" altLang="en-US" kern="1200" dirty="0">
              <a:latin typeface="+mn-lt"/>
              <a:ea typeface="+mn-ea"/>
              <a:cs typeface="+mn-cs"/>
            </a:endParaRPr>
          </a:p>
        </p:txBody>
      </p:sp>
      <p:pic>
        <p:nvPicPr>
          <p:cNvPr id="46084" name="Picture 3" descr="D:\My Documents\My Pictures\20150416-7.bmp"/>
          <p:cNvPicPr>
            <a:picLocks noChangeAspect="1"/>
          </p:cNvPicPr>
          <p:nvPr/>
        </p:nvPicPr>
        <p:blipFill>
          <a:blip r:embed="rId1"/>
          <a:srcRect l="4716" r="5659"/>
          <a:stretch>
            <a:fillRect/>
          </a:stretch>
        </p:blipFill>
        <p:spPr>
          <a:xfrm>
            <a:off x="3357563" y="2500313"/>
            <a:ext cx="2714625" cy="3857625"/>
          </a:xfrm>
          <a:prstGeom prst="rect">
            <a:avLst/>
          </a:prstGeom>
          <a:solidFill>
            <a:schemeClr val="accent1"/>
          </a:solidFill>
          <a:ln w="9525">
            <a:noFill/>
          </a:ln>
        </p:spPr>
      </p:pic>
      <p:pic>
        <p:nvPicPr>
          <p:cNvPr id="46085" name="Picture 5" descr="D:\My Documents\My Pictures\20150416-8.bmp"/>
          <p:cNvPicPr>
            <a:picLocks noChangeAspect="1"/>
          </p:cNvPicPr>
          <p:nvPr/>
        </p:nvPicPr>
        <p:blipFill>
          <a:blip r:embed="rId2"/>
          <a:srcRect l="6776" t="5138" r="7379" b="4109"/>
          <a:stretch>
            <a:fillRect/>
          </a:stretch>
        </p:blipFill>
        <p:spPr>
          <a:xfrm>
            <a:off x="6215063" y="2428875"/>
            <a:ext cx="2714625" cy="3786188"/>
          </a:xfrm>
          <a:prstGeom prst="rect">
            <a:avLst/>
          </a:prstGeom>
          <a:noFill/>
          <a:ln w="9525">
            <a:noFill/>
          </a:ln>
        </p:spPr>
      </p:pic>
      <p:pic>
        <p:nvPicPr>
          <p:cNvPr id="46086" name="Picture 7" descr="D:\My Documents\My Pictures\20150416-14.bmp"/>
          <p:cNvPicPr>
            <a:picLocks noChangeAspect="1"/>
          </p:cNvPicPr>
          <p:nvPr/>
        </p:nvPicPr>
        <p:blipFill>
          <a:blip r:embed="rId3"/>
          <a:stretch>
            <a:fillRect/>
          </a:stretch>
        </p:blipFill>
        <p:spPr>
          <a:xfrm>
            <a:off x="357188" y="2500313"/>
            <a:ext cx="2695575" cy="3724275"/>
          </a:xfrm>
          <a:prstGeom prst="rect">
            <a:avLst/>
          </a:prstGeom>
          <a:noFill/>
          <a:ln w="9525">
            <a:noFill/>
          </a:ln>
        </p:spPr>
      </p:pic>
      <p:sp>
        <p:nvSpPr>
          <p:cNvPr id="12" name="矩形 11"/>
          <p:cNvSpPr/>
          <p:nvPr/>
        </p:nvSpPr>
        <p:spPr>
          <a:xfrm>
            <a:off x="2571750" y="2500313"/>
            <a:ext cx="428625" cy="714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6088" name="TextBox 12"/>
          <p:cNvSpPr txBox="1"/>
          <p:nvPr/>
        </p:nvSpPr>
        <p:spPr>
          <a:xfrm>
            <a:off x="2071688" y="3214688"/>
            <a:ext cx="1643062" cy="1570037"/>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贴一寸彩照，不能用打印复印件</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89" name="内容占位符 2"/>
          <p:cNvSpPr txBox="1"/>
          <p:nvPr/>
        </p:nvSpPr>
        <p:spPr>
          <a:xfrm>
            <a:off x="500063" y="1857375"/>
            <a:ext cx="1928812" cy="650875"/>
          </a:xfrm>
          <a:prstGeom prst="rect">
            <a:avLst/>
          </a:prstGeom>
          <a:noFill/>
          <a:ln w="9525">
            <a:noFill/>
          </a:ln>
        </p:spPr>
        <p:txBody>
          <a:bodyPr anchor="t" anchorCtr="0"/>
          <a:p>
            <a:pPr marL="273050" indent="-273050">
              <a:spcBef>
                <a:spcPct val="20000"/>
              </a:spcBef>
              <a:buClr>
                <a:srgbClr val="0BD0D9"/>
              </a:buClr>
              <a:buSzPct val="95000"/>
              <a:buFont typeface="Wingdings 2" pitchFamily="18" charset="2"/>
              <a:buChar char=""/>
            </a:pPr>
            <a:r>
              <a:rPr lang="zh-CN" altLang="en-US" sz="2600" dirty="0">
                <a:latin typeface="Constantia" panose="02030602050306030303" pitchFamily="18" charset="0"/>
                <a:ea typeface="宋体" panose="02010600030101010101" pitchFamily="2" charset="-122"/>
              </a:rPr>
              <a:t>信息页</a:t>
            </a:r>
            <a:endParaRPr lang="zh-CN" altLang="en-US" sz="2600" dirty="0">
              <a:latin typeface="Constantia" panose="02030602050306030303" pitchFamily="18" charset="0"/>
              <a:ea typeface="宋体" panose="02010600030101010101" pitchFamily="2" charset="-122"/>
            </a:endParaRPr>
          </a:p>
        </p:txBody>
      </p:sp>
      <p:sp>
        <p:nvSpPr>
          <p:cNvPr id="46090" name="TextBox 16"/>
          <p:cNvSpPr txBox="1"/>
          <p:nvPr/>
        </p:nvSpPr>
        <p:spPr>
          <a:xfrm>
            <a:off x="4429125" y="4643438"/>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1" name="TextBox 17"/>
          <p:cNvSpPr txBox="1"/>
          <p:nvPr/>
        </p:nvSpPr>
        <p:spPr>
          <a:xfrm>
            <a:off x="4500563" y="5143500"/>
            <a:ext cx="857250" cy="461963"/>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2" name="TextBox 18"/>
          <p:cNvSpPr txBox="1"/>
          <p:nvPr/>
        </p:nvSpPr>
        <p:spPr>
          <a:xfrm>
            <a:off x="4500563" y="5643563"/>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3" name="TextBox 19"/>
          <p:cNvSpPr txBox="1"/>
          <p:nvPr/>
        </p:nvSpPr>
        <p:spPr>
          <a:xfrm>
            <a:off x="7072313" y="4786313"/>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4" name="TextBox 20"/>
          <p:cNvSpPr txBox="1"/>
          <p:nvPr/>
        </p:nvSpPr>
        <p:spPr>
          <a:xfrm>
            <a:off x="7072313" y="5500688"/>
            <a:ext cx="857250" cy="461962"/>
          </a:xfrm>
          <a:prstGeom prst="rect">
            <a:avLst/>
          </a:prstGeom>
          <a:noFill/>
          <a:ln w="9525">
            <a:noFill/>
          </a:ln>
        </p:spPr>
        <p:txBody>
          <a:bodyPr anchor="t" anchorCtr="0">
            <a:spAutoFit/>
          </a:bodyPr>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5" name="内容占位符 2"/>
          <p:cNvSpPr txBox="1"/>
          <p:nvPr/>
        </p:nvSpPr>
        <p:spPr>
          <a:xfrm>
            <a:off x="4286250" y="928688"/>
            <a:ext cx="4214813" cy="865187"/>
          </a:xfrm>
          <a:prstGeom prst="rect">
            <a:avLst/>
          </a:prstGeom>
          <a:solidFill>
            <a:srgbClr val="FFFF00"/>
          </a:solidFill>
          <a:ln w="9525">
            <a:noFill/>
          </a:ln>
        </p:spPr>
        <p:txBody>
          <a:bodyPr anchor="t" anchorCtr="0"/>
          <a:p>
            <a:pPr marL="273050" indent="-273050">
              <a:spcBef>
                <a:spcPct val="20000"/>
              </a:spcBef>
              <a:buClr>
                <a:srgbClr val="0BD0D9"/>
              </a:buClr>
              <a:buSzPct val="95000"/>
              <a:buFontTx/>
            </a:pPr>
            <a:r>
              <a:rPr lang="zh-CN" altLang="en-US" sz="2600" dirty="0">
                <a:latin typeface="Constantia" panose="02030602050306030303" pitchFamily="18" charset="0"/>
                <a:ea typeface="宋体" panose="02010600030101010101" pitchFamily="2" charset="-122"/>
              </a:rPr>
              <a:t>        </a:t>
            </a:r>
            <a:r>
              <a:rPr lang="zh-CN" altLang="en-US" sz="2600" b="1" dirty="0">
                <a:solidFill>
                  <a:srgbClr val="FF0000"/>
                </a:solidFill>
                <a:latin typeface="Constantia" panose="02030602050306030303" pitchFamily="18" charset="0"/>
                <a:ea typeface="宋体" panose="02010600030101010101" pitchFamily="2" charset="-122"/>
              </a:rPr>
              <a:t>尾页必须保持下图的格式，在一页上</a:t>
            </a:r>
            <a:endParaRPr lang="zh-CN" altLang="en-US" sz="2600" b="1" dirty="0">
              <a:solidFill>
                <a:srgbClr val="FF0000"/>
              </a:solidFill>
              <a:latin typeface="Constantia" panose="02030602050306030303" pitchFamily="18" charset="0"/>
              <a:ea typeface="宋体" panose="02010600030101010101" pitchFamily="2" charset="-122"/>
            </a:endParaRPr>
          </a:p>
        </p:txBody>
      </p:sp>
      <p:cxnSp>
        <p:nvCxnSpPr>
          <p:cNvPr id="18" name="直接箭头连接符 17"/>
          <p:cNvCxnSpPr/>
          <p:nvPr/>
        </p:nvCxnSpPr>
        <p:spPr>
          <a:xfrm rot="5400000">
            <a:off x="5214938" y="2214563"/>
            <a:ext cx="1214438"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6200000" flipH="1">
            <a:off x="6286500" y="2143125"/>
            <a:ext cx="1071563"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1"/>
          <p:cNvSpPr>
            <a:spLocks noGrp="1"/>
          </p:cNvSpPr>
          <p:nvPr>
            <p:ph type="title"/>
          </p:nvPr>
        </p:nvSpPr>
        <p:spPr>
          <a:xfrm>
            <a:off x="457200" y="704850"/>
            <a:ext cx="8229600" cy="1143000"/>
          </a:xfrm>
        </p:spPr>
        <p:txBody>
          <a:bodyPr vert="horz" wrap="square" lIns="0" tIns="45720" rIns="0" bIns="0" anchor="b" anchorCtr="0"/>
          <a:p>
            <a:r>
              <a:rPr lang="zh-CN" altLang="en-US" sz="4000" b="1" dirty="0">
                <a:solidFill>
                  <a:srgbClr val="006AC4"/>
                </a:solidFill>
              </a:rPr>
              <a:t>学位论文归档</a:t>
            </a:r>
            <a:endParaRPr lang="zh-CN" altLang="en-US" sz="4000" b="1" dirty="0">
              <a:solidFill>
                <a:srgbClr val="006AC4"/>
              </a:solidFill>
            </a:endParaRPr>
          </a:p>
        </p:txBody>
      </p:sp>
      <p:sp>
        <p:nvSpPr>
          <p:cNvPr id="43011" name="内容占位符 2"/>
          <p:cNvSpPr>
            <a:spLocks noGrp="1" noChangeArrowheads="1"/>
          </p:cNvSpPr>
          <p:nvPr>
            <p:ph sz="half" idx="1"/>
          </p:nvPr>
        </p:nvSpPr>
        <p:spPr>
          <a:xfrm>
            <a:off x="457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defRPr/>
            </a:pPr>
            <a:r>
              <a:rPr kumimoji="0" lang="zh-CN" alt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纸质版论文（放入档案袋）</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除签名必须手写外，其他全部打印</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封面：密级空着，不能写“空”</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中文题名页、英文题名页、独创性声明与版权使用授权书的作者和导师签名必须手写，不能用签字章</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论文评阅人填“</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”，盲审的填“隐名评阅”，英文页填“</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Anonymous Review</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答辩委员会填“</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smtClean="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3012" name="内容占位符 3"/>
          <p:cNvSpPr>
            <a:spLocks noGrp="1" noChangeArrowheads="1"/>
          </p:cNvSpPr>
          <p:nvPr>
            <p:ph sz="half" idx="2"/>
          </p:nvPr>
        </p:nvSpPr>
        <p:spPr>
          <a:xfrm>
            <a:off x="4648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smtClean="0">
                <a:ln>
                  <a:noFill/>
                </a:ln>
                <a:solidFill>
                  <a:schemeClr val="tx1"/>
                </a:solidFill>
                <a:effectLst/>
                <a:uLnTx/>
                <a:uFillTx/>
                <a:latin typeface="+mn-lt"/>
                <a:ea typeface="+mn-ea"/>
                <a:cs typeface="+mn-cs"/>
              </a:rPr>
              <a:t>电子版论文（离校前研究生管理系统上传终稿）</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要求同纸质版论文</a:t>
            </a:r>
            <a:endParaRPr kumimoji="0" lang="en-US" altLang="zh-CN" sz="2400" b="0" i="0" u="none" strike="noStrike" kern="1200" cap="none" spc="0" normalizeH="0" baseline="0" noProof="0" dirty="0" smtClean="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1" i="0" u="none" strike="noStrike" kern="1200" cap="none" spc="0" normalizeH="0" baseline="0" noProof="0" dirty="0" smtClean="0">
                <a:ln>
                  <a:noFill/>
                </a:ln>
                <a:solidFill>
                  <a:srgbClr val="DE5D2A"/>
                </a:solidFill>
                <a:effectLst/>
                <a:uLnTx/>
                <a:uFillTx/>
                <a:latin typeface="+mn-lt"/>
                <a:ea typeface="+mn-ea"/>
                <a:cs typeface="+mn-cs"/>
              </a:rPr>
              <a:t>中文题名页、英文题名页、独创性声明与版权使用授权书必须包含手写的作者和导师签名，不能空着！（可将这三页签名后扫描插入</a:t>
            </a:r>
            <a:r>
              <a:rPr kumimoji="0" lang="en-US" altLang="zh-CN" sz="2400" b="1" i="0" u="none" strike="noStrike" kern="1200" cap="none" spc="0" normalizeH="0" baseline="0" noProof="0" dirty="0" smtClean="0">
                <a:ln>
                  <a:noFill/>
                </a:ln>
                <a:solidFill>
                  <a:srgbClr val="DE5D2A"/>
                </a:solidFill>
                <a:effectLst/>
                <a:uLnTx/>
                <a:uFillTx/>
                <a:latin typeface="+mn-lt"/>
                <a:ea typeface="+mn-ea"/>
                <a:cs typeface="+mn-cs"/>
              </a:rPr>
              <a:t>PDF</a:t>
            </a:r>
            <a:r>
              <a:rPr kumimoji="0" lang="zh-CN" altLang="en-US" sz="2400" b="1" i="0" u="none" strike="noStrike" kern="1200" cap="none" spc="0" normalizeH="0" baseline="0" noProof="0" dirty="0" smtClean="0">
                <a:ln>
                  <a:noFill/>
                </a:ln>
                <a:solidFill>
                  <a:srgbClr val="DE5D2A"/>
                </a:solidFill>
                <a:effectLst/>
                <a:uLnTx/>
                <a:uFillTx/>
                <a:latin typeface="+mn-lt"/>
                <a:ea typeface="+mn-ea"/>
                <a:cs typeface="+mn-cs"/>
              </a:rPr>
              <a:t>）</a:t>
            </a:r>
            <a:endParaRPr kumimoji="0" lang="en-US" altLang="zh-CN" sz="2400" b="1" i="0" u="none" strike="noStrike" kern="1200" cap="none" spc="0" normalizeH="0" baseline="0" noProof="0" dirty="0" smtClean="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用于提交学校图书馆、知网、万方</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defRPr/>
            </a:pPr>
            <a:endParaRPr kumimoji="0" lang="zh-CN" alt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矩形 4"/>
          <p:cNvSpPr/>
          <p:nvPr/>
        </p:nvSpPr>
        <p:spPr>
          <a:xfrm>
            <a:off x="503238" y="2046288"/>
            <a:ext cx="138113"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7109" name="矩形 5"/>
          <p:cNvSpPr/>
          <p:nvPr/>
        </p:nvSpPr>
        <p:spPr>
          <a:xfrm>
            <a:off x="1979613" y="5842000"/>
            <a:ext cx="4572000" cy="1016000"/>
          </a:xfrm>
          <a:prstGeom prst="rect">
            <a:avLst/>
          </a:prstGeom>
          <a:noFill/>
          <a:ln w="9525">
            <a:noFill/>
          </a:ln>
        </p:spPr>
        <p:txBody>
          <a:bodyPr anchor="t" anchorCtr="0">
            <a:spAutoFit/>
          </a:bodyPr>
          <a:p>
            <a:r>
              <a:rPr lang="zh-CN" altLang="en-US" sz="1800" b="1" dirty="0">
                <a:latin typeface="Arial" panose="020B0604020202020204" pitchFamily="34" charset="0"/>
                <a:ea typeface="宋体" panose="02010600030101010101" pitchFamily="2" charset="-122"/>
              </a:rPr>
              <a:t>详见</a:t>
            </a:r>
            <a:r>
              <a:rPr lang="en-US" altLang="zh-CN" sz="1800" b="1" dirty="0">
                <a:solidFill>
                  <a:srgbClr val="FF0000"/>
                </a:solidFill>
                <a:latin typeface="Arial" panose="020B0604020202020204" pitchFamily="34" charset="0"/>
                <a:ea typeface="宋体" panose="02010600030101010101" pitchFamily="2" charset="-122"/>
              </a:rPr>
              <a:t>《 </a:t>
            </a:r>
            <a:r>
              <a:rPr lang="zh-CN" altLang="en-US" sz="1800" b="1" dirty="0">
                <a:solidFill>
                  <a:srgbClr val="FF0000"/>
                </a:solidFill>
                <a:latin typeface="Arial" panose="020B0604020202020204" pitchFamily="34" charset="0"/>
                <a:ea typeface="宋体" panose="02010600030101010101" pitchFamily="2" charset="-122"/>
              </a:rPr>
              <a:t>浙江大学研究生学位论文编写规则</a:t>
            </a:r>
            <a:r>
              <a:rPr lang="en-US" altLang="zh-CN" sz="1800" b="1" dirty="0">
                <a:solidFill>
                  <a:srgbClr val="FF0000"/>
                </a:solidFill>
                <a:latin typeface="Arial" panose="020B0604020202020204" pitchFamily="34" charset="0"/>
                <a:ea typeface="宋体" panose="02010600030101010101" pitchFamily="2" charset="-122"/>
              </a:rPr>
              <a:t>》</a:t>
            </a:r>
            <a:r>
              <a:rPr lang="en-US" altLang="zh-CN" b="1" dirty="0">
                <a:solidFill>
                  <a:srgbClr val="FF0000"/>
                </a:solidFill>
                <a:latin typeface="Arial" panose="020B0604020202020204" pitchFamily="34" charset="0"/>
                <a:ea typeface="宋体" panose="02010600030101010101" pitchFamily="2" charset="-122"/>
              </a:rPr>
              <a:t> </a:t>
            </a:r>
            <a:endParaRPr lang="zh-CN" altLang="en-US"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标题 1"/>
          <p:cNvSpPr>
            <a:spLocks noGrp="1"/>
          </p:cNvSpPr>
          <p:nvPr>
            <p:ph type="title"/>
          </p:nvPr>
        </p:nvSpPr>
        <p:spPr>
          <a:xfrm>
            <a:off x="500063" y="642938"/>
            <a:ext cx="8229600" cy="561975"/>
          </a:xfrm>
        </p:spPr>
        <p:txBody>
          <a:bodyPr vert="horz" wrap="square" lIns="0" tIns="45720" rIns="0" bIns="0" anchor="b" anchorCtr="0"/>
          <a:p>
            <a:pPr eaLnBrk="1" hangingPunct="1"/>
            <a:r>
              <a:rPr lang="zh-CN" altLang="en-US" sz="3600" b="1" dirty="0"/>
              <a:t>学院建议学位照片拍摄地点</a:t>
            </a:r>
            <a:endParaRPr lang="zh-CN" altLang="en-US" sz="3600" dirty="0"/>
          </a:p>
        </p:txBody>
      </p:sp>
      <p:graphicFrame>
        <p:nvGraphicFramePr>
          <p:cNvPr id="5" name="表格 4"/>
          <p:cNvGraphicFramePr>
            <a:graphicFrameLocks noGrp="1"/>
          </p:cNvGraphicFramePr>
          <p:nvPr/>
        </p:nvGraphicFramePr>
        <p:xfrm>
          <a:off x="785813" y="1428750"/>
          <a:ext cx="5464201" cy="4071938"/>
        </p:xfrm>
        <a:graphic>
          <a:graphicData uri="http://schemas.openxmlformats.org/drawingml/2006/table">
            <a:tbl>
              <a:tblPr/>
              <a:tblGrid>
                <a:gridCol w="910700"/>
                <a:gridCol w="2162913"/>
                <a:gridCol w="2390588"/>
              </a:tblGrid>
              <a:tr h="546420">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a:solidFill>
                            <a:srgbClr val="000000"/>
                          </a:solidFill>
                          <a:latin typeface="ˎ̥"/>
                          <a:ea typeface="宋体" panose="02010600030101010101" pitchFamily="2" charset="-122"/>
                          <a:cs typeface="宋体" panose="02010600030101010101" pitchFamily="2" charset="-122"/>
                        </a:rPr>
                        <a:t>单位</a:t>
                      </a:r>
                      <a:endParaRPr lang="zh-CN" sz="1000" kern="100" dirty="0">
                        <a:latin typeface="Times New Roman" panose="02020603050405020304"/>
                        <a:ea typeface="宋体" panose="02010600030101010101" pitchFamily="2" charset="-122"/>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000" kern="100" dirty="0">
                        <a:latin typeface="Times New Roman" panose="02020603050405020304"/>
                        <a:ea typeface="宋体" panose="02010600030101010101" pitchFamily="2" charset="-122"/>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杭州长江摄影中心</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紫金照相馆</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郑宏伟</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吕</a:t>
                      </a:r>
                      <a:r>
                        <a:rPr lang="en-US" sz="1200" kern="0">
                          <a:solidFill>
                            <a:srgbClr val="000000"/>
                          </a:solidFill>
                          <a:latin typeface="ˎ̥"/>
                          <a:ea typeface="宋体" panose="02010600030101010101" pitchFamily="2" charset="-122"/>
                          <a:cs typeface="宋体" panose="02010600030101010101" pitchFamily="2" charset="-122"/>
                        </a:rPr>
                        <a:t>  </a:t>
                      </a:r>
                      <a:r>
                        <a:rPr lang="zh-CN" sz="1200" kern="0">
                          <a:solidFill>
                            <a:srgbClr val="000000"/>
                          </a:solidFill>
                          <a:latin typeface="ˎ̥"/>
                          <a:ea typeface="宋体" panose="02010600030101010101" pitchFamily="2" charset="-122"/>
                          <a:cs typeface="宋体" panose="02010600030101010101" pitchFamily="2" charset="-122"/>
                        </a:rPr>
                        <a:t>宝</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42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地址</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杭州市解放路</a:t>
                      </a:r>
                      <a:r>
                        <a:rPr lang="en-US" sz="1200" kern="0">
                          <a:solidFill>
                            <a:srgbClr val="000000"/>
                          </a:solidFill>
                          <a:latin typeface="ˎ̥"/>
                          <a:ea typeface="宋体" panose="02010600030101010101" pitchFamily="2" charset="-122"/>
                          <a:cs typeface="宋体" panose="02010600030101010101" pitchFamily="2" charset="-122"/>
                        </a:rPr>
                        <a:t>158</a:t>
                      </a:r>
                      <a:r>
                        <a:rPr lang="zh-CN" sz="1200" kern="0">
                          <a:solidFill>
                            <a:srgbClr val="000000"/>
                          </a:solidFill>
                          <a:latin typeface="ˎ̥"/>
                          <a:ea typeface="宋体" panose="02010600030101010101" pitchFamily="2" charset="-122"/>
                          <a:cs typeface="宋体" panose="02010600030101010101" pitchFamily="2" charset="-122"/>
                        </a:rPr>
                        <a:t>号</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浙大紫金港校区翠柏一舍</a:t>
                      </a:r>
                      <a:endParaRPr lang="zh-CN" sz="1000" kern="100">
                        <a:latin typeface="Times New Roman" panose="02020603050405020304"/>
                        <a:ea typeface="宋体" panose="02010600030101010101" pitchFamily="2" charset="-122"/>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紫金港校区邮局对面</a:t>
                      </a:r>
                      <a:r>
                        <a:rPr lang="en-US" sz="1200" kern="0">
                          <a:solidFill>
                            <a:srgbClr val="000000"/>
                          </a:solidFill>
                          <a:latin typeface="ˎ̥"/>
                          <a:ea typeface="宋体" panose="02010600030101010101" pitchFamily="2" charset="-122"/>
                          <a:cs typeface="宋体" panose="02010600030101010101" pitchFamily="2" charset="-122"/>
                        </a:rPr>
                        <a:t>)</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87064249</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88201000</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13958165965</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13588881386</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529">
                <a:tc>
                  <a:txBody>
                    <a:bodyPr/>
                    <a:lstStyle/>
                    <a:p>
                      <a:pPr algn="just">
                        <a:lnSpc>
                          <a:spcPct val="150000"/>
                        </a:lnSpc>
                        <a:spcAft>
                          <a:spcPts val="0"/>
                        </a:spcAft>
                      </a:pPr>
                      <a:r>
                        <a:rPr lang="zh-CN" sz="1200" b="1" kern="0">
                          <a:solidFill>
                            <a:srgbClr val="FF0000"/>
                          </a:solidFill>
                          <a:latin typeface="ˎ̥"/>
                          <a:ea typeface="宋体" panose="02010600030101010101" pitchFamily="2" charset="-122"/>
                          <a:cs typeface="宋体" panose="02010600030101010101" pitchFamily="2" charset="-122"/>
                        </a:rPr>
                        <a:t>照片要求</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照片文件必须是</a:t>
                      </a:r>
                      <a:r>
                        <a:rPr lang="en-US" sz="1000" kern="100" dirty="0">
                          <a:solidFill>
                            <a:srgbClr val="FF0000"/>
                          </a:solidFill>
                          <a:latin typeface="Times New Roman" panose="02020603050405020304"/>
                          <a:ea typeface="宋体" panose="02010600030101010101" pitchFamily="2" charset="-122"/>
                        </a:rPr>
                        <a:t>JPG</a:t>
                      </a:r>
                      <a:r>
                        <a:rPr lang="zh-CN" sz="1000" kern="100" dirty="0">
                          <a:solidFill>
                            <a:srgbClr val="FF0000"/>
                          </a:solidFill>
                          <a:latin typeface="Times New Roman" panose="02020603050405020304"/>
                          <a:ea typeface="宋体" panose="02010600030101010101" pitchFamily="2" charset="-122"/>
                        </a:rPr>
                        <a:t>格式，修改文件后缀认为无效。</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照片尺寸要求，宽：</a:t>
                      </a:r>
                      <a:r>
                        <a:rPr lang="en-US" sz="1000" kern="100" dirty="0">
                          <a:solidFill>
                            <a:srgbClr val="FF0000"/>
                          </a:solidFill>
                          <a:latin typeface="Times New Roman" panose="02020603050405020304"/>
                          <a:ea typeface="宋体" panose="02010600030101010101" pitchFamily="2" charset="-122"/>
                        </a:rPr>
                        <a:t>390</a:t>
                      </a:r>
                      <a:r>
                        <a:rPr lang="zh-CN" sz="1000" kern="100" dirty="0">
                          <a:solidFill>
                            <a:srgbClr val="FF0000"/>
                          </a:solidFill>
                          <a:latin typeface="Times New Roman" panose="02020603050405020304"/>
                          <a:ea typeface="宋体" panose="02010600030101010101" pitchFamily="2" charset="-122"/>
                        </a:rPr>
                        <a:t>像素；高：</a:t>
                      </a:r>
                      <a:r>
                        <a:rPr lang="en-US" sz="1000" kern="100" dirty="0">
                          <a:solidFill>
                            <a:srgbClr val="FF0000"/>
                          </a:solidFill>
                          <a:latin typeface="Times New Roman" panose="02020603050405020304"/>
                          <a:ea typeface="宋体" panose="02010600030101010101" pitchFamily="2" charset="-122"/>
                        </a:rPr>
                        <a:t>567</a:t>
                      </a:r>
                      <a:r>
                        <a:rPr lang="zh-CN" sz="1000" kern="100" dirty="0">
                          <a:solidFill>
                            <a:srgbClr val="FF0000"/>
                          </a:solidFill>
                          <a:latin typeface="Times New Roman" panose="02020603050405020304"/>
                          <a:ea typeface="宋体" panose="02010600030101010101" pitchFamily="2" charset="-122"/>
                        </a:rPr>
                        <a:t>像素。</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照片文件大小必须在</a:t>
                      </a:r>
                      <a:r>
                        <a:rPr lang="en-US" sz="1000" kern="100" dirty="0">
                          <a:solidFill>
                            <a:srgbClr val="FF0000"/>
                          </a:solidFill>
                          <a:latin typeface="Times New Roman" panose="02020603050405020304"/>
                          <a:ea typeface="宋体" panose="02010600030101010101" pitchFamily="2" charset="-122"/>
                        </a:rPr>
                        <a:t>200K</a:t>
                      </a:r>
                      <a:r>
                        <a:rPr lang="zh-CN" sz="1000" kern="100" dirty="0">
                          <a:solidFill>
                            <a:srgbClr val="FF0000"/>
                          </a:solidFill>
                          <a:latin typeface="Times New Roman" panose="02020603050405020304"/>
                          <a:ea typeface="宋体" panose="02010600030101010101" pitchFamily="2" charset="-122"/>
                        </a:rPr>
                        <a:t>以内。</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颜色模式：</a:t>
                      </a:r>
                      <a:r>
                        <a:rPr lang="en-US" sz="1000" kern="100" dirty="0">
                          <a:solidFill>
                            <a:srgbClr val="FF0000"/>
                          </a:solidFill>
                          <a:latin typeface="Times New Roman" panose="02020603050405020304"/>
                          <a:ea typeface="宋体" panose="02010600030101010101" pitchFamily="2" charset="-122"/>
                        </a:rPr>
                        <a:t>24</a:t>
                      </a:r>
                      <a:r>
                        <a:rPr lang="zh-CN" sz="1000" kern="100" dirty="0">
                          <a:solidFill>
                            <a:srgbClr val="FF0000"/>
                          </a:solidFill>
                          <a:latin typeface="Times New Roman" panose="02020603050405020304"/>
                          <a:ea typeface="宋体" panose="02010600030101010101" pitchFamily="2" charset="-122"/>
                        </a:rPr>
                        <a:t>位</a:t>
                      </a:r>
                      <a:r>
                        <a:rPr lang="en-US" sz="1000" kern="100" dirty="0">
                          <a:solidFill>
                            <a:srgbClr val="FF0000"/>
                          </a:solidFill>
                          <a:latin typeface="Times New Roman" panose="02020603050405020304"/>
                          <a:ea typeface="宋体" panose="02010600030101010101" pitchFamily="2" charset="-122"/>
                        </a:rPr>
                        <a:t>RGB</a:t>
                      </a:r>
                      <a:r>
                        <a:rPr lang="zh-CN" sz="1000" kern="100" dirty="0">
                          <a:solidFill>
                            <a:srgbClr val="FF0000"/>
                          </a:solidFill>
                          <a:latin typeface="Times New Roman" panose="02020603050405020304"/>
                          <a:ea typeface="宋体" panose="02010600030101010101" pitchFamily="2" charset="-122"/>
                        </a:rPr>
                        <a:t>真彩色。</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成像区全部面积</a:t>
                      </a:r>
                      <a:r>
                        <a:rPr lang="en-US" sz="1000" kern="100" dirty="0">
                          <a:solidFill>
                            <a:srgbClr val="FF0000"/>
                          </a:solidFill>
                          <a:latin typeface="Times New Roman" panose="02020603050405020304"/>
                          <a:ea typeface="宋体" panose="02010600030101010101" pitchFamily="2" charset="-122"/>
                        </a:rPr>
                        <a:t>48mm×33mm</a:t>
                      </a:r>
                      <a:r>
                        <a:rPr lang="zh-CN" sz="1000" kern="100" dirty="0">
                          <a:solidFill>
                            <a:srgbClr val="FF0000"/>
                          </a:solidFill>
                          <a:latin typeface="Times New Roman" panose="02020603050405020304"/>
                          <a:ea typeface="宋体" panose="02010600030101010101" pitchFamily="2" charset="-122"/>
                        </a:rPr>
                        <a:t>；头部宽度</a:t>
                      </a:r>
                      <a:r>
                        <a:rPr lang="en-US" sz="1000" kern="100" dirty="0">
                          <a:solidFill>
                            <a:srgbClr val="FF0000"/>
                          </a:solidFill>
                          <a:latin typeface="Times New Roman" panose="02020603050405020304"/>
                          <a:ea typeface="宋体" panose="02010600030101010101" pitchFamily="2" charset="-122"/>
                        </a:rPr>
                        <a:t>21mm-24mm</a:t>
                      </a:r>
                      <a:r>
                        <a:rPr lang="zh-CN" sz="1000" kern="100" dirty="0">
                          <a:solidFill>
                            <a:srgbClr val="FF0000"/>
                          </a:solidFill>
                          <a:latin typeface="Times New Roman" panose="02020603050405020304"/>
                          <a:ea typeface="宋体" panose="02010600030101010101" pitchFamily="2" charset="-122"/>
                        </a:rPr>
                        <a:t>，头部长度</a:t>
                      </a:r>
                      <a:r>
                        <a:rPr lang="en-US" sz="1000" kern="100" dirty="0">
                          <a:solidFill>
                            <a:srgbClr val="FF0000"/>
                          </a:solidFill>
                          <a:latin typeface="Times New Roman" panose="02020603050405020304"/>
                          <a:ea typeface="宋体" panose="02010600030101010101" pitchFamily="2" charset="-122"/>
                        </a:rPr>
                        <a:t>28mm-33mm</a:t>
                      </a:r>
                      <a:r>
                        <a:rPr lang="zh-CN" sz="1000" kern="100" dirty="0">
                          <a:solidFill>
                            <a:srgbClr val="FF0000"/>
                          </a:solidFill>
                          <a:latin typeface="Times New Roman" panose="02020603050405020304"/>
                          <a:ea typeface="宋体" panose="02010600030101010101" pitchFamily="2" charset="-122"/>
                        </a:rPr>
                        <a:t>。</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要求：近期（三个月内）正面免冠彩色半身电子照片，国家公职人员不着制式服装。照片背景为</a:t>
                      </a:r>
                      <a:r>
                        <a:rPr lang="zh-CN" sz="1000" b="1" kern="100" dirty="0">
                          <a:solidFill>
                            <a:srgbClr val="FF0000"/>
                          </a:solidFill>
                          <a:latin typeface="Times New Roman" panose="02020603050405020304"/>
                          <a:ea typeface="宋体" panose="02010600030101010101" pitchFamily="2" charset="-122"/>
                        </a:rPr>
                        <a:t>蓝色</a:t>
                      </a:r>
                      <a:r>
                        <a:rPr lang="zh-CN" sz="1000" kern="100" dirty="0">
                          <a:solidFill>
                            <a:srgbClr val="FF0000"/>
                          </a:solidFill>
                          <a:latin typeface="Times New Roman" panose="02020603050405020304"/>
                          <a:ea typeface="宋体" panose="02010600030101010101" pitchFamily="2" charset="-122"/>
                        </a:rPr>
                        <a:t>。</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电子照片必须由数码相机拍摄，并不得进行任何修饰。</a:t>
                      </a:r>
                      <a:endParaRPr lang="zh-CN" sz="1000" kern="100" dirty="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pic>
        <p:nvPicPr>
          <p:cNvPr id="48160" name="Picture 2" descr="D:\My Documents\My Pictures\20150416-9.bmp"/>
          <p:cNvPicPr>
            <a:picLocks noChangeAspect="1"/>
          </p:cNvPicPr>
          <p:nvPr/>
        </p:nvPicPr>
        <p:blipFill>
          <a:blip r:embed="rId1"/>
          <a:stretch>
            <a:fillRect/>
          </a:stretch>
        </p:blipFill>
        <p:spPr>
          <a:xfrm>
            <a:off x="6572250" y="1571625"/>
            <a:ext cx="1219200" cy="1752600"/>
          </a:xfrm>
          <a:prstGeom prst="rect">
            <a:avLst/>
          </a:prstGeom>
          <a:noFill/>
          <a:ln w="9525">
            <a:noFill/>
          </a:ln>
        </p:spPr>
      </p:pic>
      <p:pic>
        <p:nvPicPr>
          <p:cNvPr id="48161" name="Picture 4" descr="D:\My Documents\My Pictures\20150416-10.bmp"/>
          <p:cNvPicPr>
            <a:picLocks noChangeAspect="1"/>
          </p:cNvPicPr>
          <p:nvPr/>
        </p:nvPicPr>
        <p:blipFill>
          <a:blip r:embed="rId2"/>
          <a:stretch>
            <a:fillRect/>
          </a:stretch>
        </p:blipFill>
        <p:spPr>
          <a:xfrm>
            <a:off x="6572250" y="3500438"/>
            <a:ext cx="1219200" cy="1752600"/>
          </a:xfrm>
          <a:prstGeom prst="rect">
            <a:avLst/>
          </a:prstGeom>
          <a:noFill/>
          <a:ln w="9525">
            <a:noFill/>
          </a:ln>
        </p:spPr>
      </p:pic>
      <p:sp>
        <p:nvSpPr>
          <p:cNvPr id="48162" name="TextBox 9"/>
          <p:cNvSpPr txBox="1"/>
          <p:nvPr/>
        </p:nvSpPr>
        <p:spPr>
          <a:xfrm>
            <a:off x="785813" y="5857875"/>
            <a:ext cx="6000750" cy="400050"/>
          </a:xfrm>
          <a:prstGeom prst="rect">
            <a:avLst/>
          </a:prstGeom>
          <a:solidFill>
            <a:srgbClr val="FFFF00"/>
          </a:solidFill>
          <a:ln w="9525">
            <a:noFill/>
          </a:ln>
        </p:spPr>
        <p:txBody>
          <a:bodyPr anchor="t" anchorCtr="0">
            <a:spAutoFit/>
          </a:bodyPr>
          <a:p>
            <a:r>
              <a:rPr lang="zh-CN" altLang="en-US" sz="2000" dirty="0">
                <a:latin typeface="Arial" panose="020B0604020202020204" pitchFamily="34" charset="0"/>
                <a:ea typeface="宋体" panose="02010600030101010101" pitchFamily="2" charset="-122"/>
              </a:rPr>
              <a:t>该照片用于制作学位证书，大小为小二寸</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标题 1"/>
          <p:cNvSpPr>
            <a:spLocks noGrp="1"/>
          </p:cNvSpPr>
          <p:nvPr>
            <p:ph type="title"/>
          </p:nvPr>
        </p:nvSpPr>
        <p:spPr>
          <a:xfrm>
            <a:off x="500063" y="642938"/>
            <a:ext cx="8229600" cy="561975"/>
          </a:xfrm>
        </p:spPr>
        <p:txBody>
          <a:bodyPr vert="horz" wrap="square" lIns="0" tIns="45720" rIns="0" bIns="0" anchor="b" anchorCtr="0"/>
          <a:p>
            <a:pPr eaLnBrk="1" hangingPunct="1"/>
            <a:r>
              <a:rPr lang="zh-CN" altLang="en-US" sz="3600" b="1" dirty="0"/>
              <a:t>学院建议论文制作文印店</a:t>
            </a:r>
            <a:endParaRPr lang="zh-CN" altLang="en-US" sz="3600" dirty="0"/>
          </a:p>
        </p:txBody>
      </p:sp>
      <p:graphicFrame>
        <p:nvGraphicFramePr>
          <p:cNvPr id="7" name="表格 6"/>
          <p:cNvGraphicFramePr>
            <a:graphicFrameLocks noGrp="1"/>
          </p:cNvGraphicFramePr>
          <p:nvPr/>
        </p:nvGraphicFramePr>
        <p:xfrm>
          <a:off x="571500" y="1571625"/>
          <a:ext cx="7715305" cy="4705350"/>
        </p:xfrm>
        <a:graphic>
          <a:graphicData uri="http://schemas.openxmlformats.org/drawingml/2006/table">
            <a:tbl>
              <a:tblPr/>
              <a:tblGrid>
                <a:gridCol w="805542"/>
                <a:gridCol w="1208314"/>
                <a:gridCol w="1409699"/>
                <a:gridCol w="1510391"/>
                <a:gridCol w="1309006"/>
                <a:gridCol w="1472353"/>
              </a:tblGrid>
              <a:tr h="785817">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smtClean="0">
                          <a:solidFill>
                            <a:srgbClr val="000000"/>
                          </a:solidFill>
                          <a:latin typeface="ˎ̥"/>
                          <a:ea typeface="宋体" panose="02010600030101010101" pitchFamily="2" charset="-122"/>
                          <a:cs typeface="宋体" panose="02010600030101010101" pitchFamily="2" charset="-122"/>
                        </a:rPr>
                        <a:t>单位</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国美文印</a:t>
                      </a:r>
                      <a:endParaRPr lang="zh-CN" sz="12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a:t>
                      </a:r>
                      <a:r>
                        <a:rPr lang="zh-CN" sz="1200" kern="0" dirty="0">
                          <a:solidFill>
                            <a:srgbClr val="000000"/>
                          </a:solidFill>
                          <a:latin typeface="ˎ̥"/>
                          <a:ea typeface="宋体" panose="02010600030101010101" pitchFamily="2" charset="-122"/>
                          <a:cs typeface="宋体" panose="02010600030101010101" pitchFamily="2" charset="-122"/>
                        </a:rPr>
                        <a:t>原医大复印室</a:t>
                      </a:r>
                      <a:r>
                        <a:rPr lang="en-US" sz="1200" kern="0" dirty="0">
                          <a:solidFill>
                            <a:srgbClr val="000000"/>
                          </a:solidFill>
                          <a:latin typeface="ˎ̥"/>
                          <a:ea typeface="宋体" panose="02010600030101010101" pitchFamily="2" charset="-122"/>
                          <a:cs typeface="宋体" panose="02010600030101010101" pitchFamily="2" charset="-122"/>
                        </a:rPr>
                        <a:t>)</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医学院团委文印室</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硕博图文</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solidFill>
                          <a:srgbClr val="000000"/>
                        </a:solidFill>
                        <a:latin typeface="ˎ̥"/>
                        <a:ea typeface="宋体" panose="02010600030101010101" pitchFamily="2" charset="-122"/>
                        <a:cs typeface="宋体" panose="02010600030101010101" pitchFamily="2" charset="-122"/>
                      </a:endParaRPr>
                    </a:p>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新生代文印社</a:t>
                      </a:r>
                      <a:endParaRPr lang="zh-CN" sz="12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原医大复印室</a:t>
                      </a:r>
                      <a:r>
                        <a:rPr lang="en-US" sz="1200" kern="0">
                          <a:solidFill>
                            <a:srgbClr val="000000"/>
                          </a:solidFill>
                          <a:latin typeface="ˎ̥"/>
                          <a:ea typeface="宋体" panose="02010600030101010101" pitchFamily="2" charset="-122"/>
                          <a:cs typeface="宋体" panose="02010600030101010101" pitchFamily="2" charset="-122"/>
                        </a:rPr>
                        <a:t>)</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雨果文印</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顾卫国</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叶宝珍</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龙亮</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zh-CN" altLang="en-US" sz="1200" kern="1200" dirty="0" smtClean="0">
                          <a:solidFill>
                            <a:schemeClr val="tx1"/>
                          </a:solidFill>
                          <a:latin typeface="+mn-ea"/>
                          <a:ea typeface="+mn-ea"/>
                          <a:cs typeface="+mn-cs"/>
                        </a:rPr>
                        <a:t>蒋芳英</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刘元文</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38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smtClean="0">
                          <a:solidFill>
                            <a:srgbClr val="000000"/>
                          </a:solidFill>
                          <a:latin typeface="ˎ̥"/>
                          <a:ea typeface="宋体" panose="02010600030101010101" pitchFamily="2" charset="-122"/>
                          <a:cs typeface="宋体" panose="02010600030101010101" pitchFamily="2" charset="-122"/>
                        </a:rPr>
                        <a:t>杭州市上城区严衙弄</a:t>
                      </a:r>
                      <a:r>
                        <a:rPr lang="en-US" altLang="zh-CN" sz="1200" kern="0" dirty="0" smtClean="0">
                          <a:solidFill>
                            <a:srgbClr val="000000"/>
                          </a:solidFill>
                          <a:latin typeface="ˎ̥"/>
                          <a:ea typeface="宋体" panose="02010600030101010101" pitchFamily="2" charset="-122"/>
                          <a:cs typeface="宋体" panose="02010600030101010101" pitchFamily="2" charset="-122"/>
                        </a:rPr>
                        <a:t>11</a:t>
                      </a:r>
                      <a:r>
                        <a:rPr lang="zh-CN" altLang="en-US" sz="1200" kern="0" dirty="0" smtClean="0">
                          <a:solidFill>
                            <a:srgbClr val="000000"/>
                          </a:solidFill>
                          <a:latin typeface="ˎ̥"/>
                          <a:ea typeface="宋体" panose="02010600030101010101" pitchFamily="2" charset="-122"/>
                          <a:cs typeface="宋体" panose="02010600030101010101" pitchFamily="2" charset="-122"/>
                        </a:rPr>
                        <a:t>幢</a:t>
                      </a:r>
                      <a:r>
                        <a:rPr lang="en-US" altLang="zh-CN" sz="1200" kern="0" dirty="0" smtClean="0">
                          <a:solidFill>
                            <a:srgbClr val="000000"/>
                          </a:solidFill>
                          <a:latin typeface="ˎ̥"/>
                          <a:ea typeface="宋体" panose="02010600030101010101" pitchFamily="2" charset="-122"/>
                          <a:cs typeface="宋体" panose="02010600030101010101" pitchFamily="2" charset="-122"/>
                        </a:rPr>
                        <a:t>1</a:t>
                      </a:r>
                      <a:r>
                        <a:rPr lang="zh-CN" altLang="en-US" sz="1200" kern="0" dirty="0" smtClean="0">
                          <a:solidFill>
                            <a:srgbClr val="000000"/>
                          </a:solidFill>
                          <a:latin typeface="ˎ̥"/>
                          <a:ea typeface="宋体" panose="02010600030101010101" pitchFamily="2" charset="-122"/>
                          <a:cs typeface="宋体" panose="02010600030101010101" pitchFamily="2" charset="-122"/>
                        </a:rPr>
                        <a:t>单元</a:t>
                      </a:r>
                      <a:r>
                        <a:rPr lang="en-US" altLang="zh-CN" sz="1200" kern="0" dirty="0" smtClean="0">
                          <a:solidFill>
                            <a:srgbClr val="000000"/>
                          </a:solidFill>
                          <a:latin typeface="ˎ̥"/>
                          <a:ea typeface="宋体" panose="02010600030101010101" pitchFamily="2" charset="-122"/>
                          <a:cs typeface="宋体" panose="02010600030101010101" pitchFamily="2" charset="-122"/>
                        </a:rPr>
                        <a:t>103</a:t>
                      </a:r>
                      <a:r>
                        <a:rPr lang="zh-CN" altLang="en-US" sz="1200" kern="0" dirty="0" smtClean="0">
                          <a:solidFill>
                            <a:srgbClr val="000000"/>
                          </a:solidFill>
                          <a:latin typeface="ˎ̥"/>
                          <a:ea typeface="宋体" panose="02010600030101010101" pitchFamily="2" charset="-122"/>
                          <a:cs typeface="宋体" panose="02010600030101010101" pitchFamily="2" charset="-122"/>
                        </a:rPr>
                        <a:t>室（清泰街的金钱巷社区南门左边）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紫金港医学院团委活动中心一楼</a:t>
                      </a:r>
                      <a:r>
                        <a:rPr lang="en-US" sz="1200" kern="0">
                          <a:solidFill>
                            <a:srgbClr val="000000"/>
                          </a:solidFill>
                          <a:latin typeface="ˎ̥"/>
                          <a:ea typeface="宋体" panose="02010600030101010101" pitchFamily="2" charset="-122"/>
                          <a:cs typeface="宋体" panose="02010600030101010101" pitchFamily="2" charset="-122"/>
                        </a:rPr>
                        <a:t>106</a:t>
                      </a:r>
                      <a:r>
                        <a:rPr lang="zh-CN" sz="1200" kern="0">
                          <a:solidFill>
                            <a:srgbClr val="000000"/>
                          </a:solidFill>
                          <a:latin typeface="ˎ̥"/>
                          <a:ea typeface="宋体" panose="02010600030101010101" pitchFamily="2" charset="-122"/>
                          <a:cs typeface="宋体" panose="02010600030101010101" pitchFamily="2" charset="-122"/>
                        </a:rPr>
                        <a:t>室</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a:t>
                      </a:r>
                      <a:r>
                        <a:rPr lang="zh-CN" sz="1200" kern="0" dirty="0">
                          <a:solidFill>
                            <a:srgbClr val="000000"/>
                          </a:solidFill>
                          <a:latin typeface="ˎ̥"/>
                          <a:ea typeface="宋体" panose="02010600030101010101" pitchFamily="2" charset="-122"/>
                          <a:cs typeface="宋体" panose="02010600030101010101" pitchFamily="2" charset="-122"/>
                        </a:rPr>
                        <a:t>华家池校区大食堂边联通营业厅旁</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2.</a:t>
                      </a:r>
                      <a:r>
                        <a:rPr lang="zh-CN" sz="1200" kern="0" dirty="0">
                          <a:solidFill>
                            <a:srgbClr val="000000"/>
                          </a:solidFill>
                          <a:latin typeface="ˎ̥"/>
                          <a:ea typeface="宋体" panose="02010600030101010101" pitchFamily="2" charset="-122"/>
                          <a:cs typeface="宋体" panose="02010600030101010101" pitchFamily="2" charset="-122"/>
                        </a:rPr>
                        <a:t>华家池学生宿舍九舍楼下</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smtClean="0">
                          <a:solidFill>
                            <a:schemeClr val="tx1"/>
                          </a:solidFill>
                          <a:latin typeface="ˎ̥"/>
                          <a:ea typeface="+mn-ea"/>
                          <a:cs typeface="宋体" panose="02010600030101010101" pitchFamily="2" charset="-122"/>
                        </a:rPr>
                        <a:t>杭州市上城区严衙弄</a:t>
                      </a:r>
                      <a:r>
                        <a:rPr lang="en-US" altLang="zh-CN" sz="1200" kern="0" dirty="0" smtClean="0">
                          <a:solidFill>
                            <a:schemeClr val="tx1"/>
                          </a:solidFill>
                          <a:latin typeface="ˎ̥"/>
                          <a:ea typeface="+mn-ea"/>
                          <a:cs typeface="宋体" panose="02010600030101010101" pitchFamily="2" charset="-122"/>
                        </a:rPr>
                        <a:t>11</a:t>
                      </a:r>
                      <a:r>
                        <a:rPr lang="zh-CN" altLang="en-US" sz="1200" kern="0" dirty="0" smtClean="0">
                          <a:solidFill>
                            <a:schemeClr val="tx1"/>
                          </a:solidFill>
                          <a:latin typeface="ˎ̥"/>
                          <a:ea typeface="+mn-ea"/>
                          <a:cs typeface="宋体" panose="02010600030101010101" pitchFamily="2" charset="-122"/>
                        </a:rPr>
                        <a:t>幢</a:t>
                      </a:r>
                      <a:r>
                        <a:rPr lang="en-US" altLang="zh-CN" sz="1200" kern="0" dirty="0" smtClean="0">
                          <a:solidFill>
                            <a:schemeClr val="tx1"/>
                          </a:solidFill>
                          <a:latin typeface="ˎ̥"/>
                          <a:ea typeface="+mn-ea"/>
                          <a:cs typeface="宋体" panose="02010600030101010101" pitchFamily="2" charset="-122"/>
                        </a:rPr>
                        <a:t>1</a:t>
                      </a:r>
                      <a:r>
                        <a:rPr lang="zh-CN" altLang="en-US" sz="1200" kern="0" dirty="0" smtClean="0">
                          <a:solidFill>
                            <a:schemeClr val="tx1"/>
                          </a:solidFill>
                          <a:latin typeface="ˎ̥"/>
                          <a:ea typeface="+mn-ea"/>
                          <a:cs typeface="宋体" panose="02010600030101010101" pitchFamily="2" charset="-122"/>
                        </a:rPr>
                        <a:t>单元</a:t>
                      </a:r>
                      <a:r>
                        <a:rPr lang="en-US" altLang="zh-CN" sz="1200" kern="0" dirty="0" smtClean="0">
                          <a:solidFill>
                            <a:schemeClr val="tx1"/>
                          </a:solidFill>
                          <a:latin typeface="ˎ̥"/>
                          <a:ea typeface="+mn-ea"/>
                          <a:cs typeface="宋体" panose="02010600030101010101" pitchFamily="2" charset="-122"/>
                        </a:rPr>
                        <a:t>103</a:t>
                      </a:r>
                      <a:r>
                        <a:rPr lang="zh-CN" altLang="en-US" sz="1200" kern="0" dirty="0" smtClean="0">
                          <a:solidFill>
                            <a:schemeClr val="tx1"/>
                          </a:solidFill>
                          <a:latin typeface="ˎ̥"/>
                          <a:ea typeface="+mn-ea"/>
                          <a:cs typeface="宋体" panose="02010600030101010101" pitchFamily="2" charset="-122"/>
                        </a:rPr>
                        <a:t>室（清泰街的金钱巷社区南门左边）</a:t>
                      </a:r>
                      <a:endParaRPr lang="zh-CN" altLang="en-US" sz="1200" kern="100" dirty="0">
                        <a:solidFill>
                          <a:schemeClr val="tx1"/>
                        </a:solidFill>
                        <a:latin typeface="Times New Roman" panose="02020603050405020304"/>
                        <a:ea typeface="+mn-ea"/>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华家池校区新宇</a:t>
                      </a: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号楼对面小山旁</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a:t>
                      </a:r>
                      <a:r>
                        <a:rPr lang="zh-CN" sz="1200" kern="0">
                          <a:solidFill>
                            <a:srgbClr val="000000"/>
                          </a:solidFill>
                          <a:latin typeface="ˎ̥"/>
                          <a:ea typeface="宋体" panose="02010600030101010101" pitchFamily="2" charset="-122"/>
                          <a:cs typeface="宋体" panose="02010600030101010101" pitchFamily="2" charset="-122"/>
                        </a:rPr>
                        <a:t>紫金港校区蓝田宿舍北门</a:t>
                      </a: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博瑞眼镜旁</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88208527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86759757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86436239(</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93">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13575454182</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13805776539</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13003680668</a:t>
                      </a:r>
                      <a:endParaRPr lang="zh-CN" sz="120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13205815053</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13588319234</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13250813993(</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13067882319(</a:t>
                      </a:r>
                      <a:r>
                        <a:rPr lang="zh-CN" sz="1200" kern="0">
                          <a:solidFill>
                            <a:srgbClr val="000000"/>
                          </a:solidFill>
                          <a:latin typeface="ˎ̥"/>
                          <a:ea typeface="宋体" panose="02010600030101010101" pitchFamily="2" charset="-122"/>
                          <a:cs typeface="宋体" panose="02010600030101010101" pitchFamily="2" charset="-122"/>
                        </a:rPr>
                        <a:t>紫</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Email</a:t>
                      </a: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smtClean="0">
                          <a:solidFill>
                            <a:srgbClr val="000000"/>
                          </a:solidFill>
                          <a:latin typeface="ˎ̥"/>
                          <a:ea typeface="宋体" panose="02010600030101010101" pitchFamily="2" charset="-122"/>
                          <a:cs typeface="宋体" panose="02010600030101010101" pitchFamily="2" charset="-122"/>
                        </a:rPr>
                        <a:t>gwg16888@163.com</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yebzh@zju.edu.cn</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Long279229808@126.com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jfy1231@163.com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050" kern="0">
                          <a:solidFill>
                            <a:srgbClr val="000000"/>
                          </a:solidFill>
                          <a:latin typeface="ˎ̥"/>
                          <a:ea typeface="宋体" panose="02010600030101010101" pitchFamily="2" charset="-122"/>
                          <a:cs typeface="宋体" panose="02010600030101010101" pitchFamily="2" charset="-122"/>
                        </a:rPr>
                        <a:t>Xiaomiao7758@163.com</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QQ</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kern="0" dirty="0">
                        <a:solidFill>
                          <a:srgbClr val="000000"/>
                        </a:solidFill>
                        <a:latin typeface="ˎ̥"/>
                        <a:ea typeface="宋体" panose="02010600030101010101" pitchFamily="2" charset="-122"/>
                        <a:cs typeface="宋体" panose="02010600030101010101" pitchFamily="2" charset="-122"/>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32841385</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730"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279229808</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22200684</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412385285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标题 4"/>
          <p:cNvSpPr>
            <a:spLocks noGrp="1"/>
          </p:cNvSpPr>
          <p:nvPr>
            <p:ph type="title"/>
          </p:nvPr>
        </p:nvSpPr>
        <p:spPr>
          <a:xfrm>
            <a:off x="428625" y="214313"/>
            <a:ext cx="8229600" cy="1143000"/>
          </a:xfrm>
        </p:spPr>
        <p:txBody>
          <a:bodyPr vert="horz" wrap="square" lIns="0" tIns="45720" rIns="0" bIns="0" anchor="b" anchorCtr="0"/>
          <a:p>
            <a:pPr eaLnBrk="1" hangingPunct="1"/>
            <a:r>
              <a:rPr lang="zh-CN" altLang="en-US" dirty="0"/>
              <a:t>六、学位审核</a:t>
            </a:r>
            <a:endParaRPr lang="zh-CN" altLang="en-US" dirty="0"/>
          </a:p>
        </p:txBody>
      </p:sp>
      <p:sp>
        <p:nvSpPr>
          <p:cNvPr id="50178" name="内容占位符 5"/>
          <p:cNvSpPr>
            <a:spLocks noGrp="1"/>
          </p:cNvSpPr>
          <p:nvPr>
            <p:ph idx="1"/>
          </p:nvPr>
        </p:nvSpPr>
        <p:spPr/>
        <p:txBody>
          <a:bodyPr vert="horz" wrap="square" lIns="91440" tIns="45720" rIns="91440" bIns="45720" anchor="t" anchorCtr="0"/>
          <a:p>
            <a:pPr eaLnBrk="1" hangingPunct="1"/>
            <a:r>
              <a:rPr lang="zh-CN" altLang="en-US" dirty="0"/>
              <a:t>工作流程</a:t>
            </a:r>
            <a:endParaRPr lang="en-US" altLang="zh-CN" dirty="0"/>
          </a:p>
          <a:p>
            <a:pPr eaLnBrk="1" hangingPunct="1">
              <a:buNone/>
            </a:pPr>
            <a:r>
              <a:rPr lang="en-US" altLang="zh-CN" dirty="0"/>
              <a:t>1</a:t>
            </a:r>
            <a:r>
              <a:rPr lang="zh-CN" altLang="en-US" dirty="0"/>
              <a:t>、答辩材料审核</a:t>
            </a:r>
            <a:endParaRPr lang="en-US" altLang="zh-CN" dirty="0"/>
          </a:p>
          <a:p>
            <a:pPr eaLnBrk="1" hangingPunct="1">
              <a:buNone/>
            </a:pPr>
            <a:r>
              <a:rPr lang="en-US" altLang="zh-CN" dirty="0"/>
              <a:t>2</a:t>
            </a:r>
            <a:r>
              <a:rPr lang="zh-CN" altLang="en-US" dirty="0"/>
              <a:t>、网上审核</a:t>
            </a:r>
            <a:endParaRPr lang="en-US" altLang="zh-CN" dirty="0"/>
          </a:p>
          <a:p>
            <a:pPr eaLnBrk="1" hangingPunct="1">
              <a:buNone/>
            </a:pPr>
            <a:r>
              <a:rPr lang="en-US" altLang="zh-CN" dirty="0"/>
              <a:t>      </a:t>
            </a:r>
            <a:r>
              <a:rPr lang="zh-CN" altLang="en-US" dirty="0"/>
              <a:t>浙大系统：评阅结果</a:t>
            </a:r>
            <a:r>
              <a:rPr lang="en-US" altLang="zh-CN" dirty="0"/>
              <a:t>-</a:t>
            </a:r>
            <a:r>
              <a:rPr lang="zh-CN" altLang="en-US" dirty="0"/>
              <a:t>答辩结果</a:t>
            </a:r>
            <a:r>
              <a:rPr lang="en-US" altLang="zh-CN" dirty="0"/>
              <a:t>-</a:t>
            </a:r>
            <a:r>
              <a:rPr lang="zh-CN" altLang="en-US" dirty="0"/>
              <a:t>生成表决票</a:t>
            </a:r>
            <a:endParaRPr lang="en-US" altLang="zh-CN" dirty="0"/>
          </a:p>
          <a:p>
            <a:pPr eaLnBrk="1" hangingPunct="1">
              <a:buNone/>
            </a:pPr>
            <a:r>
              <a:rPr lang="en-US" altLang="zh-CN" dirty="0"/>
              <a:t>      </a:t>
            </a:r>
            <a:r>
              <a:rPr lang="zh-CN" altLang="en-US" dirty="0"/>
              <a:t>国家平台</a:t>
            </a:r>
            <a:r>
              <a:rPr lang="zh-CN" altLang="en-US" b="1" dirty="0"/>
              <a:t>（同力科硕）</a:t>
            </a:r>
            <a:r>
              <a:rPr lang="zh-CN" altLang="en-US" dirty="0"/>
              <a:t>成绩导入</a:t>
            </a:r>
            <a:r>
              <a:rPr lang="en-US" altLang="zh-CN" dirty="0"/>
              <a:t>-</a:t>
            </a:r>
            <a:r>
              <a:rPr lang="zh-CN" altLang="en-US" dirty="0"/>
              <a:t>答辩申请</a:t>
            </a:r>
            <a:r>
              <a:rPr lang="en-US" altLang="zh-CN" dirty="0"/>
              <a:t>-</a:t>
            </a:r>
            <a:r>
              <a:rPr lang="zh-CN" altLang="en-US" dirty="0"/>
              <a:t>论文终稿</a:t>
            </a:r>
            <a:endParaRPr lang="en-US" altLang="zh-CN" dirty="0"/>
          </a:p>
          <a:p>
            <a:pPr eaLnBrk="1" hangingPunct="1">
              <a:buNone/>
            </a:pPr>
            <a:r>
              <a:rPr lang="en-US" altLang="zh-CN" dirty="0"/>
              <a:t>3</a:t>
            </a:r>
            <a:r>
              <a:rPr lang="zh-CN" altLang="en-US" dirty="0"/>
              <a:t>、学位委员会表决</a:t>
            </a:r>
            <a:endParaRPr lang="en-US" altLang="zh-CN" dirty="0"/>
          </a:p>
          <a:p>
            <a:pPr eaLnBrk="1" hangingPunct="1">
              <a:buNone/>
            </a:pPr>
            <a:r>
              <a:rPr lang="en-US" altLang="zh-CN" dirty="0"/>
              <a:t>4</a:t>
            </a:r>
            <a:r>
              <a:rPr lang="zh-CN" altLang="en-US" dirty="0"/>
              <a:t>、</a:t>
            </a:r>
            <a:r>
              <a:rPr lang="zh-CN" altLang="en-US" dirty="0">
                <a:solidFill>
                  <a:srgbClr val="C00000"/>
                </a:solidFill>
              </a:rPr>
              <a:t>浙大系统中上传论文终稿</a:t>
            </a:r>
            <a:r>
              <a:rPr lang="en-US" altLang="zh-CN" dirty="0">
                <a:solidFill>
                  <a:srgbClr val="C00000"/>
                </a:solidFill>
              </a:rPr>
              <a:t>-</a:t>
            </a:r>
            <a:r>
              <a:rPr lang="zh-CN" altLang="en-US" dirty="0">
                <a:solidFill>
                  <a:srgbClr val="C00000"/>
                </a:solidFill>
              </a:rPr>
              <a:t>导师审核</a:t>
            </a:r>
            <a:endParaRPr lang="zh-CN" altLang="en-US" dirty="0">
              <a:solidFill>
                <a:srgbClr val="C00000"/>
              </a:solidFill>
            </a:endParaRPr>
          </a:p>
          <a:p>
            <a:pPr eaLnBrk="1" hangingPunct="1">
              <a:buNone/>
            </a:pPr>
            <a:r>
              <a:rPr lang="en-US" altLang="zh-CN" u="sng" dirty="0">
                <a:solidFill>
                  <a:srgbClr val="FF0000"/>
                </a:solidFill>
              </a:rPr>
              <a:t>(</a:t>
            </a:r>
            <a:r>
              <a:rPr lang="zh-CN" altLang="en-US" u="sng" dirty="0">
                <a:solidFill>
                  <a:srgbClr val="FF0000"/>
                </a:solidFill>
                <a:latin typeface="Arial" panose="020B0604020202020204" pitchFamily="34" charset="0"/>
              </a:rPr>
              <a:t>特别注意：请确认系统中论文信息是否为最终版本，须与论文终稿保存一致！</a:t>
            </a:r>
            <a:r>
              <a:rPr lang="en-US" altLang="zh-CN" u="sng" dirty="0">
                <a:solidFill>
                  <a:srgbClr val="FF0000"/>
                </a:solidFill>
                <a:latin typeface="Arial" panose="020B0604020202020204" pitchFamily="34" charset="0"/>
              </a:rPr>
              <a:t>)</a:t>
            </a:r>
            <a:endParaRPr lang="en-US" altLang="zh-CN" u="sng" dirty="0">
              <a:solidFill>
                <a:srgbClr val="FF0000"/>
              </a:solidFill>
              <a:latin typeface="Arial" panose="020B0604020202020204" pitchFamily="34" charset="0"/>
            </a:endParaRPr>
          </a:p>
          <a:p>
            <a:pPr eaLnBrk="1" hangingPunct="1">
              <a:buNone/>
            </a:pPr>
            <a:r>
              <a:rPr lang="en-US" altLang="zh-CN" dirty="0"/>
              <a:t>5</a:t>
            </a:r>
            <a:r>
              <a:rPr lang="zh-CN" altLang="en-US" dirty="0"/>
              <a:t>、证书制作</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2"/>
          <p:cNvSpPr>
            <a:spLocks noGrp="1"/>
          </p:cNvSpPr>
          <p:nvPr>
            <p:ph type="title"/>
          </p:nvPr>
        </p:nvSpPr>
        <p:spPr>
          <a:xfrm>
            <a:off x="428625" y="357188"/>
            <a:ext cx="8229600" cy="1143000"/>
          </a:xfrm>
        </p:spPr>
        <p:txBody>
          <a:bodyPr vert="horz" wrap="square" lIns="0" tIns="45720" rIns="0" bIns="0" anchor="b" anchorCtr="0"/>
          <a:p>
            <a:pPr eaLnBrk="1" hangingPunct="1"/>
            <a:r>
              <a:rPr lang="zh-CN" altLang="en-US" sz="4400" dirty="0"/>
              <a:t>七、证书发放和学位授予典礼</a:t>
            </a:r>
            <a:endParaRPr lang="zh-CN" altLang="en-US" sz="4400" dirty="0"/>
          </a:p>
        </p:txBody>
      </p:sp>
      <p:sp>
        <p:nvSpPr>
          <p:cNvPr id="51202" name="内容占位符 3"/>
          <p:cNvSpPr>
            <a:spLocks noGrp="1"/>
          </p:cNvSpPr>
          <p:nvPr>
            <p:ph idx="1"/>
          </p:nvPr>
        </p:nvSpPr>
        <p:spPr>
          <a:xfrm>
            <a:off x="500063" y="1928813"/>
            <a:ext cx="5211762" cy="2214562"/>
          </a:xfrm>
        </p:spPr>
        <p:txBody>
          <a:bodyPr vert="horz" wrap="square" lIns="91440" tIns="45720" rIns="91440" bIns="45720" anchor="t" anchorCtr="0"/>
          <a:p>
            <a:pPr eaLnBrk="1" hangingPunct="1"/>
            <a:r>
              <a:rPr lang="zh-CN" altLang="en-US" dirty="0"/>
              <a:t>时间：</a:t>
            </a:r>
            <a:r>
              <a:rPr lang="en-US" altLang="zh-CN" dirty="0"/>
              <a:t>6</a:t>
            </a:r>
            <a:r>
              <a:rPr lang="zh-CN" altLang="en-US" dirty="0"/>
              <a:t>月底，具体按学校通知时间</a:t>
            </a:r>
            <a:endParaRPr lang="en-US" altLang="zh-CN" dirty="0"/>
          </a:p>
          <a:p>
            <a:pPr eaLnBrk="1" hangingPunct="1"/>
            <a:r>
              <a:rPr lang="zh-CN" altLang="en-US" b="1" dirty="0">
                <a:solidFill>
                  <a:srgbClr val="FF0000"/>
                </a:solidFill>
              </a:rPr>
              <a:t>凭离校单、学校系统论文终稿审核通过截图打印件领证</a:t>
            </a:r>
            <a:endParaRPr lang="en-US" altLang="zh-CN" dirty="0"/>
          </a:p>
          <a:p>
            <a:pPr eaLnBrk="1" hangingPunct="1">
              <a:buNone/>
            </a:pPr>
            <a:r>
              <a:rPr lang="zh-CN" altLang="en-US" dirty="0"/>
              <a:t>     </a:t>
            </a:r>
            <a:r>
              <a:rPr lang="zh-CN" altLang="en-US" dirty="0">
                <a:solidFill>
                  <a:srgbClr val="0000FF"/>
                </a:solidFill>
              </a:rPr>
              <a:t>学位证书（自行保存）</a:t>
            </a:r>
            <a:endParaRPr lang="en-US" altLang="zh-CN" dirty="0">
              <a:solidFill>
                <a:srgbClr val="0000FF"/>
              </a:solidFill>
            </a:endParaRPr>
          </a:p>
          <a:p>
            <a:pPr eaLnBrk="1" hangingPunct="1">
              <a:buNone/>
            </a:pPr>
            <a:r>
              <a:rPr lang="zh-CN" altLang="en-US" dirty="0">
                <a:solidFill>
                  <a:srgbClr val="0000FF"/>
                </a:solidFill>
              </a:rPr>
              <a:t>     学位申请书、学位证明（交工作单位人事科存档）</a:t>
            </a:r>
            <a:endParaRPr lang="en-US" altLang="zh-CN" dirty="0">
              <a:solidFill>
                <a:srgbClr val="0000FF"/>
              </a:solidFill>
            </a:endParaRPr>
          </a:p>
          <a:p>
            <a:pPr eaLnBrk="1" hangingPunct="1">
              <a:buNone/>
            </a:pPr>
            <a:endParaRPr lang="zh-CN" altLang="en-US" dirty="0">
              <a:solidFill>
                <a:srgbClr val="0000FF"/>
              </a:solidFill>
            </a:endParaRPr>
          </a:p>
        </p:txBody>
      </p:sp>
      <p:pic>
        <p:nvPicPr>
          <p:cNvPr id="51203" name="Picture 3" descr="D:\My Documents\My Pictures\20150416-12.bmp"/>
          <p:cNvPicPr>
            <a:picLocks noChangeAspect="1"/>
          </p:cNvPicPr>
          <p:nvPr/>
        </p:nvPicPr>
        <p:blipFill>
          <a:blip r:embed="rId1"/>
          <a:srcRect l="7207" t="1613" r="7207" b="3342"/>
          <a:stretch>
            <a:fillRect/>
          </a:stretch>
        </p:blipFill>
        <p:spPr>
          <a:xfrm>
            <a:off x="6000750" y="1643063"/>
            <a:ext cx="2714625" cy="3929062"/>
          </a:xfrm>
          <a:prstGeom prst="rect">
            <a:avLst/>
          </a:prstGeom>
          <a:noFill/>
          <a:ln w="9525" cap="flat" cmpd="sng">
            <a:solidFill>
              <a:srgbClr val="C00000"/>
            </a:solidFill>
            <a:prstDash val="solid"/>
            <a:miter/>
            <a:headEnd type="none" w="med" len="med"/>
            <a:tailEnd type="none" w="med" len="med"/>
          </a:ln>
        </p:spPr>
      </p:pic>
      <p:sp>
        <p:nvSpPr>
          <p:cNvPr id="51204" name="TextBox 11"/>
          <p:cNvSpPr txBox="1"/>
          <p:nvPr/>
        </p:nvSpPr>
        <p:spPr>
          <a:xfrm>
            <a:off x="6000750" y="4357688"/>
            <a:ext cx="1643063" cy="400050"/>
          </a:xfrm>
          <a:prstGeom prst="rect">
            <a:avLst/>
          </a:prstGeom>
          <a:noFill/>
          <a:ln w="9525">
            <a:noFill/>
          </a:ln>
        </p:spPr>
        <p:txBody>
          <a:bodyPr anchor="t" anchorCtr="0">
            <a:spAutoFit/>
          </a:bodyPr>
          <a:p>
            <a:r>
              <a:rPr lang="zh-CN" altLang="en-US" sz="2000" b="1" dirty="0">
                <a:solidFill>
                  <a:srgbClr val="C00000"/>
                </a:solidFill>
                <a:latin typeface="Arial" panose="020B0604020202020204" pitchFamily="34" charset="0"/>
                <a:ea typeface="宋体" panose="02010600030101010101" pitchFamily="2" charset="-122"/>
              </a:rPr>
              <a:t>系办</a:t>
            </a:r>
            <a:r>
              <a:rPr lang="en-US" altLang="zh-CN" sz="2000" b="1" dirty="0">
                <a:solidFill>
                  <a:srgbClr val="C00000"/>
                </a:solidFill>
                <a:latin typeface="Arial" panose="020B0604020202020204" pitchFamily="34" charset="0"/>
                <a:ea typeface="宋体" panose="02010600030101010101" pitchFamily="2" charset="-122"/>
              </a:rPr>
              <a:t>/</a:t>
            </a:r>
            <a:r>
              <a:rPr lang="zh-CN" altLang="en-US" sz="2000" b="1" dirty="0">
                <a:solidFill>
                  <a:srgbClr val="C00000"/>
                </a:solidFill>
                <a:latin typeface="Arial" panose="020B0604020202020204" pitchFamily="34" charset="0"/>
                <a:ea typeface="宋体" panose="02010600030101010101" pitchFamily="2" charset="-122"/>
              </a:rPr>
              <a:t>科教科</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13" name="直接箭头连接符 12"/>
          <p:cNvCxnSpPr/>
          <p:nvPr/>
        </p:nvCxnSpPr>
        <p:spPr bwMode="auto">
          <a:xfrm rot="5400000" flipH="1" flipV="1">
            <a:off x="6322219" y="4036219"/>
            <a:ext cx="50006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206" name="TextBox 14"/>
          <p:cNvSpPr txBox="1"/>
          <p:nvPr/>
        </p:nvSpPr>
        <p:spPr>
          <a:xfrm>
            <a:off x="428625" y="5654675"/>
            <a:ext cx="4857750" cy="523875"/>
          </a:xfrm>
          <a:prstGeom prst="rect">
            <a:avLst/>
          </a:prstGeom>
          <a:noFill/>
          <a:ln w="9525">
            <a:noFill/>
          </a:ln>
        </p:spPr>
        <p:txBody>
          <a:bodyPr anchor="t" anchorCtr="0">
            <a:spAutoFit/>
          </a:bodyPr>
          <a:p>
            <a:r>
              <a:rPr lang="zh-CN" altLang="en-US" sz="2800" dirty="0">
                <a:latin typeface="Arial" panose="020B0604020202020204" pitchFamily="34" charset="0"/>
                <a:ea typeface="宋体" panose="02010600030101010101" pitchFamily="2" charset="-122"/>
              </a:rPr>
              <a:t>到浙大西溪档案馆拍照存档</a:t>
            </a:r>
            <a:endParaRPr lang="zh-CN" altLang="en-US" sz="280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Box 2"/>
          <p:cNvSpPr txBox="1"/>
          <p:nvPr/>
        </p:nvSpPr>
        <p:spPr>
          <a:xfrm>
            <a:off x="5929313" y="1214438"/>
            <a:ext cx="3214687" cy="1323975"/>
          </a:xfrm>
          <a:prstGeom prst="rect">
            <a:avLst/>
          </a:prstGeom>
          <a:noFill/>
          <a:ln w="9525">
            <a:noFill/>
          </a:ln>
        </p:spPr>
        <p:txBody>
          <a:bodyPr anchor="t" anchorCtr="0">
            <a:spAutoFit/>
          </a:bodyPr>
          <a:p>
            <a:pPr algn="ctr"/>
            <a:r>
              <a:rPr lang="zh-CN" altLang="en-US" sz="4000" dirty="0">
                <a:solidFill>
                  <a:srgbClr val="FF0000"/>
                </a:solidFill>
                <a:latin typeface="Arial" panose="020B0604020202020204" pitchFamily="34" charset="0"/>
                <a:ea typeface="宋体" panose="02010600030101010101" pitchFamily="2" charset="-122"/>
              </a:rPr>
              <a:t>紫金港校区地图</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8194" name="Picture 3" descr="E:\研究生科20151018\各类ppt\紫金港地图-2.jpg"/>
          <p:cNvPicPr>
            <a:picLocks noChangeAspect="1"/>
          </p:cNvPicPr>
          <p:nvPr/>
        </p:nvPicPr>
        <p:blipFill>
          <a:blip r:embed="rId1"/>
          <a:stretch>
            <a:fillRect/>
          </a:stretch>
        </p:blipFill>
        <p:spPr>
          <a:xfrm>
            <a:off x="1500188" y="428625"/>
            <a:ext cx="4786312" cy="6351588"/>
          </a:xfrm>
          <a:prstGeom prst="rect">
            <a:avLst/>
          </a:prstGeom>
          <a:noFill/>
          <a:ln w="9525">
            <a:noFill/>
          </a:ln>
        </p:spPr>
      </p:pic>
      <p:sp>
        <p:nvSpPr>
          <p:cNvPr id="8195" name="矩形 3"/>
          <p:cNvSpPr/>
          <p:nvPr/>
        </p:nvSpPr>
        <p:spPr>
          <a:xfrm>
            <a:off x="117475" y="5546725"/>
            <a:ext cx="1422400" cy="1200150"/>
          </a:xfrm>
          <a:prstGeom prst="rect">
            <a:avLst/>
          </a:prstGeom>
          <a:noFill/>
          <a:ln w="9525">
            <a:noFill/>
          </a:ln>
        </p:spPr>
        <p:txBody>
          <a:bodyPr wrap="none" anchor="t" anchorCtr="0">
            <a:spAutoFit/>
          </a:bodyPr>
          <a:p>
            <a:r>
              <a:rPr lang="zh-CN" altLang="en-US" sz="2400" b="1" dirty="0">
                <a:latin typeface="Arial" panose="020B0604020202020204" pitchFamily="34" charset="0"/>
                <a:ea typeface="宋体" panose="02010600030101010101" pitchFamily="2" charset="-122"/>
              </a:rPr>
              <a:t>医学院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研究生科</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医綜</a:t>
            </a:r>
            <a:r>
              <a:rPr lang="en-US" altLang="zh-CN" sz="2400" b="1" dirty="0">
                <a:latin typeface="Arial" panose="020B0604020202020204" pitchFamily="34" charset="0"/>
                <a:ea typeface="宋体" panose="02010600030101010101" pitchFamily="2" charset="-122"/>
              </a:rPr>
              <a:t>602</a:t>
            </a:r>
            <a:endParaRPr lang="zh-CN" altLang="en-US" sz="2400" dirty="0">
              <a:latin typeface="Arial" panose="020B0604020202020204" pitchFamily="34" charset="0"/>
              <a:ea typeface="宋体" panose="02010600030101010101" pitchFamily="2" charset="-122"/>
            </a:endParaRPr>
          </a:p>
        </p:txBody>
      </p:sp>
      <p:sp>
        <p:nvSpPr>
          <p:cNvPr id="8196" name="矩形 4"/>
          <p:cNvSpPr/>
          <p:nvPr/>
        </p:nvSpPr>
        <p:spPr>
          <a:xfrm>
            <a:off x="0" y="3355975"/>
            <a:ext cx="1928813" cy="1200150"/>
          </a:xfrm>
          <a:prstGeom prst="rect">
            <a:avLst/>
          </a:prstGeom>
          <a:noFill/>
          <a:ln w="9525">
            <a:noFill/>
          </a:ln>
        </p:spPr>
        <p:txBody>
          <a:bodyPr anchor="t" anchorCtr="0">
            <a:spAutoFit/>
          </a:bodyPr>
          <a:p>
            <a:r>
              <a:rPr lang="zh-CN" altLang="en-US" sz="2400" b="1" dirty="0">
                <a:latin typeface="Arial" panose="020B0604020202020204" pitchFamily="34" charset="0"/>
                <a:ea typeface="宋体" panose="02010600030101010101" pitchFamily="2" charset="-122"/>
              </a:rPr>
              <a:t>已搬至研究生教育综合楼</a:t>
            </a:r>
            <a:r>
              <a:rPr lang="en-US" altLang="zh-CN" sz="2400" b="1" dirty="0">
                <a:latin typeface="Arial" panose="020B0604020202020204" pitchFamily="34" charset="0"/>
                <a:ea typeface="宋体" panose="02010600030101010101" pitchFamily="2" charset="-122"/>
              </a:rPr>
              <a:t>8-9</a:t>
            </a:r>
            <a:r>
              <a:rPr lang="zh-CN" altLang="en-US" sz="2400" b="1" dirty="0">
                <a:latin typeface="Arial" panose="020B0604020202020204" pitchFamily="34" charset="0"/>
                <a:ea typeface="宋体" panose="02010600030101010101" pitchFamily="2" charset="-122"/>
              </a:rPr>
              <a:t>楼</a:t>
            </a:r>
            <a:endParaRPr lang="zh-CN" altLang="en-US" sz="2400" dirty="0">
              <a:latin typeface="Arial" panose="020B0604020202020204" pitchFamily="34" charset="0"/>
              <a:ea typeface="宋体" panose="02010600030101010101" pitchFamily="2" charset="-122"/>
            </a:endParaRPr>
          </a:p>
        </p:txBody>
      </p:sp>
      <p:sp>
        <p:nvSpPr>
          <p:cNvPr id="8197" name="矩形 5"/>
          <p:cNvSpPr/>
          <p:nvPr/>
        </p:nvSpPr>
        <p:spPr>
          <a:xfrm>
            <a:off x="6105525" y="4597400"/>
            <a:ext cx="2032000" cy="830263"/>
          </a:xfrm>
          <a:prstGeom prst="rect">
            <a:avLst/>
          </a:prstGeom>
          <a:noFill/>
          <a:ln w="9525">
            <a:noFill/>
          </a:ln>
        </p:spPr>
        <p:txBody>
          <a:bodyPr wrap="none" anchor="t" anchorCtr="0">
            <a:spAutoFit/>
          </a:bodyPr>
          <a:p>
            <a:r>
              <a:rPr lang="zh-CN" altLang="en-US" sz="2400" b="1" dirty="0">
                <a:latin typeface="Arial" panose="020B0604020202020204" pitchFamily="34" charset="0"/>
                <a:ea typeface="宋体" panose="02010600030101010101" pitchFamily="2" charset="-122"/>
              </a:rPr>
              <a:t>行政办事大厅</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纳米楼</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楼</a:t>
            </a:r>
            <a:endParaRPr lang="zh-CN" altLang="en-US" sz="2400" b="1" dirty="0">
              <a:latin typeface="Arial" panose="020B0604020202020204" pitchFamily="34" charset="0"/>
              <a:ea typeface="宋体" panose="02010600030101010101" pitchFamily="2" charset="-122"/>
            </a:endParaRPr>
          </a:p>
        </p:txBody>
      </p:sp>
      <p:cxnSp>
        <p:nvCxnSpPr>
          <p:cNvPr id="11" name="直接箭头连接符 10"/>
          <p:cNvCxnSpPr/>
          <p:nvPr/>
        </p:nvCxnSpPr>
        <p:spPr>
          <a:xfrm rot="10800000" flipV="1">
            <a:off x="3805238" y="4962525"/>
            <a:ext cx="2227263" cy="474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468438" y="3684588"/>
            <a:ext cx="474663"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577975" y="5802313"/>
            <a:ext cx="511175" cy="219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标题 1"/>
          <p:cNvSpPr>
            <a:spLocks noGrp="1"/>
          </p:cNvSpPr>
          <p:nvPr>
            <p:ph type="title"/>
          </p:nvPr>
        </p:nvSpPr>
        <p:spPr>
          <a:xfrm>
            <a:off x="357188" y="142875"/>
            <a:ext cx="8229600" cy="1143000"/>
          </a:xfrm>
        </p:spPr>
        <p:txBody>
          <a:bodyPr vert="horz" wrap="square" lIns="0" tIns="45720" rIns="0" bIns="0" anchor="b" anchorCtr="0"/>
          <a:p>
            <a:pPr eaLnBrk="1" hangingPunct="1"/>
            <a:r>
              <a:rPr lang="zh-CN" altLang="en-US" dirty="0"/>
              <a:t>八、其他</a:t>
            </a:r>
            <a:endParaRPr lang="zh-CN" altLang="en-US" dirty="0"/>
          </a:p>
        </p:txBody>
      </p:sp>
      <p:grpSp>
        <p:nvGrpSpPr>
          <p:cNvPr id="52226" name="组合 7"/>
          <p:cNvGrpSpPr/>
          <p:nvPr/>
        </p:nvGrpSpPr>
        <p:grpSpPr>
          <a:xfrm>
            <a:off x="2786063" y="1357313"/>
            <a:ext cx="5524500" cy="4810125"/>
            <a:chOff x="1214414" y="1285860"/>
            <a:chExt cx="5524500" cy="4810125"/>
          </a:xfrm>
        </p:grpSpPr>
        <p:pic>
          <p:nvPicPr>
            <p:cNvPr id="52227" name="Picture 3" descr="D:\My Documents\My Pictures\20150416-13.bmp"/>
            <p:cNvPicPr>
              <a:picLocks noChangeAspect="1"/>
            </p:cNvPicPr>
            <p:nvPr/>
          </p:nvPicPr>
          <p:blipFill>
            <a:blip r:embed="rId1"/>
            <a:stretch>
              <a:fillRect/>
            </a:stretch>
          </p:blipFill>
          <p:spPr>
            <a:xfrm>
              <a:off x="1214414" y="1285860"/>
              <a:ext cx="5524500" cy="4810125"/>
            </a:xfrm>
            <a:prstGeom prst="rect">
              <a:avLst/>
            </a:prstGeom>
            <a:noFill/>
            <a:ln w="9525">
              <a:noFill/>
            </a:ln>
          </p:spPr>
        </p:pic>
        <p:sp>
          <p:nvSpPr>
            <p:cNvPr id="6" name="椭圆 5"/>
            <p:cNvSpPr/>
            <p:nvPr/>
          </p:nvSpPr>
          <p:spPr bwMode="auto">
            <a:xfrm>
              <a:off x="1500164" y="4571985"/>
              <a:ext cx="571500" cy="2143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直接箭头连接符 6"/>
            <p:cNvCxnSpPr/>
            <p:nvPr/>
          </p:nvCxnSpPr>
          <p:spPr bwMode="auto">
            <a:xfrm rot="10800000">
              <a:off x="2000226" y="4786297"/>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2230" name="TextBox 8"/>
          <p:cNvSpPr txBox="1"/>
          <p:nvPr/>
        </p:nvSpPr>
        <p:spPr>
          <a:xfrm>
            <a:off x="1557338" y="2000250"/>
            <a:ext cx="800100" cy="3786188"/>
          </a:xfrm>
          <a:prstGeom prst="rect">
            <a:avLst/>
          </a:prstGeom>
          <a:noFill/>
          <a:ln w="9525">
            <a:noFill/>
          </a:ln>
        </p:spPr>
        <p:txBody>
          <a:bodyPr vert="eaVert" anchor="t" anchorCtr="0">
            <a:spAutoFit/>
          </a:bodyPr>
          <a:p>
            <a:r>
              <a:rPr lang="en-US" altLang="zh-CN" sz="4000" dirty="0">
                <a:latin typeface="Arial" panose="020B0604020202020204" pitchFamily="34" charset="0"/>
                <a:ea typeface="宋体" panose="02010600030101010101" pitchFamily="2" charset="-122"/>
              </a:rPr>
              <a:t>1.</a:t>
            </a:r>
            <a:r>
              <a:rPr lang="zh-CN" altLang="en-US" sz="4000" dirty="0">
                <a:latin typeface="Arial" panose="020B0604020202020204" pitchFamily="34" charset="0"/>
                <a:ea typeface="宋体" panose="02010600030101010101" pitchFamily="2" charset="-122"/>
              </a:rPr>
              <a:t>相关表格下载</a:t>
            </a: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2"/>
          <p:cNvSpPr>
            <a:spLocks noGrp="1"/>
          </p:cNvSpPr>
          <p:nvPr>
            <p:ph type="title"/>
          </p:nvPr>
        </p:nvSpPr>
        <p:spPr/>
        <p:txBody>
          <a:bodyPr vert="horz" wrap="square" lIns="0" tIns="45720" rIns="0" bIns="0" anchor="b" anchorCtr="0"/>
          <a:p>
            <a:r>
              <a:rPr lang="en-US" altLang="zh-CN" sz="4000" dirty="0"/>
              <a:t>2</a:t>
            </a:r>
            <a:r>
              <a:rPr lang="zh-CN" altLang="en-US" sz="4000" dirty="0"/>
              <a:t>、不能按期授予学位的情况</a:t>
            </a:r>
            <a:endParaRPr lang="zh-CN" altLang="en-US" sz="4000" dirty="0"/>
          </a:p>
        </p:txBody>
      </p:sp>
      <p:sp>
        <p:nvSpPr>
          <p:cNvPr id="53250" name="Rectangle 3"/>
          <p:cNvSpPr>
            <a:spLocks noGrp="1"/>
          </p:cNvSpPr>
          <p:nvPr>
            <p:ph idx="1"/>
          </p:nvPr>
        </p:nvSpPr>
        <p:spPr>
          <a:xfrm>
            <a:off x="457200" y="1935163"/>
            <a:ext cx="7258050" cy="4137025"/>
          </a:xfrm>
        </p:spPr>
        <p:txBody>
          <a:bodyPr vert="horz" wrap="square" lIns="91440" tIns="45720" rIns="91440" bIns="45720" anchor="t" anchorCtr="0"/>
          <a:p>
            <a:r>
              <a:rPr lang="zh-CN" altLang="en-US" dirty="0"/>
              <a:t>资格审核未通过</a:t>
            </a:r>
            <a:endParaRPr lang="zh-CN" altLang="en-US" dirty="0"/>
          </a:p>
          <a:p>
            <a:r>
              <a:rPr lang="zh-CN" altLang="en-US" dirty="0"/>
              <a:t>论文评阅不合格</a:t>
            </a:r>
            <a:endParaRPr lang="zh-CN" altLang="en-US" dirty="0"/>
          </a:p>
          <a:p>
            <a:r>
              <a:rPr lang="zh-CN" altLang="en-US" dirty="0"/>
              <a:t>学位论文答辩未通过</a:t>
            </a:r>
            <a:endParaRPr lang="zh-CN" altLang="en-US" dirty="0"/>
          </a:p>
          <a:p>
            <a:r>
              <a:rPr lang="zh-CN" altLang="en-US" dirty="0"/>
              <a:t>系统信息未完善，审核未通过</a:t>
            </a:r>
            <a:endParaRPr lang="zh-CN" altLang="en-US" dirty="0"/>
          </a:p>
          <a:p>
            <a:r>
              <a:rPr lang="zh-CN" altLang="en-US" dirty="0"/>
              <a:t>未拍摄证书照片</a:t>
            </a:r>
            <a:endParaRPr lang="en-US" altLang="zh-CN" dirty="0"/>
          </a:p>
          <a:p>
            <a:r>
              <a:rPr lang="zh-CN" altLang="en-US" dirty="0"/>
              <a:t>同力硕士国家平台未报名，指纹未采集</a:t>
            </a:r>
            <a:r>
              <a:rPr lang="en-US" altLang="zh-CN" dirty="0"/>
              <a:t>……</a:t>
            </a:r>
            <a:endParaRPr lang="zh-CN" altLang="en-US" dirty="0"/>
          </a:p>
          <a:p>
            <a:endParaRPr lang="en-US" altLang="zh-CN" dirty="0">
              <a:solidFill>
                <a:srgbClr val="FF0000"/>
              </a:solidFill>
            </a:endParaRPr>
          </a:p>
          <a:p>
            <a:r>
              <a:rPr lang="zh-CN" altLang="en-US" dirty="0">
                <a:solidFill>
                  <a:srgbClr val="FF0000"/>
                </a:solidFill>
              </a:rPr>
              <a:t>同等学力无科研特批及课程特批政策</a:t>
            </a:r>
            <a:endParaRPr lang="en-US" altLang="zh-CN"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圆角矩形 15"/>
          <p:cNvSpPr/>
          <p:nvPr/>
        </p:nvSpPr>
        <p:spPr>
          <a:xfrm>
            <a:off x="214313" y="5286375"/>
            <a:ext cx="1071562" cy="500063"/>
          </a:xfrm>
          <a:prstGeom prst="roundRect">
            <a:avLst>
              <a:gd name="adj" fmla="val 16667"/>
            </a:avLst>
          </a:prstGeom>
          <a:solidFill>
            <a:srgbClr val="FFFFCC"/>
          </a:solidFill>
          <a:ln w="9525">
            <a:noFill/>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54274" name="圆角矩形 14"/>
          <p:cNvSpPr/>
          <p:nvPr/>
        </p:nvSpPr>
        <p:spPr>
          <a:xfrm>
            <a:off x="214313" y="1500188"/>
            <a:ext cx="1143000" cy="500062"/>
          </a:xfrm>
          <a:prstGeom prst="roundRect">
            <a:avLst>
              <a:gd name="adj" fmla="val 16667"/>
            </a:avLst>
          </a:prstGeom>
          <a:solidFill>
            <a:srgbClr val="FFFFCC"/>
          </a:solidFill>
          <a:ln w="9525">
            <a:noFill/>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54275" name="Rectangle 8"/>
          <p:cNvSpPr/>
          <p:nvPr/>
        </p:nvSpPr>
        <p:spPr>
          <a:xfrm>
            <a:off x="122238" y="1641475"/>
            <a:ext cx="8750300" cy="4824413"/>
          </a:xfrm>
          <a:prstGeom prst="rect">
            <a:avLst/>
          </a:prstGeom>
          <a:noFill/>
          <a:ln w="9525">
            <a:noFill/>
          </a:ln>
        </p:spPr>
        <p:txBody>
          <a:bodyPr anchor="t" anchorCtr="0"/>
          <a:p>
            <a:pPr marL="342900" indent="-342900">
              <a:spcBef>
                <a:spcPct val="20000"/>
              </a:spcBef>
            </a:pPr>
            <a:r>
              <a:rPr lang="zh-CN" altLang="en-US" sz="4000" b="1" dirty="0">
                <a:solidFill>
                  <a:srgbClr val="0000FF"/>
                </a:solidFill>
                <a:latin typeface="楷体_GB2312" panose="02010609030101010101" pitchFamily="49" charset="-122"/>
                <a:ea typeface="楷体_GB2312" panose="02010609030101010101" pitchFamily="49" charset="-122"/>
              </a:rPr>
              <a:t>网址：</a:t>
            </a:r>
            <a:r>
              <a:rPr lang="en-US" altLang="zh-CN" sz="2800" b="1" dirty="0">
                <a:solidFill>
                  <a:srgbClr val="0000FF"/>
                </a:solidFill>
                <a:latin typeface="楷体_GB2312" panose="02010609030101010101" pitchFamily="49" charset="-122"/>
                <a:ea typeface="楷体_GB2312" panose="02010609030101010101" pitchFamily="49" charset="-122"/>
              </a:rPr>
              <a:t>http://grs.zju.edu.cn</a:t>
            </a:r>
            <a:r>
              <a:rPr lang="zh-CN" altLang="en-US" sz="2800" b="1" dirty="0">
                <a:solidFill>
                  <a:srgbClr val="0000FF"/>
                </a:solidFill>
                <a:latin typeface="楷体_GB2312" panose="02010609030101010101" pitchFamily="49" charset="-122"/>
                <a:ea typeface="楷体_GB2312" panose="02010609030101010101" pitchFamily="49" charset="-122"/>
              </a:rPr>
              <a:t>（浙江大学研究生院）                                                                   </a:t>
            </a:r>
            <a:endParaRPr lang="zh-CN" altLang="en-US" sz="2800" b="1" dirty="0">
              <a:solidFill>
                <a:srgbClr val="0000FF"/>
              </a:solidFill>
              <a:latin typeface="楷体_GB2312" panose="02010609030101010101" pitchFamily="49" charset="-122"/>
              <a:ea typeface="楷体_GB2312" panose="02010609030101010101" pitchFamily="49" charset="-122"/>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     </a:t>
            </a:r>
            <a:r>
              <a:rPr lang="en-US" altLang="zh-CN" sz="2800" b="1" dirty="0">
                <a:solidFill>
                  <a:srgbClr val="FF6600"/>
                </a:solidFill>
                <a:latin typeface="楷体_GB2312" panose="02010609030101010101" pitchFamily="49" charset="-122"/>
                <a:ea typeface="楷体_GB2312" panose="02010609030101010101" pitchFamily="49" charset="-122"/>
              </a:rPr>
              <a:t>http://www.cmm.zju.edu.cn</a:t>
            </a:r>
            <a:endParaRPr lang="en-US" altLang="zh-CN" sz="2800" b="1" dirty="0">
              <a:solidFill>
                <a:srgbClr val="FF6600"/>
              </a:solidFill>
              <a:latin typeface="楷体_GB2312" panose="02010609030101010101" pitchFamily="49" charset="-122"/>
              <a:ea typeface="楷体_GB2312" panose="02010609030101010101" pitchFamily="49" charset="-122"/>
              <a:hlinkClick r:id="rId1"/>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（浙江大学医学院     医学教育    研究生教育）</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4276" name="Text Box 2" descr="PA100014"/>
          <p:cNvSpPr txBox="1"/>
          <p:nvPr/>
        </p:nvSpPr>
        <p:spPr>
          <a:xfrm>
            <a:off x="1609725" y="2066925"/>
            <a:ext cx="309563" cy="365125"/>
          </a:xfrm>
          <a:prstGeom prst="rect">
            <a:avLst/>
          </a:prstGeom>
          <a:noFill/>
          <a:ln w="9525">
            <a:noFill/>
          </a:ln>
        </p:spPr>
        <p:txBody>
          <a:bodyPr wrap="none" anchor="t" anchorCtr="0">
            <a:spAutoFit/>
          </a:bodyPr>
          <a:p>
            <a:pPr algn="ctr"/>
            <a:endParaRPr lang="zh-CN" altLang="en-US" sz="1800" b="1" dirty="0">
              <a:latin typeface="楷体_GB2312" panose="02010609030101010101" pitchFamily="49" charset="-122"/>
              <a:ea typeface="楷体_GB2312" panose="02010609030101010101" pitchFamily="49" charset="-122"/>
            </a:endParaRPr>
          </a:p>
        </p:txBody>
      </p:sp>
      <p:sp>
        <p:nvSpPr>
          <p:cNvPr id="54277" name="Rectangle 4"/>
          <p:cNvSpPr/>
          <p:nvPr/>
        </p:nvSpPr>
        <p:spPr>
          <a:xfrm>
            <a:off x="611188" y="1052513"/>
            <a:ext cx="7772400" cy="1143000"/>
          </a:xfrm>
          <a:prstGeom prst="rect">
            <a:avLst/>
          </a:prstGeom>
          <a:noFill/>
          <a:ln w="9525">
            <a:noFill/>
          </a:ln>
        </p:spPr>
        <p:txBody>
          <a:bodyPr anchor="ctr" anchorCtr="0"/>
          <a:p>
            <a:endParaRPr lang="zh-CN" altLang="en-US" sz="4400" b="1" dirty="0">
              <a:solidFill>
                <a:srgbClr val="0000FF"/>
              </a:solidFill>
              <a:latin typeface="楷体_GB2312" panose="02010609030101010101" pitchFamily="49" charset="-122"/>
              <a:ea typeface="楷体_GB2312" panose="02010609030101010101" pitchFamily="49" charset="-122"/>
            </a:endParaRPr>
          </a:p>
        </p:txBody>
      </p:sp>
      <p:sp>
        <p:nvSpPr>
          <p:cNvPr id="54278" name="Line 9"/>
          <p:cNvSpPr/>
          <p:nvPr/>
        </p:nvSpPr>
        <p:spPr>
          <a:xfrm>
            <a:off x="3779838" y="5373688"/>
            <a:ext cx="287337" cy="0"/>
          </a:xfrm>
          <a:prstGeom prst="line">
            <a:avLst/>
          </a:prstGeom>
          <a:ln w="9525">
            <a:noFill/>
          </a:ln>
        </p:spPr>
      </p:sp>
      <p:sp>
        <p:nvSpPr>
          <p:cNvPr id="54279" name="Line 10"/>
          <p:cNvSpPr/>
          <p:nvPr/>
        </p:nvSpPr>
        <p:spPr>
          <a:xfrm>
            <a:off x="3779838" y="5373688"/>
            <a:ext cx="360362" cy="0"/>
          </a:xfrm>
          <a:prstGeom prst="line">
            <a:avLst/>
          </a:prstGeom>
          <a:ln w="9525">
            <a:noFill/>
          </a:ln>
        </p:spPr>
      </p:sp>
      <p:sp>
        <p:nvSpPr>
          <p:cNvPr id="54280" name="Line 11"/>
          <p:cNvSpPr/>
          <p:nvPr/>
        </p:nvSpPr>
        <p:spPr>
          <a:xfrm>
            <a:off x="3851275" y="5373688"/>
            <a:ext cx="504825" cy="0"/>
          </a:xfrm>
          <a:prstGeom prst="line">
            <a:avLst/>
          </a:prstGeom>
          <a:ln w="9525">
            <a:noFill/>
          </a:ln>
        </p:spPr>
      </p:sp>
      <p:sp>
        <p:nvSpPr>
          <p:cNvPr id="54281" name="Line 12"/>
          <p:cNvSpPr/>
          <p:nvPr/>
        </p:nvSpPr>
        <p:spPr>
          <a:xfrm>
            <a:off x="3571875" y="6643688"/>
            <a:ext cx="576263" cy="0"/>
          </a:xfrm>
          <a:prstGeom prst="line">
            <a:avLst/>
          </a:prstGeom>
          <a:ln w="9525" cap="flat" cmpd="sng">
            <a:solidFill>
              <a:srgbClr val="0000FF"/>
            </a:solidFill>
            <a:prstDash val="solid"/>
            <a:round/>
            <a:headEnd type="none" w="med" len="med"/>
            <a:tailEnd type="triangle" w="med" len="med"/>
          </a:ln>
        </p:spPr>
      </p:sp>
      <p:sp>
        <p:nvSpPr>
          <p:cNvPr id="54282" name="Line 13"/>
          <p:cNvSpPr/>
          <p:nvPr/>
        </p:nvSpPr>
        <p:spPr>
          <a:xfrm>
            <a:off x="5857875" y="6715125"/>
            <a:ext cx="503238" cy="0"/>
          </a:xfrm>
          <a:prstGeom prst="line">
            <a:avLst/>
          </a:prstGeom>
          <a:ln w="9525" cap="flat" cmpd="sng">
            <a:solidFill>
              <a:srgbClr val="0000FF"/>
            </a:solidFill>
            <a:prstDash val="solid"/>
            <a:round/>
            <a:headEnd type="none" w="med" len="med"/>
            <a:tailEnd type="triangle" w="med" len="med"/>
          </a:ln>
        </p:spPr>
      </p:sp>
      <p:sp>
        <p:nvSpPr>
          <p:cNvPr id="54283" name="标题 1"/>
          <p:cNvSpPr txBox="1"/>
          <p:nvPr/>
        </p:nvSpPr>
        <p:spPr>
          <a:xfrm>
            <a:off x="457200" y="577850"/>
            <a:ext cx="8229600" cy="1143000"/>
          </a:xfrm>
          <a:prstGeom prst="rect">
            <a:avLst/>
          </a:prstGeom>
          <a:noFill/>
          <a:ln w="9525">
            <a:noFill/>
          </a:ln>
        </p:spPr>
        <p:txBody>
          <a:bodyPr anchor="t" anchorCtr="0"/>
          <a:p>
            <a:r>
              <a:rPr lang="en-US" altLang="zh-CN" sz="4800" dirty="0">
                <a:latin typeface="Calibri" panose="020F0502020204030204" pitchFamily="34" charset="0"/>
                <a:ea typeface="隶书" pitchFamily="49" charset="-122"/>
              </a:rPr>
              <a:t>3</a:t>
            </a:r>
            <a:r>
              <a:rPr lang="zh-CN" altLang="en-US" sz="4800" dirty="0">
                <a:latin typeface="Calibri" panose="020F0502020204030204" pitchFamily="34" charset="0"/>
                <a:ea typeface="隶书" pitchFamily="49" charset="-122"/>
              </a:rPr>
              <a:t>、联系方式</a:t>
            </a:r>
            <a:endParaRPr lang="zh-CN" altLang="en-US" sz="4800" dirty="0">
              <a:latin typeface="Calibri" panose="020F0502020204030204" pitchFamily="34" charset="0"/>
              <a:ea typeface="隶书"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02" name="Rectangle 8"/>
          <p:cNvSpPr/>
          <p:nvPr/>
        </p:nvSpPr>
        <p:spPr>
          <a:xfrm>
            <a:off x="714375" y="857250"/>
            <a:ext cx="6786563" cy="4857750"/>
          </a:xfrm>
          <a:prstGeom prst="rect">
            <a:avLst/>
          </a:prstGeom>
          <a:noFill/>
          <a:ln w="9525">
            <a:noFill/>
          </a:ln>
        </p:spPr>
        <p:txBody>
          <a:bodyPr anchor="t" anchorCtr="0"/>
          <a:p>
            <a:pPr marL="800100" lvl="1" indent="-342900" eaLnBrk="1" hangingPunct="1">
              <a:spcBef>
                <a:spcPct val="20000"/>
              </a:spcBef>
            </a:pPr>
            <a:r>
              <a:rPr sz="4000" b="1" dirty="0">
                <a:solidFill>
                  <a:srgbClr val="0000FF"/>
                </a:solidFill>
                <a:latin typeface="楷体_GB2312" panose="02010609030101010101" pitchFamily="49" charset="-122"/>
                <a:ea typeface="楷体_GB2312" panose="02010609030101010101" pitchFamily="49" charset="-122"/>
              </a:rPr>
              <a:t>2022年</a:t>
            </a:r>
            <a:r>
              <a:rPr lang="zh-CN" sz="4000" b="1" dirty="0">
                <a:solidFill>
                  <a:srgbClr val="0000FF"/>
                </a:solidFill>
                <a:latin typeface="楷体_GB2312" panose="02010609030101010101" pitchFamily="49" charset="-122"/>
                <a:ea typeface="楷体_GB2312" panose="02010609030101010101" pitchFamily="49" charset="-122"/>
              </a:rPr>
              <a:t>夏季</a:t>
            </a:r>
            <a:r>
              <a:rPr sz="4000" b="1" dirty="0">
                <a:solidFill>
                  <a:srgbClr val="0000FF"/>
                </a:solidFill>
                <a:latin typeface="楷体_GB2312" panose="02010609030101010101" pitchFamily="49" charset="-122"/>
                <a:ea typeface="楷体_GB2312" panose="02010609030101010101" pitchFamily="49" charset="-122"/>
              </a:rPr>
              <a:t>学位申请钉钉群后续发布，通过同行专家评审后正式进入学位申请流程的研究生才可加群。</a:t>
            </a:r>
            <a:endParaRPr sz="4000" b="1" dirty="0">
              <a:solidFill>
                <a:srgbClr val="0000FF"/>
              </a:solidFill>
              <a:latin typeface="楷体_GB2312" panose="02010609030101010101" pitchFamily="49" charset="-122"/>
              <a:ea typeface="楷体_GB2312" panose="02010609030101010101" pitchFamily="49" charset="-122"/>
            </a:endParaRPr>
          </a:p>
          <a:p>
            <a:pPr marL="800100" lvl="1" indent="-342900" eaLnBrk="1" hangingPunct="1">
              <a:spcBef>
                <a:spcPct val="20000"/>
              </a:spcBef>
            </a:pPr>
            <a:r>
              <a:rPr sz="4000" b="1" dirty="0">
                <a:solidFill>
                  <a:srgbClr val="FF0000"/>
                </a:solidFill>
                <a:latin typeface="楷体_GB2312" panose="02010609030101010101" pitchFamily="49" charset="-122"/>
                <a:ea typeface="楷体_GB2312" panose="02010609030101010101" pitchFamily="49" charset="-122"/>
              </a:rPr>
              <a:t>前期递交材料、学位申请相关问题咨询请联系各系/医院负责老师。</a:t>
            </a:r>
            <a:endParaRPr sz="4000" b="1" dirty="0">
              <a:solidFill>
                <a:srgbClr val="FF0000"/>
              </a:solidFill>
              <a:latin typeface="楷体_GB2312" panose="02010609030101010101" pitchFamily="49" charset="-122"/>
              <a:ea typeface="楷体_GB2312" panose="0201060903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txBox="1"/>
          <p:nvPr/>
        </p:nvSpPr>
        <p:spPr>
          <a:xfrm>
            <a:off x="428625" y="428625"/>
            <a:ext cx="8229600" cy="1143000"/>
          </a:xfrm>
          <a:prstGeom prst="rect">
            <a:avLst/>
          </a:prstGeom>
          <a:noFill/>
          <a:ln w="9525">
            <a:noFill/>
          </a:ln>
        </p:spPr>
        <p:txBody>
          <a:bodyPr anchor="t" anchorCtr="0"/>
          <a:p>
            <a:pPr eaLnBrk="0" hangingPunct="0"/>
            <a:r>
              <a:rPr lang="zh-CN" altLang="en-US" sz="5000" dirty="0">
                <a:solidFill>
                  <a:schemeClr val="tx2"/>
                </a:solidFill>
                <a:latin typeface="Calibri" panose="020F0502020204030204" pitchFamily="34" charset="0"/>
                <a:ea typeface="隶书" pitchFamily="49" charset="-122"/>
              </a:rPr>
              <a:t>各系办、医院联系方式</a:t>
            </a:r>
            <a:endParaRPr lang="zh-CN" altLang="en-US" sz="5000" dirty="0">
              <a:solidFill>
                <a:schemeClr val="tx2"/>
              </a:solidFill>
              <a:latin typeface="Calibri" panose="020F0502020204030204" pitchFamily="34" charset="0"/>
              <a:ea typeface="隶书" pitchFamily="49" charset="-122"/>
            </a:endParaRPr>
          </a:p>
        </p:txBody>
      </p:sp>
      <p:graphicFrame>
        <p:nvGraphicFramePr>
          <p:cNvPr id="4" name="表格 3"/>
          <p:cNvGraphicFramePr>
            <a:graphicFrameLocks noGrp="1"/>
          </p:cNvGraphicFramePr>
          <p:nvPr>
            <p:custDataLst>
              <p:tags r:id="rId1"/>
            </p:custDataLst>
          </p:nvPr>
        </p:nvGraphicFramePr>
        <p:xfrm>
          <a:off x="1116013" y="1125538"/>
          <a:ext cx="6429420" cy="5465763"/>
        </p:xfrm>
        <a:graphic>
          <a:graphicData uri="http://schemas.openxmlformats.org/drawingml/2006/table">
            <a:tbl>
              <a:tblPr firstRow="1" bandRow="1">
                <a:tableStyleId>{5C22544A-7EE6-4342-B048-85BDC9FD1C3A}</a:tableStyleId>
              </a:tblPr>
              <a:tblGrid>
                <a:gridCol w="1063440"/>
                <a:gridCol w="627775"/>
                <a:gridCol w="737677"/>
                <a:gridCol w="4000528"/>
              </a:tblGrid>
              <a:tr h="370840">
                <a:tc>
                  <a:txBody>
                    <a:bodyPr/>
                    <a:lstStyle/>
                    <a:p>
                      <a:pPr algn="l">
                        <a:lnSpc>
                          <a:spcPts val="2000"/>
                        </a:lnSpc>
                        <a:spcAft>
                          <a:spcPts val="0"/>
                        </a:spcAft>
                      </a:pPr>
                      <a:r>
                        <a:rPr lang="zh-CN" sz="1050" b="1" kern="0" dirty="0">
                          <a:latin typeface="Times New Roman" panose="02020603050405020304"/>
                          <a:ea typeface="宋体" panose="02010600030101010101" pitchFamily="2" charset="-122"/>
                          <a:cs typeface="宋体" panose="02010600030101010101" pitchFamily="2" charset="-122"/>
                        </a:rPr>
                        <a:t>系</a:t>
                      </a:r>
                      <a:r>
                        <a:rPr lang="en-US" sz="1050" b="1" kern="0" dirty="0">
                          <a:latin typeface="Times New Roman" panose="02020603050405020304"/>
                          <a:ea typeface="宋体" panose="02010600030101010101" pitchFamily="2" charset="-122"/>
                          <a:cs typeface="宋体" panose="02010600030101010101" pitchFamily="2" charset="-122"/>
                        </a:rPr>
                        <a:t>/</a:t>
                      </a:r>
                      <a:r>
                        <a:rPr lang="zh-CN" sz="1050" b="1" kern="0" dirty="0">
                          <a:latin typeface="Times New Roman" panose="02020603050405020304"/>
                          <a:ea typeface="宋体" panose="02010600030101010101" pitchFamily="2" charset="-122"/>
                          <a:cs typeface="宋体" panose="02010600030101010101" pitchFamily="2" charset="-122"/>
                        </a:rPr>
                        <a:t>医院</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050" b="1" kern="0">
                          <a:latin typeface="Times New Roman" panose="02020603050405020304"/>
                          <a:ea typeface="宋体" panose="02010600030101010101" pitchFamily="2" charset="-122"/>
                          <a:cs typeface="宋体" panose="02010600030101010101" pitchFamily="2" charset="-122"/>
                        </a:rPr>
                        <a:t>联系人</a:t>
                      </a:r>
                      <a:endParaRPr lang="zh-CN" sz="1050" kern="10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050" b="1" kern="0">
                          <a:latin typeface="Times New Roman" panose="02020603050405020304"/>
                          <a:ea typeface="宋体" panose="02010600030101010101" pitchFamily="2" charset="-122"/>
                          <a:cs typeface="宋体" panose="02010600030101010101" pitchFamily="2" charset="-122"/>
                        </a:rPr>
                        <a:t>联系电话</a:t>
                      </a:r>
                      <a:endParaRPr lang="zh-CN" sz="1050" kern="10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050" b="1" kern="0" dirty="0">
                          <a:latin typeface="Times New Roman" panose="02020603050405020304"/>
                          <a:ea typeface="宋体" panose="02010600030101010101" pitchFamily="2" charset="-122"/>
                          <a:cs typeface="宋体" panose="02010600030101010101" pitchFamily="2" charset="-122"/>
                        </a:rPr>
                        <a:t>地址</a:t>
                      </a:r>
                      <a:endParaRPr lang="zh-CN" sz="105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基础系</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0" dirty="0" smtClean="0">
                          <a:latin typeface="Times New Roman" panose="02020603050405020304"/>
                          <a:ea typeface="宋体" panose="02010600030101010101" pitchFamily="2" charset="-122"/>
                          <a:cs typeface="宋体" panose="02010600030101010101" pitchFamily="2" charset="-122"/>
                        </a:rPr>
                        <a:t>李辉</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smtClean="0">
                          <a:latin typeface="宋体" panose="02010600030101010101" pitchFamily="2" charset="-122"/>
                          <a:ea typeface="宋体" panose="02010600030101010101" pitchFamily="2" charset="-122"/>
                          <a:cs typeface="宋体" panose="02010600030101010101" pitchFamily="2" charset="-122"/>
                        </a:rPr>
                        <a:t>88208089</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医学院综合楼 </a:t>
                      </a:r>
                      <a:r>
                        <a:rPr lang="en-US" sz="1100" kern="0" dirty="0">
                          <a:latin typeface="Times New Roman" panose="02020603050405020304"/>
                          <a:ea typeface="宋体" panose="02010600030101010101" pitchFamily="2" charset="-122"/>
                          <a:cs typeface="宋体" panose="02010600030101010101" pitchFamily="2" charset="-122"/>
                        </a:rPr>
                        <a:t>801</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公卫系</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sym typeface="+mn-ea"/>
                        </a:rPr>
                        <a:t>伍思佳</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altLang="zh-CN" sz="1100" kern="0" dirty="0" smtClean="0">
                          <a:latin typeface="宋体" panose="02010600030101010101" pitchFamily="2" charset="-122"/>
                          <a:ea typeface="+mn-ea"/>
                          <a:cs typeface="宋体" panose="02010600030101010101" pitchFamily="2" charset="-122"/>
                        </a:rPr>
                        <a:t>88208099</a:t>
                      </a:r>
                      <a:endParaRPr lang="zh-CN" altLang="zh-CN" sz="1100" kern="100" dirty="0">
                        <a:latin typeface="Times New Roman" panose="02020603050405020304"/>
                        <a:ea typeface="+mn-ea"/>
                      </a:endParaRPr>
                    </a:p>
                  </a:txBody>
                  <a:tcPr marL="68580" marR="68580" marT="0" marB="0"/>
                </a:tc>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医学院综合楼</a:t>
                      </a:r>
                      <a:r>
                        <a:rPr lang="en-US" sz="1100" kern="0" dirty="0">
                          <a:latin typeface="Times New Roman" panose="02020603050405020304"/>
                          <a:ea typeface="宋体" panose="02010600030101010101" pitchFamily="2" charset="-122"/>
                          <a:cs typeface="宋体" panose="02010600030101010101" pitchFamily="2" charset="-122"/>
                        </a:rPr>
                        <a:t>918</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浙一</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0" dirty="0" smtClean="0">
                          <a:latin typeface="Times New Roman" panose="02020603050405020304"/>
                          <a:ea typeface="宋体" panose="02010600030101010101" pitchFamily="2" charset="-122"/>
                          <a:cs typeface="宋体" panose="02010600030101010101" pitchFamily="2" charset="-122"/>
                        </a:rPr>
                        <a:t>陈</a:t>
                      </a:r>
                      <a:r>
                        <a:rPr lang="zh-CN" altLang="en-US" sz="1100" kern="0" dirty="0" smtClean="0">
                          <a:latin typeface="Times New Roman" panose="02020603050405020304"/>
                          <a:ea typeface="宋体" panose="02010600030101010101" pitchFamily="2" charset="-122"/>
                          <a:cs typeface="宋体" panose="02010600030101010101" pitchFamily="2" charset="-122"/>
                        </a:rPr>
                        <a:t>俊春</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smtClean="0">
                          <a:latin typeface="宋体" panose="02010600030101010101" pitchFamily="2" charset="-122"/>
                          <a:ea typeface="宋体" panose="02010600030101010101" pitchFamily="2" charset="-122"/>
                          <a:cs typeface="宋体" panose="02010600030101010101" pitchFamily="2" charset="-122"/>
                          <a:sym typeface="+mn-ea"/>
                        </a:rPr>
                        <a:t>87236724</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100" dirty="0">
                          <a:latin typeface="Times New Roman" panose="02020603050405020304"/>
                          <a:ea typeface="宋体" panose="02010600030101010101" pitchFamily="2" charset="-122"/>
                        </a:rPr>
                        <a:t>大学路院区（老浙大直路</a:t>
                      </a:r>
                      <a:r>
                        <a:rPr lang="en-US" sz="1100" kern="100" dirty="0">
                          <a:latin typeface="Times New Roman" panose="02020603050405020304"/>
                          <a:ea typeface="宋体" panose="02010600030101010101" pitchFamily="2" charset="-122"/>
                        </a:rPr>
                        <a:t>17</a:t>
                      </a:r>
                      <a:r>
                        <a:rPr lang="zh-CN" sz="1100" kern="100" dirty="0">
                          <a:latin typeface="Times New Roman" panose="02020603050405020304"/>
                          <a:ea typeface="宋体" panose="02010600030101010101" pitchFamily="2" charset="-122"/>
                        </a:rPr>
                        <a:t>号）</a:t>
                      </a:r>
                      <a:r>
                        <a:rPr lang="en-US" sz="1100" kern="100" dirty="0">
                          <a:latin typeface="Times New Roman" panose="02020603050405020304"/>
                          <a:ea typeface="宋体" panose="02010600030101010101" pitchFamily="2" charset="-122"/>
                        </a:rPr>
                        <a:t>2</a:t>
                      </a:r>
                      <a:r>
                        <a:rPr lang="zh-CN" sz="1100" kern="100" dirty="0">
                          <a:latin typeface="Times New Roman" panose="02020603050405020304"/>
                          <a:ea typeface="宋体" panose="02010600030101010101" pitchFamily="2" charset="-122"/>
                        </a:rPr>
                        <a:t>号楼</a:t>
                      </a:r>
                      <a:r>
                        <a:rPr lang="en-US" sz="1100" kern="100" dirty="0">
                          <a:latin typeface="Times New Roman" panose="02020603050405020304"/>
                          <a:ea typeface="宋体" panose="02010600030101010101" pitchFamily="2" charset="-122"/>
                        </a:rPr>
                        <a:t>2</a:t>
                      </a:r>
                      <a:r>
                        <a:rPr lang="zh-CN" sz="1100" kern="100" dirty="0">
                          <a:latin typeface="Times New Roman" panose="02020603050405020304"/>
                          <a:ea typeface="宋体" panose="02010600030101010101" pitchFamily="2" charset="-122"/>
                        </a:rPr>
                        <a:t>楼</a:t>
                      </a:r>
                      <a:r>
                        <a:rPr lang="en-US" sz="1100" kern="100" smtClean="0">
                          <a:latin typeface="Times New Roman" panose="02020603050405020304"/>
                          <a:ea typeface="宋体" panose="02010600030101010101" pitchFamily="2" charset="-122"/>
                        </a:rPr>
                        <a:t>214</a:t>
                      </a:r>
                      <a:r>
                        <a:rPr lang="zh-CN" sz="1100" kern="100" smtClean="0">
                          <a:latin typeface="Times New Roman" panose="02020603050405020304"/>
                          <a:ea typeface="宋体" panose="02010600030101010101" pitchFamily="2" charset="-122"/>
                        </a:rPr>
                        <a:t>室</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浙二</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0" dirty="0" smtClean="0">
                          <a:latin typeface="Times New Roman" panose="02020603050405020304"/>
                          <a:ea typeface="宋体" panose="02010600030101010101" pitchFamily="2" charset="-122"/>
                        </a:rPr>
                        <a:t>张灵妲</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a:latin typeface="宋体" panose="02010600030101010101" pitchFamily="2" charset="-122"/>
                          <a:ea typeface="宋体" panose="02010600030101010101" pitchFamily="2" charset="-122"/>
                          <a:cs typeface="宋体" panose="02010600030101010101" pitchFamily="2" charset="-122"/>
                        </a:rPr>
                        <a:t>87784594</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解放</a:t>
                      </a:r>
                      <a:r>
                        <a:rPr lang="zh-CN" altLang="en-US" sz="1100" kern="100" dirty="0" smtClean="0">
                          <a:latin typeface="Times New Roman" panose="02020603050405020304"/>
                          <a:ea typeface="+mn-ea"/>
                        </a:rPr>
                        <a:t>路财通大厦</a:t>
                      </a:r>
                      <a:r>
                        <a:rPr lang="en-US" altLang="zh-CN" sz="1100" kern="100" dirty="0" smtClean="0">
                          <a:latin typeface="Times New Roman" panose="02020603050405020304"/>
                          <a:ea typeface="+mn-ea"/>
                        </a:rPr>
                        <a:t>8</a:t>
                      </a:r>
                      <a:r>
                        <a:rPr lang="zh-CN" altLang="en-US" sz="1100" kern="100" dirty="0" smtClean="0">
                          <a:latin typeface="Times New Roman" panose="02020603050405020304"/>
                          <a:ea typeface="+mn-ea"/>
                        </a:rPr>
                        <a:t>楼教学部</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邵院</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0" dirty="0" smtClean="0">
                          <a:latin typeface="Times New Roman" panose="02020603050405020304"/>
                          <a:ea typeface="宋体" panose="02010600030101010101" pitchFamily="2" charset="-122"/>
                          <a:cs typeface="宋体" panose="02010600030101010101" pitchFamily="2" charset="-122"/>
                        </a:rPr>
                        <a:t>但</a:t>
                      </a:r>
                      <a:r>
                        <a:rPr lang="zh-CN" altLang="en-US" sz="1100" kern="0" dirty="0" smtClean="0">
                          <a:latin typeface="Times New Roman" panose="02020603050405020304"/>
                          <a:ea typeface="宋体" panose="02010600030101010101" pitchFamily="2" charset="-122"/>
                          <a:cs typeface="宋体" panose="02010600030101010101" pitchFamily="2" charset="-122"/>
                        </a:rPr>
                        <a:t>青</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a:latin typeface="宋体" panose="02010600030101010101" pitchFamily="2" charset="-122"/>
                          <a:ea typeface="宋体" panose="02010600030101010101" pitchFamily="2" charset="-122"/>
                          <a:cs typeface="宋体" panose="02010600030101010101" pitchFamily="2" charset="-122"/>
                        </a:rPr>
                        <a:t>86006646</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sz="1100" kern="100" dirty="0" smtClean="0">
                          <a:latin typeface="Times New Roman" panose="02020603050405020304"/>
                          <a:cs typeface="Arial" panose="020B0604020202020204"/>
                          <a:sym typeface="+mn-ea"/>
                        </a:rPr>
                        <a:t>秋涛北路50-52号（原杭州体育文化用品市场）3楼301</a:t>
                      </a:r>
                      <a:r>
                        <a:rPr lang="zh-CN" sz="1100" kern="100" dirty="0" smtClean="0">
                          <a:latin typeface="Times New Roman" panose="02020603050405020304"/>
                          <a:ea typeface="宋体" panose="02010600030101010101" pitchFamily="2" charset="-122"/>
                          <a:sym typeface="+mn-ea"/>
                        </a:rPr>
                        <a:t>室</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dirty="0">
                          <a:latin typeface="Times New Roman" panose="02020603050405020304"/>
                          <a:ea typeface="宋体" panose="02010600030101010101" pitchFamily="2" charset="-122"/>
                          <a:cs typeface="宋体" panose="02010600030101010101" pitchFamily="2" charset="-122"/>
                        </a:rPr>
                        <a:t>妇保</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汪晓</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0" dirty="0" smtClean="0">
                          <a:latin typeface="宋体" panose="02010600030101010101" pitchFamily="2" charset="-122"/>
                          <a:ea typeface="宋体" panose="02010600030101010101" pitchFamily="2" charset="-122"/>
                          <a:cs typeface="宋体" panose="02010600030101010101" pitchFamily="2" charset="-122"/>
                        </a:rPr>
                        <a:t>89991838</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sz="1100" kern="100" dirty="0">
                          <a:latin typeface="Times New Roman" panose="02020603050405020304"/>
                          <a:ea typeface="宋体" panose="02010600030101010101" pitchFamily="2" charset="-122"/>
                          <a:cs typeface="Arial" panose="020B0604020202020204"/>
                          <a:sym typeface="+mn-ea"/>
                        </a:rPr>
                        <a:t>妇产科医院保健大楼722室</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a:latin typeface="Times New Roman" panose="02020603050405020304"/>
                          <a:ea typeface="宋体" panose="02010600030101010101" pitchFamily="2" charset="-122"/>
                          <a:cs typeface="宋体" panose="02010600030101010101" pitchFamily="2" charset="-122"/>
                        </a:rPr>
                        <a:t>儿保</a:t>
                      </a:r>
                      <a:endParaRPr lang="zh-CN" sz="1100" kern="10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0" dirty="0" smtClean="0">
                          <a:latin typeface="Times New Roman" panose="02020603050405020304"/>
                          <a:ea typeface="宋体" panose="02010600030101010101" pitchFamily="2" charset="-122"/>
                          <a:cs typeface="宋体" panose="02010600030101010101" pitchFamily="2" charset="-122"/>
                        </a:rPr>
                        <a:t>朱</a:t>
                      </a:r>
                      <a:r>
                        <a:rPr lang="zh-CN" altLang="en-US" sz="1100" kern="0" dirty="0" smtClean="0">
                          <a:latin typeface="Times New Roman" panose="02020603050405020304"/>
                          <a:ea typeface="宋体" panose="02010600030101010101" pitchFamily="2" charset="-122"/>
                          <a:cs typeface="宋体" panose="02010600030101010101" pitchFamily="2" charset="-122"/>
                        </a:rPr>
                        <a:t>红</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100" kern="100" dirty="0">
                          <a:latin typeface="宋体" panose="02010600030101010101" pitchFamily="2" charset="-122"/>
                          <a:ea typeface="宋体" panose="02010600030101010101" pitchFamily="2" charset="-122"/>
                        </a:rPr>
                        <a:t>86670072</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100" dirty="0">
                          <a:latin typeface="Times New Roman" panose="02020603050405020304"/>
                          <a:ea typeface="宋体" panose="02010600030101010101" pitchFamily="2" charset="-122"/>
                        </a:rPr>
                        <a:t>滨盛路</a:t>
                      </a:r>
                      <a:r>
                        <a:rPr lang="en-US" sz="1100" kern="100" dirty="0">
                          <a:latin typeface="Times New Roman" panose="02020603050405020304"/>
                          <a:ea typeface="宋体" panose="02010600030101010101" pitchFamily="2" charset="-122"/>
                        </a:rPr>
                        <a:t>3333</a:t>
                      </a:r>
                      <a:r>
                        <a:rPr lang="zh-CN" sz="1100" kern="100" dirty="0" smtClean="0">
                          <a:latin typeface="Times New Roman" panose="02020603050405020304"/>
                          <a:ea typeface="宋体" panose="02010600030101010101" pitchFamily="2" charset="-122"/>
                        </a:rPr>
                        <a:t>号</a:t>
                      </a:r>
                      <a:r>
                        <a:rPr sz="1100" kern="100" dirty="0">
                          <a:latin typeface="Times New Roman" panose="02020603050405020304"/>
                          <a:ea typeface="宋体" panose="02010600030101010101" pitchFamily="2" charset="-122"/>
                        </a:rPr>
                        <a:t>滨江院区住院部二楼儿科教研室</a:t>
                      </a:r>
                      <a:endParaRPr sz="1100" kern="100" dirty="0">
                        <a:latin typeface="Times New Roman" panose="02020603050405020304"/>
                        <a:ea typeface="宋体" panose="02010600030101010101" pitchFamily="2" charset="-122"/>
                      </a:endParaRPr>
                    </a:p>
                  </a:txBody>
                  <a:tcPr marL="68580" marR="68580" marT="0" marB="0"/>
                </a:tc>
              </a:tr>
              <a:tr h="370840">
                <a:tc>
                  <a:txBody>
                    <a:bodyPr/>
                    <a:lstStyle/>
                    <a:p>
                      <a:pPr algn="l">
                        <a:lnSpc>
                          <a:spcPts val="2000"/>
                        </a:lnSpc>
                        <a:spcAft>
                          <a:spcPts val="0"/>
                        </a:spcAft>
                      </a:pPr>
                      <a:r>
                        <a:rPr lang="zh-CN" sz="1100" kern="0">
                          <a:latin typeface="Times New Roman" panose="02020603050405020304"/>
                          <a:ea typeface="宋体" panose="02010600030101010101" pitchFamily="2" charset="-122"/>
                          <a:cs typeface="宋体" panose="02010600030101010101" pitchFamily="2" charset="-122"/>
                        </a:rPr>
                        <a:t>口腔</a:t>
                      </a:r>
                      <a:endParaRPr lang="zh-CN" sz="1100" kern="10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sz="1100" kern="100" dirty="0">
                          <a:latin typeface="Times New Roman" panose="02020603050405020304"/>
                          <a:ea typeface="宋体" panose="02010600030101010101" pitchFamily="2" charset="-122"/>
                        </a:rPr>
                        <a:t>俞梦飞</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sz="1050" kern="100" dirty="0">
                          <a:latin typeface="宋体" panose="02010600030101010101" pitchFamily="2" charset="-122"/>
                          <a:ea typeface="宋体" panose="02010600030101010101" pitchFamily="2" charset="-122"/>
                          <a:cs typeface="Times New Roman" panose="02020603050405020304"/>
                        </a:rPr>
                        <a:t>87219927</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口腔医院科教科七楼</a:t>
                      </a:r>
                      <a:r>
                        <a:rPr 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706</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r>
              <a:tr h="370840">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转化院</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王梦瑶</a:t>
                      </a:r>
                      <a:endParaRPr lang="zh-CN" sz="110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altLang="zh-CN" sz="1100" kern="100" dirty="0" smtClean="0">
                          <a:latin typeface="+mn-ea"/>
                          <a:ea typeface="+mn-ea"/>
                        </a:rPr>
                        <a:t>86971812</a:t>
                      </a:r>
                      <a:endParaRPr lang="zh-CN" sz="1100" kern="100" dirty="0">
                        <a:latin typeface="+mn-ea"/>
                        <a:ea typeface="+mn-ea"/>
                      </a:endParaRPr>
                    </a:p>
                  </a:txBody>
                  <a:tcPr marL="68580" marR="68580" marT="0" marB="0"/>
                </a:tc>
                <a:tc>
                  <a:txBody>
                    <a:bodyPr/>
                    <a:lstStyle/>
                    <a:p>
                      <a:pPr algn="l">
                        <a:lnSpc>
                          <a:spcPts val="2000"/>
                        </a:lnSpc>
                        <a:spcAft>
                          <a:spcPts val="0"/>
                        </a:spcAft>
                      </a:pPr>
                      <a:r>
                        <a:rPr lang="zh-CN" altLang="en-US" sz="1100" kern="100" dirty="0" smtClean="0">
                          <a:latin typeface="Times New Roman" panose="02020603050405020304"/>
                          <a:ea typeface="宋体" panose="02010600030101010101" pitchFamily="2" charset="-122"/>
                        </a:rPr>
                        <a:t>华家池校区中心大楼北楼</a:t>
                      </a:r>
                      <a:r>
                        <a:rPr lang="en-US" altLang="zh-CN" sz="1100" kern="100" dirty="0" smtClean="0">
                          <a:latin typeface="Times New Roman" panose="02020603050405020304"/>
                          <a:ea typeface="宋体" panose="02010600030101010101" pitchFamily="2" charset="-122"/>
                        </a:rPr>
                        <a:t>217</a:t>
                      </a:r>
                      <a:endParaRPr lang="zh-CN" sz="1100" kern="100" dirty="0">
                        <a:latin typeface="Times New Roman" panose="02020603050405020304"/>
                        <a:ea typeface="宋体" panose="02010600030101010101" pitchFamily="2" charset="-122"/>
                      </a:endParaRPr>
                    </a:p>
                  </a:txBody>
                  <a:tcPr marL="68580" marR="68580" marT="0" marB="0"/>
                </a:tc>
              </a:tr>
              <a:tr h="370840">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遗传所</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孙吉吉</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en-US" altLang="zh-CN" sz="1100" b="0" i="0" u="none" kern="100" baseline="0" dirty="0" smtClean="0">
                          <a:solidFill>
                            <a:schemeClr val="dk1"/>
                          </a:solidFill>
                          <a:latin typeface="+mn-ea"/>
                          <a:ea typeface="+mn-ea"/>
                          <a:cs typeface="+mn-cs"/>
                          <a:sym typeface="Arial Unicode MS" pitchFamily="34" charset="-122"/>
                        </a:rPr>
                        <a:t>88208328</a:t>
                      </a:r>
                      <a:endParaRPr lang="zh-CN" altLang="zh-CN" sz="1100" b="0" i="0" u="none" kern="100" baseline="0" dirty="0">
                        <a:solidFill>
                          <a:schemeClr val="dk1"/>
                        </a:solidFill>
                        <a:latin typeface="+mn-ea"/>
                        <a:ea typeface="+mn-ea"/>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紫金港校区生物实验中心</a:t>
                      </a:r>
                      <a:r>
                        <a:rPr lang="en-US" altLang="zh-CN"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510-1</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r>
              <a:tr h="370840">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宋体" panose="02010600030101010101" pitchFamily="2" charset="-122"/>
                          <a:cs typeface="+mn-cs"/>
                          <a:sym typeface="Arial Unicode MS" pitchFamily="34" charset="-122"/>
                        </a:rPr>
                        <a:t>浙四</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mn-ea"/>
                          <a:cs typeface="+mn-cs"/>
                          <a:sym typeface="Arial Unicode MS" pitchFamily="34" charset="-122"/>
                        </a:rPr>
                        <a:t>朱冰花</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en-US" altLang="zh-CN" sz="1100" b="0" i="0" u="none" kern="100" baseline="0" dirty="0" smtClean="0">
                          <a:solidFill>
                            <a:schemeClr val="dk1"/>
                          </a:solidFill>
                          <a:latin typeface="+mn-ea"/>
                          <a:ea typeface="+mn-ea"/>
                          <a:cs typeface="+mn-cs"/>
                          <a:sym typeface="Arial Unicode MS" pitchFamily="34" charset="-122"/>
                        </a:rPr>
                        <a:t>0579-89935022</a:t>
                      </a:r>
                      <a:endParaRPr lang="zh-CN" altLang="zh-CN" sz="1100" b="0" i="0" u="none" kern="100" baseline="0" dirty="0">
                        <a:solidFill>
                          <a:schemeClr val="dk1"/>
                        </a:solidFill>
                        <a:latin typeface="+mn-ea"/>
                        <a:ea typeface="+mn-ea"/>
                        <a:cs typeface="+mn-cs"/>
                        <a:sym typeface="Arial Unicode MS" pitchFamily="34" charset="-122"/>
                      </a:endParaRPr>
                    </a:p>
                  </a:txBody>
                  <a:tcPr marL="68580" marR="68580" marT="0" marB="0"/>
                </a:tc>
                <a:tc>
                  <a:txBody>
                    <a:bodyPr/>
                    <a:lstStyle/>
                    <a:p>
                      <a:pPr marL="0" indent="0" algn="l" defTabSz="914400" eaLnBrk="0" fontAlgn="base" latinLnBrk="0" hangingPunct="0">
                        <a:lnSpc>
                          <a:spcPts val="2000"/>
                        </a:lnSpc>
                        <a:spcBef>
                          <a:spcPct val="0"/>
                        </a:spcBef>
                        <a:spcAft>
                          <a:spcPts val="0"/>
                        </a:spcAft>
                        <a:buFont typeface="Arial" panose="020B0604020202020204" pitchFamily="34" charset="0"/>
                        <a:buNone/>
                      </a:pPr>
                      <a:r>
                        <a:rPr lang="zh-CN" altLang="en-US" sz="1100" b="0" i="0" u="none" kern="100" baseline="0" dirty="0" smtClean="0">
                          <a:solidFill>
                            <a:schemeClr val="dk1"/>
                          </a:solidFill>
                          <a:latin typeface="Times New Roman" panose="02020603050405020304"/>
                          <a:ea typeface="+mn-ea"/>
                          <a:cs typeface="+mn-cs"/>
                          <a:sym typeface="Arial Unicode MS" pitchFamily="34" charset="-122"/>
                        </a:rPr>
                        <a:t>义乌市商城大道</a:t>
                      </a:r>
                      <a:r>
                        <a:rPr lang="en-US" altLang="zh-CN" sz="1100" b="0" i="0" u="none" kern="100" baseline="0" dirty="0" smtClean="0">
                          <a:solidFill>
                            <a:schemeClr val="dk1"/>
                          </a:solidFill>
                          <a:latin typeface="Times New Roman" panose="02020603050405020304"/>
                          <a:ea typeface="+mn-ea"/>
                          <a:cs typeface="+mn-cs"/>
                          <a:sym typeface="Arial Unicode MS" pitchFamily="34" charset="-122"/>
                        </a:rPr>
                        <a:t>N1</a:t>
                      </a:r>
                      <a:r>
                        <a:rPr lang="zh-CN" altLang="en-US" sz="1100" b="0" i="0" u="none" kern="100" baseline="0" dirty="0" smtClean="0">
                          <a:solidFill>
                            <a:schemeClr val="dk1"/>
                          </a:solidFill>
                          <a:latin typeface="Times New Roman" panose="02020603050405020304"/>
                          <a:ea typeface="+mn-ea"/>
                          <a:cs typeface="+mn-cs"/>
                          <a:sym typeface="Arial Unicode MS" pitchFamily="34" charset="-122"/>
                        </a:rPr>
                        <a:t>号行政楼</a:t>
                      </a:r>
                      <a:r>
                        <a:rPr lang="en-US" altLang="zh-CN" sz="1100" b="0" i="0" u="none" kern="100" baseline="0" smtClean="0">
                          <a:solidFill>
                            <a:schemeClr val="dk1"/>
                          </a:solidFill>
                          <a:latin typeface="Times New Roman" panose="02020603050405020304"/>
                          <a:ea typeface="+mn-ea"/>
                          <a:cs typeface="+mn-cs"/>
                          <a:sym typeface="Arial Unicode MS" pitchFamily="34" charset="-122"/>
                        </a:rPr>
                        <a:t>311</a:t>
                      </a:r>
                      <a:endParaRPr lang="zh-CN" sz="1100" b="0" i="0" u="none" kern="100" baseline="0" dirty="0">
                        <a:solidFill>
                          <a:schemeClr val="dk1"/>
                        </a:solidFill>
                        <a:latin typeface="Times New Roman" panose="02020603050405020304"/>
                        <a:ea typeface="宋体" panose="02010600030101010101" pitchFamily="2" charset="-122"/>
                        <a:cs typeface="+mn-cs"/>
                        <a:sym typeface="Arial Unicode MS" pitchFamily="34" charset="-122"/>
                      </a:endParaRPr>
                    </a:p>
                  </a:txBody>
                  <a:tcPr marL="68580" marR="68580" marT="0" marB="0"/>
                </a:tc>
              </a:tr>
              <a:tr h="370840">
                <a:tc>
                  <a:txBody>
                    <a:bodyPr/>
                    <a:lstStyle/>
                    <a:p>
                      <a:pPr algn="l">
                        <a:lnSpc>
                          <a:spcPts val="2000"/>
                        </a:lnSpc>
                        <a:spcAft>
                          <a:spcPts val="0"/>
                        </a:spcAft>
                      </a:pPr>
                      <a:r>
                        <a:rPr lang="zh-CN" altLang="en-US" sz="1050" kern="100" dirty="0" smtClean="0">
                          <a:latin typeface="Times New Roman" panose="02020603050405020304"/>
                          <a:ea typeface="宋体" panose="02010600030101010101" pitchFamily="2" charset="-122"/>
                        </a:rPr>
                        <a:t>研究生科</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050" kern="100" dirty="0" smtClean="0">
                          <a:latin typeface="Times New Roman" panose="02020603050405020304"/>
                          <a:ea typeface="宋体" panose="02010600030101010101" pitchFamily="2" charset="-122"/>
                        </a:rPr>
                        <a:t>邢老师</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en-US" altLang="zh-CN" sz="1050" kern="100" dirty="0" smtClean="0">
                          <a:latin typeface="Times New Roman" panose="02020603050405020304"/>
                          <a:ea typeface="宋体" panose="02010600030101010101" pitchFamily="2" charset="-122"/>
                        </a:rPr>
                        <a:t>88208118</a:t>
                      </a:r>
                      <a:endParaRPr lang="zh-CN" sz="1050" kern="100" dirty="0">
                        <a:latin typeface="Times New Roman" panose="02020603050405020304"/>
                        <a:ea typeface="宋体" panose="02010600030101010101" pitchFamily="2" charset="-122"/>
                      </a:endParaRPr>
                    </a:p>
                  </a:txBody>
                  <a:tcPr marL="68580" marR="68580" marT="0" marB="0"/>
                </a:tc>
                <a:tc>
                  <a:txBody>
                    <a:bodyPr/>
                    <a:lstStyle/>
                    <a:p>
                      <a:pPr algn="l">
                        <a:lnSpc>
                          <a:spcPts val="2000"/>
                        </a:lnSpc>
                        <a:spcAft>
                          <a:spcPts val="0"/>
                        </a:spcAft>
                      </a:pPr>
                      <a:r>
                        <a:rPr lang="zh-CN" altLang="en-US" sz="1050" kern="100" dirty="0" smtClean="0">
                          <a:latin typeface="Times New Roman" panose="02020603050405020304"/>
                          <a:ea typeface="宋体" panose="02010600030101010101" pitchFamily="2" charset="-122"/>
                        </a:rPr>
                        <a:t>紫金港医綜</a:t>
                      </a:r>
                      <a:r>
                        <a:rPr lang="en-US" altLang="zh-CN" sz="1050" kern="100" dirty="0" smtClean="0">
                          <a:latin typeface="Times New Roman" panose="02020603050405020304"/>
                          <a:ea typeface="宋体" panose="02010600030101010101" pitchFamily="2" charset="-122"/>
                        </a:rPr>
                        <a:t>602</a:t>
                      </a:r>
                      <a:endParaRPr lang="zh-CN" sz="1050" kern="100" dirty="0">
                        <a:latin typeface="Times New Roman" panose="02020603050405020304"/>
                        <a:ea typeface="宋体" panose="02010600030101010101" pitchFamily="2" charset="-122"/>
                      </a:endParaRPr>
                    </a:p>
                  </a:txBody>
                  <a:tcPr marL="68580" marR="6858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Picture 2" descr="C:\Users\O_O\Pictures\无标题.png"/>
          <p:cNvPicPr>
            <a:picLocks noChangeAspect="1"/>
          </p:cNvPicPr>
          <p:nvPr/>
        </p:nvPicPr>
        <p:blipFill>
          <a:blip r:embed="rId1"/>
          <a:stretch>
            <a:fillRect/>
          </a:stretch>
        </p:blipFill>
        <p:spPr>
          <a:xfrm>
            <a:off x="3000375" y="2071688"/>
            <a:ext cx="5754688" cy="4635500"/>
          </a:xfrm>
          <a:prstGeom prst="rect">
            <a:avLst/>
          </a:prstGeom>
          <a:noFill/>
          <a:ln w="9525">
            <a:noFill/>
          </a:ln>
        </p:spPr>
      </p:pic>
      <p:sp>
        <p:nvSpPr>
          <p:cNvPr id="9218" name="标题 1"/>
          <p:cNvSpPr>
            <a:spLocks noGrp="1"/>
          </p:cNvSpPr>
          <p:nvPr>
            <p:ph type="title"/>
          </p:nvPr>
        </p:nvSpPr>
        <p:spPr/>
        <p:txBody>
          <a:bodyPr vert="horz" wrap="square" lIns="0" tIns="45720" rIns="0" bIns="0" anchor="b" anchorCtr="0"/>
          <a:p>
            <a:r>
              <a:rPr lang="zh-CN" altLang="en-US" dirty="0"/>
              <a:t>答辩与学位申请文件：</a:t>
            </a:r>
            <a:endParaRPr lang="zh-CN" altLang="en-US" dirty="0"/>
          </a:p>
        </p:txBody>
      </p:sp>
      <p:sp>
        <p:nvSpPr>
          <p:cNvPr id="9219" name="内容占位符 2"/>
          <p:cNvSpPr>
            <a:spLocks noGrp="1"/>
          </p:cNvSpPr>
          <p:nvPr>
            <p:ph idx="1"/>
          </p:nvPr>
        </p:nvSpPr>
        <p:spPr>
          <a:xfrm>
            <a:off x="4214813" y="5143500"/>
            <a:ext cx="4786312" cy="1422400"/>
          </a:xfrm>
        </p:spPr>
        <p:txBody>
          <a:bodyPr vert="horz" wrap="square" lIns="91440" tIns="45720" rIns="91440" bIns="45720" anchor="t" anchorCtr="0"/>
          <a:p>
            <a:r>
              <a:rPr lang="en-US" altLang="zh-CN" dirty="0"/>
              <a:t>http://www.cmm.zju.edu.cn/index.php?a=flist&amp;catid=17&amp;web=chinese</a:t>
            </a:r>
            <a:endParaRPr lang="zh-CN" altLang="en-US" dirty="0"/>
          </a:p>
        </p:txBody>
      </p:sp>
      <p:cxnSp>
        <p:nvCxnSpPr>
          <p:cNvPr id="6" name="直接连接符 5"/>
          <p:cNvCxnSpPr/>
          <p:nvPr/>
        </p:nvCxnSpPr>
        <p:spPr>
          <a:xfrm>
            <a:off x="4572000" y="3500438"/>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内容占位符 2"/>
          <p:cNvSpPr txBox="1"/>
          <p:nvPr/>
        </p:nvSpPr>
        <p:spPr>
          <a:xfrm>
            <a:off x="357188" y="2214563"/>
            <a:ext cx="3857625" cy="2714625"/>
          </a:xfrm>
          <a:prstGeom prst="rect">
            <a:avLst/>
          </a:prstGeom>
          <a:noFill/>
          <a:ln w="9525">
            <a:noFill/>
          </a:ln>
        </p:spPr>
        <p:txBody>
          <a:bodyPr anchor="t" anchorCtr="0"/>
          <a:p>
            <a:pPr marL="273050" indent="-273050" eaLnBrk="0" hangingPunct="0">
              <a:spcBef>
                <a:spcPct val="20000"/>
              </a:spcBef>
              <a:buClr>
                <a:srgbClr val="0BD0D9"/>
              </a:buClr>
              <a:buSzPct val="95000"/>
              <a:buFont typeface="Wingdings 2" pitchFamily="18" charset="2"/>
              <a:buChar char=""/>
            </a:pPr>
            <a:r>
              <a:rPr lang="zh-CN" altLang="en-US" sz="2600" dirty="0">
                <a:latin typeface="Constantia" panose="02030602050306030303" pitchFamily="18" charset="0"/>
                <a:ea typeface="宋体" panose="02010600030101010101" pitchFamily="2" charset="-122"/>
              </a:rPr>
              <a:t>浙江大学医学院网站</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Constantia" panose="02030602050306030303" pitchFamily="18"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医学教育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研究生教育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工作文件</a:t>
            </a:r>
            <a:endParaRPr lang="zh-CN" altLang="en-US" sz="2600" dirty="0">
              <a:latin typeface="Constantia" panose="02030602050306030303" pitchFamily="18" charset="0"/>
              <a:ea typeface="宋体" panose="02010600030101010101" pitchFamily="2" charset="-122"/>
            </a:endParaRPr>
          </a:p>
        </p:txBody>
      </p:sp>
      <p:sp>
        <p:nvSpPr>
          <p:cNvPr id="9" name="椭圆 8"/>
          <p:cNvSpPr/>
          <p:nvPr/>
        </p:nvSpPr>
        <p:spPr bwMode="auto">
          <a:xfrm>
            <a:off x="3929063" y="257175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3000375" y="471487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p:nvPr>
        </p:nvSpPr>
        <p:spPr>
          <a:xfrm>
            <a:off x="857250" y="642938"/>
            <a:ext cx="8472488" cy="1143000"/>
          </a:xfrm>
        </p:spPr>
        <p:txBody>
          <a:bodyPr vert="horz" wrap="square" lIns="0" tIns="45720" rIns="0" bIns="0" anchor="b" anchorCtr="0"/>
          <a:p>
            <a:pPr eaLnBrk="1" hangingPunct="1"/>
            <a:r>
              <a:rPr lang="zh-CN" altLang="en-US" dirty="0"/>
              <a:t>答辩与学位申请基本程序</a:t>
            </a:r>
            <a:endParaRPr lang="zh-CN" altLang="en-US" dirty="0"/>
          </a:p>
        </p:txBody>
      </p:sp>
      <p:graphicFrame>
        <p:nvGraphicFramePr>
          <p:cNvPr id="4" name="内容占位符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3" name="TextBox 4"/>
          <p:cNvSpPr txBox="1"/>
          <p:nvPr/>
        </p:nvSpPr>
        <p:spPr>
          <a:xfrm>
            <a:off x="1643063" y="2928938"/>
            <a:ext cx="1285875"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3</a:t>
            </a:r>
            <a:r>
              <a:rPr lang="zh-CN" altLang="en-US" sz="2000" dirty="0">
                <a:latin typeface="Arial" panose="020B0604020202020204" pitchFamily="34" charset="0"/>
                <a:ea typeface="宋体" panose="02010600030101010101" pitchFamily="2" charset="-122"/>
                <a:sym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4" name="TextBox 5"/>
          <p:cNvSpPr txBox="1"/>
          <p:nvPr/>
        </p:nvSpPr>
        <p:spPr>
          <a:xfrm>
            <a:off x="3779838" y="2924175"/>
            <a:ext cx="1579562"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4</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
        <p:nvSpPr>
          <p:cNvPr id="10245" name="TextBox 6"/>
          <p:cNvSpPr txBox="1"/>
          <p:nvPr/>
        </p:nvSpPr>
        <p:spPr>
          <a:xfrm>
            <a:off x="6143625" y="2928938"/>
            <a:ext cx="1785938"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4</a:t>
            </a:r>
            <a:r>
              <a:rPr lang="zh-CN" altLang="en-US" sz="2000" dirty="0">
                <a:latin typeface="Arial" panose="020B0604020202020204" pitchFamily="34" charset="0"/>
                <a:ea typeface="宋体" panose="02010600030101010101" pitchFamily="2" charset="-122"/>
                <a:sym typeface="宋体" panose="02010600030101010101" pitchFamily="2" charset="-122"/>
              </a:rPr>
              <a:t>月</a:t>
            </a:r>
            <a:r>
              <a:rPr lang="en-US" altLang="zh-CN" sz="2000" dirty="0">
                <a:latin typeface="Arial" panose="020B0604020202020204" pitchFamily="34" charset="0"/>
                <a:ea typeface="宋体" panose="02010600030101010101" pitchFamily="2" charset="-122"/>
                <a:sym typeface="宋体" panose="02010600030101010101" pitchFamily="2" charset="-122"/>
              </a:rPr>
              <a:t>-5</a:t>
            </a:r>
            <a:r>
              <a:rPr lang="zh-CN" altLang="en-US" sz="2000" dirty="0">
                <a:latin typeface="Arial" panose="020B0604020202020204" pitchFamily="34" charset="0"/>
                <a:ea typeface="宋体" panose="02010600030101010101" pitchFamily="2" charset="-122"/>
                <a:sym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
        <p:nvSpPr>
          <p:cNvPr id="10246" name="TextBox 7"/>
          <p:cNvSpPr txBox="1"/>
          <p:nvPr/>
        </p:nvSpPr>
        <p:spPr>
          <a:xfrm>
            <a:off x="6215063" y="4643438"/>
            <a:ext cx="1714500"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5</a:t>
            </a:r>
            <a:r>
              <a:rPr lang="zh-CN" altLang="en-US" sz="2000" dirty="0">
                <a:latin typeface="Arial" panose="020B0604020202020204" pitchFamily="34" charset="0"/>
                <a:ea typeface="宋体" panose="02010600030101010101" pitchFamily="2" charset="-122"/>
              </a:rPr>
              <a:t>月底完成</a:t>
            </a:r>
            <a:endParaRPr lang="zh-CN" altLang="en-US" sz="2000" dirty="0">
              <a:latin typeface="Arial" panose="020B0604020202020204" pitchFamily="34" charset="0"/>
              <a:ea typeface="宋体" panose="02010600030101010101" pitchFamily="2" charset="-122"/>
            </a:endParaRPr>
          </a:p>
          <a:p>
            <a:endParaRPr lang="zh-CN" altLang="en-US" sz="2000" dirty="0">
              <a:latin typeface="Arial" panose="020B0604020202020204" pitchFamily="34" charset="0"/>
              <a:ea typeface="宋体" panose="02010600030101010101" pitchFamily="2" charset="-122"/>
            </a:endParaRPr>
          </a:p>
        </p:txBody>
      </p:sp>
      <p:sp>
        <p:nvSpPr>
          <p:cNvPr id="10247" name="TextBox 8"/>
          <p:cNvSpPr txBox="1"/>
          <p:nvPr/>
        </p:nvSpPr>
        <p:spPr>
          <a:xfrm>
            <a:off x="3857625" y="4643438"/>
            <a:ext cx="1643063"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6</a:t>
            </a:r>
            <a:r>
              <a:rPr lang="zh-CN" altLang="en-US" sz="2000" dirty="0">
                <a:latin typeface="Arial" panose="020B0604020202020204" pitchFamily="34" charset="0"/>
                <a:ea typeface="宋体" panose="02010600030101010101" pitchFamily="2" charset="-122"/>
                <a:sym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a:p>
            <a:endParaRPr lang="zh-CN" altLang="en-US" sz="2000" dirty="0">
              <a:latin typeface="Arial" panose="020B0604020202020204" pitchFamily="34" charset="0"/>
              <a:ea typeface="宋体" panose="02010600030101010101" pitchFamily="2" charset="-122"/>
            </a:endParaRPr>
          </a:p>
        </p:txBody>
      </p:sp>
      <p:sp>
        <p:nvSpPr>
          <p:cNvPr id="10248" name="TextBox 9"/>
          <p:cNvSpPr txBox="1"/>
          <p:nvPr/>
        </p:nvSpPr>
        <p:spPr>
          <a:xfrm>
            <a:off x="1428750" y="4643438"/>
            <a:ext cx="17145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6</a:t>
            </a:r>
            <a:r>
              <a:rPr lang="zh-CN" altLang="en-US" sz="2000" dirty="0">
                <a:latin typeface="Arial" panose="020B0604020202020204" pitchFamily="34" charset="0"/>
                <a:ea typeface="宋体" panose="02010600030101010101" pitchFamily="2" charset="-122"/>
                <a:sym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9" name="TextBox 10"/>
          <p:cNvSpPr txBox="1"/>
          <p:nvPr/>
        </p:nvSpPr>
        <p:spPr>
          <a:xfrm>
            <a:off x="1785938" y="6286500"/>
            <a:ext cx="1143000" cy="398780"/>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sym typeface="宋体" panose="02010600030101010101" pitchFamily="2" charset="-122"/>
              </a:rPr>
              <a:t>6</a:t>
            </a:r>
            <a:r>
              <a:rPr lang="zh-CN" altLang="en-US" sz="2000" dirty="0">
                <a:latin typeface="Arial" panose="020B0604020202020204" pitchFamily="34" charset="0"/>
                <a:ea typeface="宋体" panose="02010600030101010101" pitchFamily="2" charset="-122"/>
                <a:sym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50" name="TextBox 11"/>
          <p:cNvSpPr txBox="1"/>
          <p:nvPr/>
        </p:nvSpPr>
        <p:spPr>
          <a:xfrm>
            <a:off x="4143375" y="6283325"/>
            <a:ext cx="928688" cy="706755"/>
          </a:xfrm>
          <a:prstGeom prst="rect">
            <a:avLst/>
          </a:prstGeom>
          <a:noFill/>
          <a:ln w="9525">
            <a:noFill/>
          </a:ln>
        </p:spPr>
        <p:txBody>
          <a:bodyPr anchor="t" anchorCtr="0">
            <a:spAutoFit/>
          </a:bodyPr>
          <a:p>
            <a:r>
              <a:rPr lang="en-US" altLang="zh-CN" sz="2000" dirty="0">
                <a:latin typeface="Arial" panose="020B0604020202020204" pitchFamily="34" charset="0"/>
                <a:ea typeface="宋体" panose="02010600030101010101" pitchFamily="2" charset="-122"/>
              </a:rPr>
              <a:t>7</a:t>
            </a:r>
            <a:r>
              <a:rPr lang="zh-CN" altLang="en-US" sz="2000" dirty="0">
                <a:latin typeface="Arial" panose="020B0604020202020204" pitchFamily="34" charset="0"/>
                <a:ea typeface="宋体" panose="02010600030101010101" pitchFamily="2" charset="-122"/>
              </a:rPr>
              <a:t>月初</a:t>
            </a:r>
            <a:endParaRPr lang="zh-CN" altLang="en-US" sz="2000" dirty="0">
              <a:latin typeface="Arial" panose="020B0604020202020204" pitchFamily="34" charset="0"/>
              <a:ea typeface="宋体" panose="02010600030101010101" pitchFamily="2" charset="-122"/>
            </a:endParaRPr>
          </a:p>
          <a:p>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p:txBody>
          <a:bodyPr vert="horz" wrap="square" lIns="0" tIns="45720" rIns="0" bIns="0" anchor="b" anchorCtr="0"/>
          <a:p>
            <a:r>
              <a:rPr lang="zh-CN" altLang="en-US" dirty="0"/>
              <a:t>申请资格</a:t>
            </a:r>
            <a:endParaRPr lang="zh-CN" altLang="en-US" dirty="0"/>
          </a:p>
        </p:txBody>
      </p:sp>
      <p:sp>
        <p:nvSpPr>
          <p:cNvPr id="11266" name="内容占位符 2"/>
          <p:cNvSpPr>
            <a:spLocks noGrp="1"/>
          </p:cNvSpPr>
          <p:nvPr>
            <p:ph idx="1"/>
          </p:nvPr>
        </p:nvSpPr>
        <p:spPr>
          <a:xfrm>
            <a:off x="457200" y="1935163"/>
            <a:ext cx="8543925" cy="4389437"/>
          </a:xfrm>
        </p:spPr>
        <p:txBody>
          <a:bodyPr vert="horz" wrap="square" lIns="91440" tIns="45720" rIns="91440" bIns="45720" anchor="t" anchorCtr="0"/>
          <a:p>
            <a:r>
              <a:rPr lang="zh-CN" altLang="en-US" dirty="0"/>
              <a:t>科学学位：</a:t>
            </a:r>
            <a:r>
              <a:rPr lang="en-US" altLang="zh-CN" dirty="0"/>
              <a:t>1</a:t>
            </a:r>
            <a:r>
              <a:rPr lang="zh-CN" altLang="en-US" dirty="0"/>
              <a:t>、完成课程学习</a:t>
            </a:r>
            <a:endParaRPr lang="en-US" altLang="zh-CN" dirty="0"/>
          </a:p>
          <a:p>
            <a:pPr>
              <a:buNone/>
            </a:pPr>
            <a:r>
              <a:rPr lang="en-US" altLang="zh-CN" dirty="0"/>
              <a:t>                       2</a:t>
            </a:r>
            <a:r>
              <a:rPr lang="zh-CN" altLang="en-US" dirty="0"/>
              <a:t>、完成科研训练，发表相应论文（含录用）</a:t>
            </a:r>
            <a:endParaRPr lang="en-US" altLang="zh-CN" dirty="0"/>
          </a:p>
          <a:p>
            <a:pPr>
              <a:buNone/>
            </a:pPr>
            <a:r>
              <a:rPr lang="en-US" altLang="zh-CN" dirty="0"/>
              <a:t>                       3</a:t>
            </a:r>
            <a:r>
              <a:rPr lang="zh-CN" altLang="en-US" dirty="0"/>
              <a:t>、完成学位论文初稿</a:t>
            </a:r>
            <a:endParaRPr lang="en-US" altLang="zh-CN" dirty="0"/>
          </a:p>
          <a:p>
            <a:endParaRPr lang="en-US" altLang="zh-CN" dirty="0"/>
          </a:p>
          <a:p>
            <a:r>
              <a:rPr lang="zh-CN" altLang="en-US" dirty="0"/>
              <a:t>专业学位：</a:t>
            </a:r>
            <a:r>
              <a:rPr lang="en-US" altLang="zh-CN" dirty="0"/>
              <a:t>1</a:t>
            </a:r>
            <a:r>
              <a:rPr lang="zh-CN" altLang="en-US" dirty="0"/>
              <a:t>、完成课程学习</a:t>
            </a:r>
            <a:endParaRPr lang="en-US" altLang="zh-CN" dirty="0"/>
          </a:p>
          <a:p>
            <a:pPr>
              <a:buNone/>
            </a:pPr>
            <a:r>
              <a:rPr lang="en-US" altLang="zh-CN" dirty="0"/>
              <a:t>                       2</a:t>
            </a:r>
            <a:r>
              <a:rPr lang="zh-CN" altLang="en-US" dirty="0"/>
              <a:t>、完成科研训练，发表相应论文（含录用）</a:t>
            </a:r>
            <a:endParaRPr lang="en-US" altLang="zh-CN" dirty="0"/>
          </a:p>
          <a:p>
            <a:pPr>
              <a:buNone/>
            </a:pPr>
            <a:r>
              <a:rPr lang="en-US" altLang="zh-CN" dirty="0"/>
              <a:t>                       3</a:t>
            </a:r>
            <a:r>
              <a:rPr lang="zh-CN" altLang="en-US" dirty="0"/>
              <a:t>、完成学位论文初稿</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title"/>
          </p:nvPr>
        </p:nvSpPr>
        <p:spPr/>
        <p:txBody>
          <a:bodyPr vert="horz" wrap="square" lIns="0" tIns="45720" rIns="0" bIns="0" anchor="b" anchorCtr="0"/>
          <a:p>
            <a:pPr eaLnBrk="1" hangingPunct="1"/>
            <a:r>
              <a:rPr lang="zh-CN" altLang="en-US" dirty="0"/>
              <a:t>一、提交申请</a:t>
            </a:r>
            <a:endParaRPr lang="zh-CN" altLang="en-US" dirty="0"/>
          </a:p>
        </p:txBody>
      </p:sp>
      <p:sp>
        <p:nvSpPr>
          <p:cNvPr id="12290" name="内容占位符 2"/>
          <p:cNvSpPr>
            <a:spLocks noGrp="1"/>
          </p:cNvSpPr>
          <p:nvPr>
            <p:ph idx="1"/>
          </p:nvPr>
        </p:nvSpPr>
        <p:spPr>
          <a:xfrm>
            <a:off x="457200" y="1935163"/>
            <a:ext cx="4614863" cy="4065587"/>
          </a:xfrm>
        </p:spPr>
        <p:txBody>
          <a:bodyPr vert="horz" wrap="square" lIns="91440" tIns="45720" rIns="91440" bIns="45720" anchor="t" anchorCtr="0"/>
          <a:p>
            <a:pPr eaLnBrk="1" hangingPunct="1"/>
            <a:r>
              <a:rPr lang="zh-CN" altLang="en-US" dirty="0"/>
              <a:t>科学学位：一年三次，</a:t>
            </a:r>
            <a:r>
              <a:rPr lang="en-US" altLang="zh-CN" dirty="0"/>
              <a:t>3</a:t>
            </a:r>
            <a:r>
              <a:rPr lang="zh-CN" altLang="en-US" dirty="0"/>
              <a:t>月、</a:t>
            </a:r>
            <a:r>
              <a:rPr lang="en-US" altLang="zh-CN" dirty="0"/>
              <a:t>6</a:t>
            </a:r>
            <a:r>
              <a:rPr lang="zh-CN" altLang="en-US" dirty="0"/>
              <a:t>月、</a:t>
            </a:r>
            <a:r>
              <a:rPr lang="en-US" altLang="zh-CN" dirty="0"/>
              <a:t>12</a:t>
            </a:r>
            <a:r>
              <a:rPr lang="zh-CN" altLang="en-US" dirty="0"/>
              <a:t>月；</a:t>
            </a:r>
            <a:r>
              <a:rPr lang="en-US" altLang="zh-CN" dirty="0"/>
              <a:t>           </a:t>
            </a:r>
            <a:endParaRPr lang="en-US" altLang="zh-CN" dirty="0"/>
          </a:p>
          <a:p>
            <a:pPr eaLnBrk="1" hangingPunct="1"/>
            <a:r>
              <a:rPr lang="zh-CN" altLang="en-US" dirty="0"/>
              <a:t>专业学位：一般一年</a:t>
            </a:r>
            <a:r>
              <a:rPr lang="en-US" altLang="zh-CN" dirty="0"/>
              <a:t>1</a:t>
            </a:r>
            <a:r>
              <a:rPr lang="zh-CN" altLang="en-US" dirty="0"/>
              <a:t>次，</a:t>
            </a:r>
            <a:r>
              <a:rPr lang="en-US" altLang="zh-CN" dirty="0"/>
              <a:t>6</a:t>
            </a:r>
            <a:r>
              <a:rPr lang="zh-CN" altLang="en-US" dirty="0"/>
              <a:t>月。</a:t>
            </a:r>
            <a:endParaRPr lang="en-US" altLang="zh-CN" dirty="0"/>
          </a:p>
          <a:p>
            <a:pPr eaLnBrk="1" hangingPunct="1">
              <a:buNone/>
            </a:pPr>
            <a:r>
              <a:rPr lang="zh-CN" altLang="en-US" b="1" dirty="0">
                <a:solidFill>
                  <a:srgbClr val="C00000"/>
                </a:solidFill>
              </a:rPr>
              <a:t>     一般提前</a:t>
            </a:r>
            <a:r>
              <a:rPr lang="en-US" altLang="zh-CN" b="1" dirty="0">
                <a:solidFill>
                  <a:srgbClr val="C00000"/>
                </a:solidFill>
              </a:rPr>
              <a:t>3</a:t>
            </a:r>
            <a:r>
              <a:rPr lang="zh-CN" altLang="en-US" b="1" dirty="0">
                <a:solidFill>
                  <a:srgbClr val="C00000"/>
                </a:solidFill>
              </a:rPr>
              <a:t>个月学院通知，提交申请（网上通知）。</a:t>
            </a:r>
            <a:endParaRPr lang="en-US" altLang="zh-CN" b="1" dirty="0">
              <a:solidFill>
                <a:srgbClr val="C00000"/>
              </a:solidFill>
            </a:endParaRPr>
          </a:p>
          <a:p>
            <a:pPr eaLnBrk="1" hangingPunct="1">
              <a:buNone/>
            </a:pPr>
            <a:r>
              <a:rPr lang="en-US" altLang="zh-CN" sz="2400" b="1" dirty="0">
                <a:solidFill>
                  <a:srgbClr val="C00000"/>
                </a:solidFill>
              </a:rPr>
              <a:t>http://www.cmm.zju.edu.cn/index.php?a=flist&amp;catid=17&amp;web=chinese</a:t>
            </a:r>
            <a:endParaRPr lang="zh-CN" altLang="en-US" sz="2400" b="1" dirty="0">
              <a:solidFill>
                <a:srgbClr val="C00000"/>
              </a:solidFill>
            </a:endParaRPr>
          </a:p>
        </p:txBody>
      </p:sp>
      <p:grpSp>
        <p:nvGrpSpPr>
          <p:cNvPr id="12291" name="组合 11"/>
          <p:cNvGrpSpPr/>
          <p:nvPr/>
        </p:nvGrpSpPr>
        <p:grpSpPr>
          <a:xfrm>
            <a:off x="5072063" y="785813"/>
            <a:ext cx="3884612" cy="5584825"/>
            <a:chOff x="5072066" y="785794"/>
            <a:chExt cx="3884748" cy="5584703"/>
          </a:xfrm>
        </p:grpSpPr>
        <p:grpSp>
          <p:nvGrpSpPr>
            <p:cNvPr id="12292" name="组合 7"/>
            <p:cNvGrpSpPr/>
            <p:nvPr/>
          </p:nvGrpSpPr>
          <p:grpSpPr>
            <a:xfrm>
              <a:off x="5286380" y="785794"/>
              <a:ext cx="3670434" cy="5584703"/>
              <a:chOff x="5286380" y="785794"/>
              <a:chExt cx="3670434" cy="5584703"/>
            </a:xfrm>
          </p:grpSpPr>
          <p:pic>
            <p:nvPicPr>
              <p:cNvPr id="12293" name="Picture 3" descr="D:\My Documents\My Pictures\20150416-1.bmp"/>
              <p:cNvPicPr>
                <a:picLocks noChangeAspect="1"/>
              </p:cNvPicPr>
              <p:nvPr/>
            </p:nvPicPr>
            <p:blipFill>
              <a:blip r:embed="rId1"/>
              <a:stretch>
                <a:fillRect/>
              </a:stretch>
            </p:blipFill>
            <p:spPr>
              <a:xfrm>
                <a:off x="5286380" y="785794"/>
                <a:ext cx="3600450" cy="3257550"/>
              </a:xfrm>
              <a:prstGeom prst="rect">
                <a:avLst/>
              </a:prstGeom>
              <a:noFill/>
              <a:ln w="9525">
                <a:noFill/>
              </a:ln>
            </p:spPr>
          </p:pic>
          <p:pic>
            <p:nvPicPr>
              <p:cNvPr id="12294" name="Picture 5" descr="D:\My Documents\My Pictures\20150416-2.bmp"/>
              <p:cNvPicPr>
                <a:picLocks noChangeAspect="1"/>
              </p:cNvPicPr>
              <p:nvPr/>
            </p:nvPicPr>
            <p:blipFill>
              <a:blip r:embed="rId2"/>
              <a:stretch>
                <a:fillRect/>
              </a:stretch>
            </p:blipFill>
            <p:spPr>
              <a:xfrm>
                <a:off x="5357818" y="3000372"/>
                <a:ext cx="3598996" cy="3370125"/>
              </a:xfrm>
              <a:prstGeom prst="rect">
                <a:avLst/>
              </a:prstGeom>
              <a:noFill/>
              <a:ln w="9525">
                <a:noFill/>
              </a:ln>
            </p:spPr>
          </p:pic>
        </p:grpSp>
        <p:sp>
          <p:nvSpPr>
            <p:cNvPr id="9" name="椭圆 8"/>
            <p:cNvSpPr/>
            <p:nvPr/>
          </p:nvSpPr>
          <p:spPr>
            <a:xfrm>
              <a:off x="5929346" y="4214719"/>
              <a:ext cx="1071600" cy="2857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V="1">
              <a:off x="5072066" y="4500463"/>
              <a:ext cx="785840" cy="21430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xfrm>
            <a:off x="428625" y="142875"/>
            <a:ext cx="8229600" cy="1143000"/>
          </a:xfrm>
        </p:spPr>
        <p:txBody>
          <a:bodyPr vert="horz" wrap="square" lIns="0" tIns="45720" rIns="0" bIns="0" anchor="b" anchorCtr="0"/>
          <a:p>
            <a:pPr eaLnBrk="1" hangingPunct="1"/>
            <a:r>
              <a:rPr lang="zh-CN" altLang="en-US" dirty="0"/>
              <a:t>申请材料</a:t>
            </a:r>
            <a:endParaRPr lang="zh-CN" altLang="en-US" dirty="0"/>
          </a:p>
        </p:txBody>
      </p:sp>
      <p:sp>
        <p:nvSpPr>
          <p:cNvPr id="13314" name="内容占位符 2"/>
          <p:cNvSpPr>
            <a:spLocks noGrp="1"/>
          </p:cNvSpPr>
          <p:nvPr>
            <p:ph sz="half" idx="1"/>
          </p:nvPr>
        </p:nvSpPr>
        <p:spPr>
          <a:xfrm>
            <a:off x="533400" y="1644650"/>
            <a:ext cx="4038600" cy="4435475"/>
          </a:xfrm>
        </p:spPr>
        <p:txBody>
          <a:bodyPr vert="horz" wrap="square" lIns="91440" tIns="45720" rIns="91440" bIns="45720" anchor="t" anchorCtr="0"/>
          <a:p>
            <a:pPr eaLnBrk="1" hangingPunct="1">
              <a:buClr>
                <a:srgbClr val="0BD0D9"/>
              </a:buClr>
              <a:buSzPct val="95000"/>
              <a:buFont typeface="Wingdings 2" pitchFamily="18" charset="2"/>
              <a:buNone/>
            </a:pPr>
            <a:r>
              <a:rPr lang="zh-CN" altLang="en-US" sz="2000" b="1" dirty="0">
                <a:solidFill>
                  <a:srgbClr val="C00000"/>
                </a:solidFill>
                <a:sym typeface="+mn-ea"/>
              </a:rPr>
              <a:t>（</a:t>
            </a:r>
            <a:r>
              <a:rPr lang="en-US" altLang="zh-CN" sz="2000" b="1" dirty="0">
                <a:solidFill>
                  <a:srgbClr val="C00000"/>
                </a:solidFill>
                <a:sym typeface="+mn-ea"/>
              </a:rPr>
              <a:t>1</a:t>
            </a:r>
            <a:r>
              <a:rPr lang="zh-CN" altLang="en-US" sz="2000" b="1" dirty="0">
                <a:solidFill>
                  <a:srgbClr val="C00000"/>
                </a:solidFill>
                <a:sym typeface="+mn-ea"/>
              </a:rPr>
              <a:t>）电子材料</a:t>
            </a:r>
            <a:endParaRPr lang="en-US" altLang="zh-CN" sz="2000" b="1" kern="1200" dirty="0">
              <a:solidFill>
                <a:srgbClr val="C00000"/>
              </a:solidFill>
              <a:latin typeface="+mn-lt"/>
              <a:ea typeface="+mn-ea"/>
              <a:cs typeface="+mn-cs"/>
            </a:endParaRPr>
          </a:p>
          <a:p>
            <a:pPr eaLnBrk="1" hangingPunct="1">
              <a:buClr>
                <a:srgbClr val="0BD0D9"/>
              </a:buClr>
              <a:buSzPct val="95000"/>
              <a:buFont typeface="Wingdings 2" pitchFamily="18" charset="2"/>
              <a:buNone/>
            </a:pPr>
            <a:r>
              <a:rPr lang="zh-CN" altLang="en-US" sz="2000" dirty="0">
                <a:sym typeface="+mn-ea"/>
              </a:rPr>
              <a:t>①答辩申请报告</a:t>
            </a:r>
            <a:endParaRPr lang="zh-CN" altLang="en-US" sz="2000" kern="1200" dirty="0">
              <a:latin typeface="+mn-lt"/>
              <a:ea typeface="+mn-ea"/>
              <a:cs typeface="+mn-cs"/>
            </a:endParaRPr>
          </a:p>
          <a:p>
            <a:pPr eaLnBrk="1" hangingPunct="1">
              <a:buClr>
                <a:srgbClr val="0BD0D9"/>
              </a:buClr>
              <a:buSzPct val="95000"/>
              <a:buFont typeface="Wingdings 2" pitchFamily="18" charset="2"/>
              <a:buNone/>
            </a:pPr>
            <a:r>
              <a:rPr lang="zh-CN" altLang="en-US" sz="2000" dirty="0">
                <a:sym typeface="+mn-ea"/>
              </a:rPr>
              <a:t>②</a:t>
            </a:r>
            <a:r>
              <a:rPr lang="zh-CN" altLang="zh-CN" sz="2000" dirty="0">
                <a:sym typeface="+mn-ea"/>
              </a:rPr>
              <a:t>发表论文原件和全文复印件</a:t>
            </a:r>
            <a:endParaRPr lang="zh-CN" altLang="en-US" sz="2000" kern="1200" dirty="0">
              <a:latin typeface="+mn-lt"/>
              <a:ea typeface="+mn-ea"/>
              <a:cs typeface="+mn-cs"/>
            </a:endParaRPr>
          </a:p>
          <a:p>
            <a:pPr eaLnBrk="1" hangingPunct="1">
              <a:buClr>
                <a:srgbClr val="0BD0D9"/>
              </a:buClr>
              <a:buSzPct val="95000"/>
              <a:buFont typeface="Wingdings 2" pitchFamily="18" charset="2"/>
              <a:buNone/>
            </a:pPr>
            <a:r>
              <a:rPr lang="zh-CN" altLang="en-US" sz="2000" dirty="0">
                <a:sym typeface="+mn-ea"/>
              </a:rPr>
              <a:t>③</a:t>
            </a:r>
            <a:r>
              <a:rPr lang="zh-CN" altLang="zh-CN" sz="2000" dirty="0">
                <a:sym typeface="+mn-ea"/>
              </a:rPr>
              <a:t>论文相关证明材料</a:t>
            </a:r>
            <a:endParaRPr lang="zh-CN" altLang="en-US" sz="2000" kern="1200" dirty="0">
              <a:latin typeface="+mn-lt"/>
              <a:ea typeface="+mn-ea"/>
              <a:cs typeface="+mn-cs"/>
            </a:endParaRPr>
          </a:p>
          <a:p>
            <a:pPr eaLnBrk="1" hangingPunct="1">
              <a:buClr>
                <a:srgbClr val="0BD0D9"/>
              </a:buClr>
              <a:buSzPct val="95000"/>
              <a:buFont typeface="Wingdings 2" pitchFamily="18" charset="2"/>
              <a:buNone/>
            </a:pPr>
            <a:r>
              <a:rPr lang="zh-CN" altLang="en-US" sz="2000" dirty="0">
                <a:sym typeface="+mn-ea"/>
              </a:rPr>
              <a:t>④送审承诺书</a:t>
            </a:r>
            <a:endParaRPr lang="zh-CN" altLang="en-US" sz="2000" kern="1200" dirty="0">
              <a:latin typeface="+mn-lt"/>
              <a:ea typeface="+mn-ea"/>
              <a:cs typeface="+mn-cs"/>
            </a:endParaRPr>
          </a:p>
          <a:p>
            <a:pPr eaLnBrk="1" hangingPunct="1">
              <a:buClr>
                <a:srgbClr val="0BD0D9"/>
              </a:buClr>
              <a:buSzPct val="95000"/>
              <a:buFont typeface="Wingdings 2" pitchFamily="18" charset="2"/>
              <a:buNone/>
            </a:pPr>
            <a:r>
              <a:rPr lang="zh-CN" altLang="en-US" sz="2000" dirty="0">
                <a:sym typeface="+mn-ea"/>
              </a:rPr>
              <a:t>⑤研究生课程班结业证书复印件（正反面）；2016级及以后的同力专硕还需提供规培证书复印件</a:t>
            </a:r>
            <a:endParaRPr lang="zh-CN" altLang="en-US" sz="2000" kern="1200" dirty="0">
              <a:latin typeface="+mn-lt"/>
              <a:ea typeface="+mn-ea"/>
              <a:cs typeface="+mn-cs"/>
            </a:endParaRPr>
          </a:p>
          <a:p>
            <a:pPr eaLnBrk="1" hangingPunct="1">
              <a:buClr>
                <a:srgbClr val="0BD0D9"/>
              </a:buClr>
              <a:buSzPct val="95000"/>
              <a:buFont typeface="Wingdings 2" pitchFamily="18" charset="2"/>
              <a:buNone/>
            </a:pPr>
            <a:r>
              <a:rPr lang="zh-CN" altLang="en-US" sz="2000" b="1" kern="1200" dirty="0">
                <a:solidFill>
                  <a:srgbClr val="FF0000"/>
                </a:solidFill>
                <a:latin typeface="+mn-lt"/>
                <a:ea typeface="+mn-ea"/>
                <a:cs typeface="+mn-cs"/>
              </a:rPr>
              <a:t>电子版照片（</a:t>
            </a:r>
            <a:r>
              <a:rPr lang="en-US" altLang="zh-CN" sz="2000" b="1" kern="1200" dirty="0">
                <a:solidFill>
                  <a:srgbClr val="FF0000"/>
                </a:solidFill>
                <a:latin typeface="+mn-lt"/>
                <a:ea typeface="+mn-ea"/>
                <a:cs typeface="+mn-cs"/>
              </a:rPr>
              <a:t>3</a:t>
            </a:r>
            <a:r>
              <a:rPr lang="zh-CN" altLang="en-US" sz="2000" b="1" kern="1200" dirty="0">
                <a:solidFill>
                  <a:srgbClr val="FF0000"/>
                </a:solidFill>
                <a:latin typeface="+mn-lt"/>
                <a:ea typeface="+mn-ea"/>
                <a:cs typeface="+mn-cs"/>
              </a:rPr>
              <a:t>月2</a:t>
            </a:r>
            <a:r>
              <a:rPr lang="en-US" altLang="zh-CN" sz="2000" b="1" kern="1200" dirty="0">
                <a:solidFill>
                  <a:srgbClr val="FF0000"/>
                </a:solidFill>
                <a:latin typeface="+mn-lt"/>
                <a:ea typeface="+mn-ea"/>
                <a:cs typeface="+mn-cs"/>
              </a:rPr>
              <a:t>2</a:t>
            </a:r>
            <a:r>
              <a:rPr lang="zh-CN" altLang="en-US" sz="2000" b="1" kern="1200" dirty="0">
                <a:solidFill>
                  <a:srgbClr val="FF0000"/>
                </a:solidFill>
                <a:latin typeface="+mn-lt"/>
                <a:ea typeface="+mn-ea"/>
                <a:cs typeface="+mn-cs"/>
              </a:rPr>
              <a:t>日前，逾期不予处理）</a:t>
            </a:r>
            <a:endParaRPr lang="zh-CN" altLang="en-US" sz="2000" b="1" kern="1200" dirty="0">
              <a:solidFill>
                <a:srgbClr val="FF0000"/>
              </a:solidFill>
              <a:latin typeface="+mn-lt"/>
              <a:ea typeface="+mn-ea"/>
              <a:cs typeface="+mn-cs"/>
            </a:endParaRPr>
          </a:p>
          <a:p>
            <a:pPr eaLnBrk="1" hangingPunct="1">
              <a:buClr>
                <a:srgbClr val="0BD0D9"/>
              </a:buClr>
              <a:buSzPct val="95000"/>
              <a:buFont typeface="Wingdings 2" pitchFamily="18" charset="2"/>
              <a:buNone/>
            </a:pPr>
            <a:endParaRPr lang="zh-CN" altLang="en-US" sz="2000" kern="1200" dirty="0">
              <a:latin typeface="+mn-lt"/>
              <a:ea typeface="+mn-ea"/>
              <a:cs typeface="+mn-cs"/>
            </a:endParaRPr>
          </a:p>
        </p:txBody>
      </p:sp>
      <p:sp>
        <p:nvSpPr>
          <p:cNvPr id="13315" name="内容占位符 5"/>
          <p:cNvSpPr>
            <a:spLocks noGrp="1"/>
          </p:cNvSpPr>
          <p:nvPr>
            <p:ph sz="half" idx="2"/>
          </p:nvPr>
        </p:nvSpPr>
        <p:spPr>
          <a:xfrm>
            <a:off x="4572000" y="1928813"/>
            <a:ext cx="4038600" cy="3357562"/>
          </a:xfrm>
        </p:spPr>
        <p:txBody>
          <a:bodyPr vert="horz" wrap="square" lIns="91440" tIns="45720" rIns="91440" bIns="45720" anchor="t" anchorCtr="0"/>
          <a:p>
            <a:pPr eaLnBrk="1" hangingPunct="1">
              <a:buClr>
                <a:srgbClr val="0BD0D9"/>
              </a:buClr>
              <a:buSzPct val="95000"/>
              <a:buFont typeface="Wingdings 2" pitchFamily="18" charset="2"/>
              <a:buNone/>
            </a:pPr>
            <a:r>
              <a:rPr lang="zh-CN" altLang="en-US" b="1" kern="1200" dirty="0">
                <a:solidFill>
                  <a:srgbClr val="C00000"/>
                </a:solidFill>
                <a:latin typeface="+mn-lt"/>
                <a:ea typeface="+mn-ea"/>
                <a:cs typeface="+mn-cs"/>
              </a:rPr>
              <a:t>（</a:t>
            </a:r>
            <a:r>
              <a:rPr lang="en-US" altLang="zh-CN" b="1" kern="1200" dirty="0">
                <a:solidFill>
                  <a:srgbClr val="C00000"/>
                </a:solidFill>
                <a:latin typeface="+mn-lt"/>
                <a:ea typeface="+mn-ea"/>
                <a:cs typeface="+mn-cs"/>
              </a:rPr>
              <a:t>2</a:t>
            </a:r>
            <a:r>
              <a:rPr lang="zh-CN" altLang="en-US" b="1" kern="1200" dirty="0">
                <a:solidFill>
                  <a:srgbClr val="C00000"/>
                </a:solidFill>
                <a:latin typeface="+mn-lt"/>
                <a:ea typeface="+mn-ea"/>
                <a:cs typeface="+mn-cs"/>
              </a:rPr>
              <a:t>）网上申请</a:t>
            </a:r>
            <a:endParaRPr lang="zh-CN" altLang="en-US" b="1" kern="1200" dirty="0">
              <a:solidFill>
                <a:srgbClr val="C00000"/>
              </a:solidFill>
              <a:latin typeface="+mn-lt"/>
              <a:ea typeface="+mn-ea"/>
              <a:cs typeface="+mn-cs"/>
            </a:endParaRPr>
          </a:p>
          <a:p>
            <a:pPr eaLnBrk="1" hangingPunct="1">
              <a:buClr>
                <a:srgbClr val="0BD0D9"/>
              </a:buClr>
              <a:buSzPct val="95000"/>
              <a:buFont typeface="Wingdings 2" pitchFamily="18" charset="2"/>
              <a:buNone/>
            </a:pPr>
            <a:r>
              <a:rPr lang="zh-CN" altLang="en-US" kern="1200" dirty="0">
                <a:latin typeface="+mn-lt"/>
                <a:ea typeface="+mn-ea"/>
                <a:cs typeface="+mn-cs"/>
              </a:rPr>
              <a:t>①</a:t>
            </a:r>
            <a:r>
              <a:rPr lang="zh-CN" altLang="en-US" b="1" kern="1200" dirty="0">
                <a:latin typeface="+mn-lt"/>
                <a:ea typeface="+mn-ea"/>
                <a:cs typeface="+mn-cs"/>
              </a:rPr>
              <a:t>浙大系统：</a:t>
            </a:r>
            <a:r>
              <a:rPr lang="zh-CN" altLang="en-US" kern="1200" dirty="0">
                <a:latin typeface="+mn-lt"/>
                <a:ea typeface="+mn-ea"/>
                <a:cs typeface="+mn-cs"/>
              </a:rPr>
              <a:t>同力博士、同力硕士均需填写；</a:t>
            </a:r>
            <a:endParaRPr lang="en-US" altLang="zh-CN" kern="1200" dirty="0">
              <a:latin typeface="+mn-lt"/>
              <a:ea typeface="+mn-ea"/>
              <a:cs typeface="+mn-cs"/>
            </a:endParaRPr>
          </a:p>
          <a:p>
            <a:pPr eaLnBrk="1" hangingPunct="1">
              <a:buClr>
                <a:srgbClr val="0BD0D9"/>
              </a:buClr>
              <a:buSzPct val="95000"/>
              <a:buFont typeface="Wingdings 2" pitchFamily="18" charset="2"/>
              <a:buNone/>
            </a:pPr>
            <a:endParaRPr lang="en-US" altLang="zh-CN" kern="1200" dirty="0">
              <a:latin typeface="+mn-lt"/>
              <a:ea typeface="+mn-ea"/>
              <a:cs typeface="+mn-cs"/>
            </a:endParaRPr>
          </a:p>
          <a:p>
            <a:pPr eaLnBrk="1" hangingPunct="1">
              <a:buClr>
                <a:srgbClr val="0BD0D9"/>
              </a:buClr>
              <a:buSzPct val="95000"/>
              <a:buFont typeface="Wingdings 2" pitchFamily="18" charset="2"/>
              <a:buNone/>
            </a:pPr>
            <a:r>
              <a:rPr lang="zh-CN" altLang="en-US" kern="1200" dirty="0">
                <a:latin typeface="+mn-lt"/>
                <a:ea typeface="+mn-ea"/>
                <a:cs typeface="+mn-cs"/>
              </a:rPr>
              <a:t>②</a:t>
            </a:r>
            <a:r>
              <a:rPr lang="zh-CN" altLang="en-US" b="1" kern="1200" dirty="0">
                <a:latin typeface="+mn-lt"/>
                <a:ea typeface="+mn-ea"/>
                <a:cs typeface="+mn-cs"/>
              </a:rPr>
              <a:t>国家平台：</a:t>
            </a:r>
            <a:r>
              <a:rPr lang="zh-CN" altLang="en-US" kern="1200" dirty="0">
                <a:solidFill>
                  <a:srgbClr val="FF0000"/>
                </a:solidFill>
                <a:latin typeface="+mn-lt"/>
                <a:ea typeface="+mn-ea"/>
                <a:cs typeface="+mn-cs"/>
              </a:rPr>
              <a:t>同力科硕需填写</a:t>
            </a:r>
            <a:r>
              <a:rPr lang="zh-CN" altLang="en-US" kern="1200" dirty="0">
                <a:latin typeface="+mn-lt"/>
                <a:ea typeface="+mn-ea"/>
                <a:cs typeface="+mn-cs"/>
              </a:rPr>
              <a:t>，专硕和博士不用填。（国家平台操作时间另行通知）</a:t>
            </a:r>
            <a:endParaRPr lang="en-US" altLang="zh-CN" kern="1200" dirty="0">
              <a:latin typeface="+mn-lt"/>
              <a:ea typeface="+mn-ea"/>
              <a:cs typeface="+mn-cs"/>
            </a:endParaRPr>
          </a:p>
          <a:p>
            <a:pPr eaLnBrk="1" hangingPunct="1">
              <a:buClr>
                <a:srgbClr val="0BD0D9"/>
              </a:buClr>
              <a:buSzPct val="95000"/>
            </a:pPr>
            <a:endParaRPr lang="zh-CN" altLang="en-US" kern="1200" dirty="0">
              <a:latin typeface="+mn-lt"/>
              <a:ea typeface="+mn-ea"/>
              <a:cs typeface="+mn-cs"/>
            </a:endParaRPr>
          </a:p>
        </p:txBody>
      </p:sp>
      <p:sp>
        <p:nvSpPr>
          <p:cNvPr id="7" name="圆角矩形 6"/>
          <p:cNvSpPr/>
          <p:nvPr/>
        </p:nvSpPr>
        <p:spPr>
          <a:xfrm>
            <a:off x="500063" y="1500188"/>
            <a:ext cx="3857625" cy="507206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圆角矩形 7"/>
          <p:cNvSpPr/>
          <p:nvPr/>
        </p:nvSpPr>
        <p:spPr>
          <a:xfrm>
            <a:off x="4643438" y="1571625"/>
            <a:ext cx="3643313" cy="3571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8" name="TextBox 9"/>
          <p:cNvSpPr txBox="1"/>
          <p:nvPr/>
        </p:nvSpPr>
        <p:spPr>
          <a:xfrm>
            <a:off x="4786313" y="5429250"/>
            <a:ext cx="3071812" cy="830263"/>
          </a:xfrm>
          <a:prstGeom prst="rect">
            <a:avLst/>
          </a:prstGeom>
          <a:noFill/>
          <a:ln w="9525">
            <a:noFill/>
          </a:ln>
        </p:spPr>
        <p:txBody>
          <a:bodyPr anchor="t" anchorCtr="0">
            <a:spAutoFit/>
          </a:bodyPr>
          <a:p>
            <a:r>
              <a:rPr lang="zh-CN" altLang="en-US" sz="2400" dirty="0">
                <a:solidFill>
                  <a:srgbClr val="FF0000"/>
                </a:solidFill>
                <a:latin typeface="华文新魏" pitchFamily="2" charset="-122"/>
                <a:ea typeface="华文新魏" pitchFamily="2" charset="-122"/>
              </a:rPr>
              <a:t>盲审论文从系统中调取（匿名版本）</a:t>
            </a:r>
            <a:endParaRPr lang="zh-CN" altLang="en-US" sz="2400" dirty="0">
              <a:solidFill>
                <a:srgbClr val="FF0000"/>
              </a:solidFill>
              <a:latin typeface="华文新魏" pitchFamily="2" charset="-122"/>
              <a:ea typeface="华文新魏" pitchFamily="2" charset="-122"/>
            </a:endParaRPr>
          </a:p>
        </p:txBody>
      </p:sp>
      <p:sp>
        <p:nvSpPr>
          <p:cNvPr id="13319" name="矩形 8"/>
          <p:cNvSpPr/>
          <p:nvPr/>
        </p:nvSpPr>
        <p:spPr>
          <a:xfrm>
            <a:off x="2500313" y="1000125"/>
            <a:ext cx="6643687" cy="645160"/>
          </a:xfrm>
          <a:prstGeom prst="rect">
            <a:avLst/>
          </a:prstGeom>
          <a:noFill/>
          <a:ln w="9525">
            <a:noFill/>
          </a:ln>
        </p:spPr>
        <p:txBody>
          <a:bodyPr anchor="t" anchorCtr="0">
            <a:spAutoFit/>
          </a:bodyPr>
          <a:p>
            <a:r>
              <a:rPr lang="zh-CN" altLang="en-US" sz="1800" b="1" dirty="0">
                <a:solidFill>
                  <a:srgbClr val="FF0000"/>
                </a:solidFill>
                <a:latin typeface="Arial" panose="020B0604020202020204" pitchFamily="34" charset="0"/>
                <a:ea typeface="宋体" panose="02010600030101010101" pitchFamily="2" charset="-122"/>
              </a:rPr>
              <a:t>（</a:t>
            </a:r>
            <a:r>
              <a:rPr lang="en-US" altLang="zh-CN" sz="1800" b="1" dirty="0">
                <a:solidFill>
                  <a:srgbClr val="FF0000"/>
                </a:solidFill>
                <a:latin typeface="Arial" panose="020B0604020202020204" pitchFamily="34" charset="0"/>
                <a:ea typeface="宋体" panose="02010600030101010101" pitchFamily="2" charset="-122"/>
              </a:rPr>
              <a:t>3</a:t>
            </a:r>
            <a:r>
              <a:rPr lang="zh-CN" altLang="en-US" sz="1800" b="1" dirty="0">
                <a:solidFill>
                  <a:srgbClr val="FF0000"/>
                </a:solidFill>
                <a:latin typeface="Arial" panose="020B0604020202020204" pitchFamily="34" charset="0"/>
                <a:ea typeface="宋体" panose="02010600030101010101" pitchFamily="2" charset="-122"/>
              </a:rPr>
              <a:t>月</a:t>
            </a:r>
            <a:r>
              <a:rPr lang="en-US" altLang="zh-CN" sz="1800" b="1" dirty="0">
                <a:solidFill>
                  <a:srgbClr val="FF0000"/>
                </a:solidFill>
                <a:latin typeface="Arial" panose="020B0604020202020204" pitchFamily="34" charset="0"/>
                <a:ea typeface="宋体" panose="02010600030101010101" pitchFamily="2" charset="-122"/>
              </a:rPr>
              <a:t>28</a:t>
            </a:r>
            <a:r>
              <a:rPr lang="zh-CN" altLang="en-US" sz="1800" b="1" dirty="0">
                <a:solidFill>
                  <a:srgbClr val="FF0000"/>
                </a:solidFill>
                <a:latin typeface="Arial" panose="020B0604020202020204" pitchFamily="34" charset="0"/>
                <a:ea typeface="宋体" panose="02010600030101010101" pitchFamily="2" charset="-122"/>
              </a:rPr>
              <a:t>日前，具体日期由系办</a:t>
            </a:r>
            <a:r>
              <a:rPr lang="en-US" altLang="zh-CN" sz="1800" b="1" dirty="0">
                <a:solidFill>
                  <a:srgbClr val="FF0000"/>
                </a:solidFill>
                <a:latin typeface="Arial" panose="020B0604020202020204" pitchFamily="34" charset="0"/>
                <a:ea typeface="宋体" panose="02010600030101010101" pitchFamily="2" charset="-122"/>
              </a:rPr>
              <a:t>/</a:t>
            </a:r>
            <a:r>
              <a:rPr lang="zh-CN" altLang="en-US" sz="1800" b="1" dirty="0">
                <a:solidFill>
                  <a:srgbClr val="FF0000"/>
                </a:solidFill>
                <a:latin typeface="Arial" panose="020B0604020202020204" pitchFamily="34" charset="0"/>
                <a:ea typeface="宋体" panose="02010600030101010101" pitchFamily="2" charset="-122"/>
              </a:rPr>
              <a:t>科教科通知。材料具体要求参见</a:t>
            </a:r>
            <a:r>
              <a:rPr lang="en-US" altLang="zh-CN" sz="1800" b="1" dirty="0">
                <a:solidFill>
                  <a:srgbClr val="FF0000"/>
                </a:solidFill>
                <a:latin typeface="Arial" panose="020B0604020202020204" pitchFamily="34" charset="0"/>
                <a:ea typeface="宋体" panose="02010600030101010101" pitchFamily="2" charset="-122"/>
              </a:rPr>
              <a:t>pdf</a:t>
            </a:r>
            <a:r>
              <a:rPr lang="zh-CN" altLang="en-US" sz="1800" b="1" dirty="0">
                <a:solidFill>
                  <a:srgbClr val="FF0000"/>
                </a:solidFill>
                <a:latin typeface="Arial" panose="020B0604020202020204" pitchFamily="34" charset="0"/>
                <a:ea typeface="宋体" panose="02010600030101010101" pitchFamily="2" charset="-122"/>
              </a:rPr>
              <a:t>版通知）</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TABLE_BEAUTIFY" val="smartTable{c15aa02b-b037-4e3d-87fb-8c1e8a5f3012}"/>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6914</Words>
  <Application>WPS 演示</Application>
  <PresentationFormat/>
  <Paragraphs>707</Paragraphs>
  <Slides>44</Slides>
  <Notes>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44</vt:i4>
      </vt:variant>
    </vt:vector>
  </HeadingPairs>
  <TitlesOfParts>
    <vt:vector size="67" baseType="lpstr">
      <vt:lpstr>Arial</vt:lpstr>
      <vt:lpstr>宋体</vt:lpstr>
      <vt:lpstr>Wingdings</vt:lpstr>
      <vt:lpstr>Constantia</vt:lpstr>
      <vt:lpstr>Calibri</vt:lpstr>
      <vt:lpstr>隶书</vt:lpstr>
      <vt:lpstr>微软雅黑</vt:lpstr>
      <vt:lpstr>Wingdings 2</vt:lpstr>
      <vt:lpstr>Wingdings</vt:lpstr>
      <vt:lpstr>Wingdings 2</vt:lpstr>
      <vt:lpstr>华文新魏</vt:lpstr>
      <vt:lpstr>Arial Unicode MS</vt:lpstr>
      <vt:lpstr>仿宋_GB2312</vt:lpstr>
      <vt:lpstr>TimesNewRomanPSMT</vt:lpstr>
      <vt:lpstr>ˎ̥</vt:lpstr>
      <vt:lpstr>Segoe Print</vt:lpstr>
      <vt:lpstr>Times New Roman</vt:lpstr>
      <vt:lpstr>楷体_GB2312</vt:lpstr>
      <vt:lpstr>Arial</vt:lpstr>
      <vt:lpstr>Arial Unicode MS</vt:lpstr>
      <vt:lpstr>Times New Roman</vt:lpstr>
      <vt:lpstr>隶书</vt:lpstr>
      <vt:lpstr>流畅</vt:lpstr>
      <vt:lpstr>同等学力论文答辩和学位申请基本程序及注意事项</vt:lpstr>
      <vt:lpstr>    本PPT内容作为参考，如有疑意以学校、学院文件和研究生科解释为准。  </vt:lpstr>
      <vt:lpstr>PowerPoint 演示文稿</vt:lpstr>
      <vt:lpstr>PowerPoint 演示文稿</vt:lpstr>
      <vt:lpstr>答辩与学位申请文件：</vt:lpstr>
      <vt:lpstr>答辩与学位申请基本程序</vt:lpstr>
      <vt:lpstr>申请资格</vt:lpstr>
      <vt:lpstr>一、提交申请</vt:lpstr>
      <vt:lpstr>申请材料</vt:lpstr>
      <vt:lpstr>（2）网上申请-浙大系统 </vt:lpstr>
      <vt:lpstr>新系统 </vt:lpstr>
      <vt:lpstr>PowerPoint 演示文稿</vt:lpstr>
      <vt:lpstr>论文查重</vt:lpstr>
      <vt:lpstr>学院系统审核界面</vt:lpstr>
      <vt:lpstr>PowerPoint 演示文稿</vt:lpstr>
      <vt:lpstr>PowerPoint 演示文稿</vt:lpstr>
      <vt:lpstr>（3）网上申请-国家平台</vt:lpstr>
      <vt:lpstr>PowerPoint 演示文稿</vt:lpstr>
      <vt:lpstr>PowerPoint 演示文稿</vt:lpstr>
      <vt:lpstr>PowerPoint 演示文稿</vt:lpstr>
      <vt:lpstr>浙大系统审核界面 （网上申请及审核时间另行通知）</vt:lpstr>
      <vt:lpstr>期刊杂志等级查询</vt:lpstr>
      <vt:lpstr>盲审论文要求</vt:lpstr>
      <vt:lpstr>评阅结果判定</vt:lpstr>
      <vt:lpstr>大修重评</vt:lpstr>
      <vt:lpstr>学术观点分歧裁定</vt:lpstr>
      <vt:lpstr>四、学位论文答辩（2月28日前完成）</vt:lpstr>
      <vt:lpstr>      答辩结果：系统默认是“答辩不通过”，答辩完成后，录入结果即可。</vt:lpstr>
      <vt:lpstr>五、答辩后资料上交（详见答辩通知）</vt:lpstr>
      <vt:lpstr>PowerPoint 演示文稿</vt:lpstr>
      <vt:lpstr> 同等学力申请硕士学位人员清单  </vt:lpstr>
      <vt:lpstr>同等学力申请博士学位人员清单</vt:lpstr>
      <vt:lpstr>预答辩表</vt:lpstr>
      <vt:lpstr>学位申请书 （一式两份，原件）</vt:lpstr>
      <vt:lpstr>学位论文归档</vt:lpstr>
      <vt:lpstr>学院建议学位照片拍摄地点</vt:lpstr>
      <vt:lpstr>学院建议论文制作文印店</vt:lpstr>
      <vt:lpstr>六、学位审核</vt:lpstr>
      <vt:lpstr>七、证书发放和学位授予典礼</vt:lpstr>
      <vt:lpstr>八、其他</vt:lpstr>
      <vt:lpstr>2、不能按期授予学位的情况</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ljh</dc:creator>
  <cp:lastModifiedBy>沁青</cp:lastModifiedBy>
  <cp:revision>667</cp:revision>
  <dcterms:created xsi:type="dcterms:W3CDTF">2006-10-14T04:28:00Z</dcterms:created>
  <dcterms:modified xsi:type="dcterms:W3CDTF">2022-03-15T07:52:09Z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F31C4796CDE846E198F6E53EBE98FEAB</vt:lpwstr>
  </property>
</Properties>
</file>