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4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5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6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7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8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3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618" r:id="rId2"/>
    <p:sldId id="556" r:id="rId3"/>
    <p:sldId id="586" r:id="rId4"/>
    <p:sldId id="589" r:id="rId5"/>
    <p:sldId id="587" r:id="rId6"/>
    <p:sldId id="590" r:id="rId7"/>
    <p:sldId id="599" r:id="rId8"/>
    <p:sldId id="592" r:id="rId9"/>
    <p:sldId id="606" r:id="rId10"/>
    <p:sldId id="600" r:id="rId11"/>
    <p:sldId id="602" r:id="rId12"/>
    <p:sldId id="601" r:id="rId13"/>
    <p:sldId id="557" r:id="rId14"/>
    <p:sldId id="623" r:id="rId15"/>
    <p:sldId id="619" r:id="rId16"/>
    <p:sldId id="620" r:id="rId17"/>
    <p:sldId id="621" r:id="rId18"/>
    <p:sldId id="622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3" userDrawn="1">
          <p15:clr>
            <a:srgbClr val="A4A3A4"/>
          </p15:clr>
        </p15:guide>
        <p15:guide id="2" pos="383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u lz" initials="zl" lastIdx="1" clrIdx="0"/>
  <p:cmAuthor id="2" name="作者" initials="A" lastIdx="0" clrIdx="1"/>
  <p:cmAuthor id="3" name="dell" initials="d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87"/>
    <a:srgbClr val="2F5597"/>
    <a:srgbClr val="8FAADC"/>
    <a:srgbClr val="DAE3F3"/>
    <a:srgbClr val="F2F2F2"/>
    <a:srgbClr val="8DA1C4"/>
    <a:srgbClr val="182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5069" autoAdjust="0"/>
  </p:normalViewPr>
  <p:slideViewPr>
    <p:cSldViewPr snapToGrid="0" showGuides="1">
      <p:cViewPr varScale="1">
        <p:scale>
          <a:sx n="85" d="100"/>
          <a:sy n="85" d="100"/>
        </p:scale>
        <p:origin x="1590" y="96"/>
      </p:cViewPr>
      <p:guideLst>
        <p:guide orient="horz" pos="2073"/>
        <p:guide pos="38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85947C-94C3-4AB8-B285-EC0ADA0E59DF}" type="doc">
      <dgm:prSet loTypeId="urn:microsoft.com/office/officeart/2005/8/layout/process1" loCatId="process" qsTypeId="urn:microsoft.com/office/officeart/2005/8/quickstyle/simple1#2" qsCatId="simple" csTypeId="urn:microsoft.com/office/officeart/2005/8/colors/colorful3#1" csCatId="accent1" phldr="1"/>
      <dgm:spPr/>
    </dgm:pt>
    <dgm:pt modelId="{82E1B5E5-8461-42FB-B071-AACF3093A08C}">
      <dgm:prSet phldrT="[文本]"/>
      <dgm:spPr/>
      <dgm:t>
        <a:bodyPr/>
        <a:lstStyle/>
        <a:p>
          <a:r>
            <a:rPr lang="zh-CN" altLang="en-US" b="1" dirty="0">
              <a:latin typeface="+mn-lt"/>
              <a:ea typeface="+mn-ea"/>
              <a:cs typeface="+mn-ea"/>
              <a:sym typeface="+mn-lt"/>
            </a:rPr>
            <a:t>线上申请</a:t>
          </a:r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C631A4F9-BC7B-421F-A3DC-ECB55A066E74}" type="parTrans" cxnId="{7E41E9BB-E7CA-4B37-A5D4-E998CEBD0637}">
      <dgm:prSet/>
      <dgm:spPr/>
      <dgm:t>
        <a:bodyPr/>
        <a:lstStyle/>
        <a:p>
          <a:endParaRPr lang="zh-CN" altLang="en-US"/>
        </a:p>
      </dgm:t>
    </dgm:pt>
    <dgm:pt modelId="{86B3E900-9B53-4810-9866-7DD934B9ABD4}" type="sibTrans" cxnId="{7E41E9BB-E7CA-4B37-A5D4-E998CEBD0637}">
      <dgm:prSet/>
      <dgm:spPr/>
      <dgm:t>
        <a:bodyPr/>
        <a:lstStyle/>
        <a:p>
          <a:endParaRPr lang="zh-CN" altLang="en-US"/>
        </a:p>
      </dgm:t>
    </dgm:pt>
    <dgm:pt modelId="{390E8E33-BA09-44AA-9BE1-15B718E480E2}">
      <dgm:prSet phldrT="[文本]"/>
      <dgm:spPr/>
      <dgm:t>
        <a:bodyPr/>
        <a:lstStyle/>
        <a:p>
          <a:r>
            <a:rPr lang="zh-CN" altLang="en-US" b="1" dirty="0">
              <a:latin typeface="+mn-lt"/>
              <a:ea typeface="+mn-ea"/>
              <a:cs typeface="+mn-ea"/>
              <a:sym typeface="+mn-lt"/>
            </a:rPr>
            <a:t>个人情况录入</a:t>
          </a:r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EF19D493-9FB6-4758-935C-9ADD7CA844CC}" type="parTrans" cxnId="{30AF92EA-694B-4688-B617-6302494C6B68}">
      <dgm:prSet/>
      <dgm:spPr/>
      <dgm:t>
        <a:bodyPr/>
        <a:lstStyle/>
        <a:p>
          <a:endParaRPr lang="zh-CN" altLang="en-US"/>
        </a:p>
      </dgm:t>
    </dgm:pt>
    <dgm:pt modelId="{F7B754A3-217F-42A6-BD63-0F10185163DF}" type="sibTrans" cxnId="{30AF92EA-694B-4688-B617-6302494C6B68}">
      <dgm:prSet/>
      <dgm:spPr/>
      <dgm:t>
        <a:bodyPr/>
        <a:lstStyle/>
        <a:p>
          <a:endParaRPr lang="zh-CN" altLang="en-US"/>
        </a:p>
      </dgm:t>
    </dgm:pt>
    <dgm:pt modelId="{7D6E4B2F-01F2-4F72-9FB5-48AFABCF500C}">
      <dgm:prSet phldrT="[文本]"/>
      <dgm:spPr/>
      <dgm:t>
        <a:bodyPr/>
        <a:lstStyle/>
        <a:p>
          <a:r>
            <a:rPr lang="zh-CN" altLang="en-US" b="1">
              <a:latin typeface="+mn-lt"/>
              <a:ea typeface="+mn-ea"/>
              <a:cs typeface="+mn-ea"/>
              <a:sym typeface="+mn-lt"/>
            </a:rPr>
            <a:t>咨询师   </a:t>
          </a:r>
          <a:r>
            <a:rPr lang="zh-CN" altLang="en-US" b="1" dirty="0">
              <a:latin typeface="+mn-lt"/>
              <a:ea typeface="+mn-ea"/>
              <a:cs typeface="+mn-ea"/>
              <a:sym typeface="+mn-lt"/>
            </a:rPr>
            <a:t>确认</a:t>
          </a:r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38C33F14-F93D-48A1-A378-EC0BCAAAB5B5}" type="parTrans" cxnId="{9A255717-9CB2-4A5B-9FBC-BA236D276A16}">
      <dgm:prSet/>
      <dgm:spPr/>
      <dgm:t>
        <a:bodyPr/>
        <a:lstStyle/>
        <a:p>
          <a:endParaRPr lang="zh-CN" altLang="en-US"/>
        </a:p>
      </dgm:t>
    </dgm:pt>
    <dgm:pt modelId="{4700AC61-A41F-4F85-88E9-DE8C4A2E18AD}" type="sibTrans" cxnId="{9A255717-9CB2-4A5B-9FBC-BA236D276A16}">
      <dgm:prSet/>
      <dgm:spPr/>
      <dgm:t>
        <a:bodyPr/>
        <a:lstStyle/>
        <a:p>
          <a:endParaRPr lang="zh-CN" altLang="en-US"/>
        </a:p>
      </dgm:t>
    </dgm:pt>
    <dgm:pt modelId="{E45A6CDB-7C64-48D3-8C50-67547C214D44}">
      <dgm:prSet/>
      <dgm:spPr/>
      <dgm:t>
        <a:bodyPr/>
        <a:lstStyle/>
        <a:p>
          <a:r>
            <a:rPr lang="zh-CN" altLang="en-US" b="1" dirty="0">
              <a:latin typeface="+mn-lt"/>
              <a:ea typeface="+mn-ea"/>
              <a:cs typeface="+mn-ea"/>
              <a:sym typeface="+mn-lt"/>
            </a:rPr>
            <a:t>进行咨询</a:t>
          </a:r>
        </a:p>
      </dgm:t>
    </dgm:pt>
    <dgm:pt modelId="{4E46A97B-D6BC-4E3E-8581-1FCA4EE6BB52}" type="parTrans" cxnId="{6733EA52-8A11-414B-A264-6E7F8DF32696}">
      <dgm:prSet/>
      <dgm:spPr/>
      <dgm:t>
        <a:bodyPr/>
        <a:lstStyle/>
        <a:p>
          <a:endParaRPr lang="zh-CN" altLang="en-US"/>
        </a:p>
      </dgm:t>
    </dgm:pt>
    <dgm:pt modelId="{FA4D8FDD-0603-4576-9776-424D7772592C}" type="sibTrans" cxnId="{6733EA52-8A11-414B-A264-6E7F8DF32696}">
      <dgm:prSet/>
      <dgm:spPr/>
      <dgm:t>
        <a:bodyPr/>
        <a:lstStyle/>
        <a:p>
          <a:endParaRPr lang="zh-CN" altLang="en-US"/>
        </a:p>
      </dgm:t>
    </dgm:pt>
    <dgm:pt modelId="{6414A173-78B6-4FC1-90E8-3510EB568F55}">
      <dgm:prSet/>
      <dgm:spPr/>
      <dgm:t>
        <a:bodyPr/>
        <a:lstStyle/>
        <a:p>
          <a:r>
            <a:rPr lang="zh-CN" altLang="en-US" b="1">
              <a:latin typeface="+mn-lt"/>
              <a:ea typeface="+mn-ea"/>
              <a:cs typeface="+mn-ea"/>
              <a:sym typeface="+mn-lt"/>
            </a:rPr>
            <a:t>来访者   </a:t>
          </a:r>
          <a:r>
            <a:rPr lang="zh-CN" altLang="en-US" b="1" dirty="0">
              <a:latin typeface="+mn-lt"/>
              <a:ea typeface="+mn-ea"/>
              <a:cs typeface="+mn-ea"/>
              <a:sym typeface="+mn-lt"/>
            </a:rPr>
            <a:t>反馈</a:t>
          </a:r>
        </a:p>
      </dgm:t>
    </dgm:pt>
    <dgm:pt modelId="{70113526-3FCB-41B3-B9FA-897CAC2A2D96}" type="parTrans" cxnId="{D1671F61-2CBD-4AB4-B514-C0EE4683064C}">
      <dgm:prSet/>
      <dgm:spPr/>
      <dgm:t>
        <a:bodyPr/>
        <a:lstStyle/>
        <a:p>
          <a:endParaRPr lang="zh-CN" altLang="en-US"/>
        </a:p>
      </dgm:t>
    </dgm:pt>
    <dgm:pt modelId="{CA8D7C5E-FB74-409F-B256-52E0FE56EF6F}" type="sibTrans" cxnId="{D1671F61-2CBD-4AB4-B514-C0EE4683064C}">
      <dgm:prSet/>
      <dgm:spPr/>
      <dgm:t>
        <a:bodyPr/>
        <a:lstStyle/>
        <a:p>
          <a:endParaRPr lang="zh-CN" altLang="en-US"/>
        </a:p>
      </dgm:t>
    </dgm:pt>
    <dgm:pt modelId="{CE2D46A9-09EC-4A74-AA53-653423FF2749}" type="pres">
      <dgm:prSet presAssocID="{1B85947C-94C3-4AB8-B285-EC0ADA0E59DF}" presName="Name0" presStyleCnt="0">
        <dgm:presLayoutVars>
          <dgm:dir/>
          <dgm:resizeHandles val="exact"/>
        </dgm:presLayoutVars>
      </dgm:prSet>
      <dgm:spPr/>
    </dgm:pt>
    <dgm:pt modelId="{19181E47-C812-4494-86AA-A23D7EE66E86}" type="pres">
      <dgm:prSet presAssocID="{82E1B5E5-8461-42FB-B071-AACF3093A08C}" presName="node" presStyleLbl="node1" presStyleIdx="0" presStyleCnt="5">
        <dgm:presLayoutVars>
          <dgm:bulletEnabled val="1"/>
        </dgm:presLayoutVars>
      </dgm:prSet>
      <dgm:spPr/>
    </dgm:pt>
    <dgm:pt modelId="{C480A498-25BD-479F-8B32-AAA3EAE387F9}" type="pres">
      <dgm:prSet presAssocID="{86B3E900-9B53-4810-9866-7DD934B9ABD4}" presName="sibTrans" presStyleLbl="sibTrans2D1" presStyleIdx="0" presStyleCnt="4"/>
      <dgm:spPr/>
    </dgm:pt>
    <dgm:pt modelId="{330845D0-52F3-400E-A1A3-63797ACCBF82}" type="pres">
      <dgm:prSet presAssocID="{86B3E900-9B53-4810-9866-7DD934B9ABD4}" presName="connectorText" presStyleLbl="sibTrans2D1" presStyleIdx="0" presStyleCnt="4"/>
      <dgm:spPr/>
    </dgm:pt>
    <dgm:pt modelId="{5BDAE1C5-9A64-4ACE-9878-F0DD7EA066B1}" type="pres">
      <dgm:prSet presAssocID="{390E8E33-BA09-44AA-9BE1-15B718E480E2}" presName="node" presStyleLbl="node1" presStyleIdx="1" presStyleCnt="5">
        <dgm:presLayoutVars>
          <dgm:bulletEnabled val="1"/>
        </dgm:presLayoutVars>
      </dgm:prSet>
      <dgm:spPr/>
    </dgm:pt>
    <dgm:pt modelId="{940F68B7-6B55-4AC7-B90C-8DB03CF5D594}" type="pres">
      <dgm:prSet presAssocID="{F7B754A3-217F-42A6-BD63-0F10185163DF}" presName="sibTrans" presStyleLbl="sibTrans2D1" presStyleIdx="1" presStyleCnt="4"/>
      <dgm:spPr/>
    </dgm:pt>
    <dgm:pt modelId="{55EE3CA0-A523-4E53-8974-3C3FA7BEE951}" type="pres">
      <dgm:prSet presAssocID="{F7B754A3-217F-42A6-BD63-0F10185163DF}" presName="connectorText" presStyleLbl="sibTrans2D1" presStyleIdx="1" presStyleCnt="4"/>
      <dgm:spPr/>
    </dgm:pt>
    <dgm:pt modelId="{1A503FB5-A044-4446-8F3A-B45E35160EB0}" type="pres">
      <dgm:prSet presAssocID="{7D6E4B2F-01F2-4F72-9FB5-48AFABCF500C}" presName="node" presStyleLbl="node1" presStyleIdx="2" presStyleCnt="5">
        <dgm:presLayoutVars>
          <dgm:bulletEnabled val="1"/>
        </dgm:presLayoutVars>
      </dgm:prSet>
      <dgm:spPr/>
    </dgm:pt>
    <dgm:pt modelId="{2223C28C-C03C-447E-A842-6DE2C7DD13C3}" type="pres">
      <dgm:prSet presAssocID="{4700AC61-A41F-4F85-88E9-DE8C4A2E18AD}" presName="sibTrans" presStyleLbl="sibTrans2D1" presStyleIdx="2" presStyleCnt="4"/>
      <dgm:spPr/>
    </dgm:pt>
    <dgm:pt modelId="{9F21BFCD-506A-4CE4-8659-26378E873870}" type="pres">
      <dgm:prSet presAssocID="{4700AC61-A41F-4F85-88E9-DE8C4A2E18AD}" presName="connectorText" presStyleLbl="sibTrans2D1" presStyleIdx="2" presStyleCnt="4"/>
      <dgm:spPr/>
    </dgm:pt>
    <dgm:pt modelId="{48CB5151-F49F-4567-B693-28C2DAD17DF1}" type="pres">
      <dgm:prSet presAssocID="{E45A6CDB-7C64-48D3-8C50-67547C214D44}" presName="node" presStyleLbl="node1" presStyleIdx="3" presStyleCnt="5">
        <dgm:presLayoutVars>
          <dgm:bulletEnabled val="1"/>
        </dgm:presLayoutVars>
      </dgm:prSet>
      <dgm:spPr/>
    </dgm:pt>
    <dgm:pt modelId="{0752B0B7-FC65-4BEF-A686-5A14416B9B6E}" type="pres">
      <dgm:prSet presAssocID="{FA4D8FDD-0603-4576-9776-424D7772592C}" presName="sibTrans" presStyleLbl="sibTrans2D1" presStyleIdx="3" presStyleCnt="4"/>
      <dgm:spPr/>
    </dgm:pt>
    <dgm:pt modelId="{9D41EF95-766A-4409-BB58-32300B5F04B6}" type="pres">
      <dgm:prSet presAssocID="{FA4D8FDD-0603-4576-9776-424D7772592C}" presName="connectorText" presStyleLbl="sibTrans2D1" presStyleIdx="3" presStyleCnt="4"/>
      <dgm:spPr/>
    </dgm:pt>
    <dgm:pt modelId="{A60E9B1B-EA2B-4CDD-A062-68FB6A7BBB54}" type="pres">
      <dgm:prSet presAssocID="{6414A173-78B6-4FC1-90E8-3510EB568F55}" presName="node" presStyleLbl="node1" presStyleIdx="4" presStyleCnt="5">
        <dgm:presLayoutVars>
          <dgm:bulletEnabled val="1"/>
        </dgm:presLayoutVars>
      </dgm:prSet>
      <dgm:spPr/>
    </dgm:pt>
  </dgm:ptLst>
  <dgm:cxnLst>
    <dgm:cxn modelId="{62109408-43EC-4FDD-824C-CCBEA10487E2}" type="presOf" srcId="{82E1B5E5-8461-42FB-B071-AACF3093A08C}" destId="{19181E47-C812-4494-86AA-A23D7EE66E86}" srcOrd="0" destOrd="0" presId="urn:microsoft.com/office/officeart/2005/8/layout/process1"/>
    <dgm:cxn modelId="{5CB9720A-2E56-4A5C-A689-7B386548709E}" type="presOf" srcId="{F7B754A3-217F-42A6-BD63-0F10185163DF}" destId="{55EE3CA0-A523-4E53-8974-3C3FA7BEE951}" srcOrd="1" destOrd="0" presId="urn:microsoft.com/office/officeart/2005/8/layout/process1"/>
    <dgm:cxn modelId="{22EA8E0A-B0F3-4300-AE30-65D64EAEF3D6}" type="presOf" srcId="{4700AC61-A41F-4F85-88E9-DE8C4A2E18AD}" destId="{2223C28C-C03C-447E-A842-6DE2C7DD13C3}" srcOrd="0" destOrd="0" presId="urn:microsoft.com/office/officeart/2005/8/layout/process1"/>
    <dgm:cxn modelId="{0E05940D-9A94-4DBC-86F2-14CEFD67F007}" type="presOf" srcId="{1B85947C-94C3-4AB8-B285-EC0ADA0E59DF}" destId="{CE2D46A9-09EC-4A74-AA53-653423FF2749}" srcOrd="0" destOrd="0" presId="urn:microsoft.com/office/officeart/2005/8/layout/process1"/>
    <dgm:cxn modelId="{D0C67310-50A0-4149-9DB9-2984DDEF038E}" type="presOf" srcId="{86B3E900-9B53-4810-9866-7DD934B9ABD4}" destId="{C480A498-25BD-479F-8B32-AAA3EAE387F9}" srcOrd="0" destOrd="0" presId="urn:microsoft.com/office/officeart/2005/8/layout/process1"/>
    <dgm:cxn modelId="{9A255717-9CB2-4A5B-9FBC-BA236D276A16}" srcId="{1B85947C-94C3-4AB8-B285-EC0ADA0E59DF}" destId="{7D6E4B2F-01F2-4F72-9FB5-48AFABCF500C}" srcOrd="2" destOrd="0" parTransId="{38C33F14-F93D-48A1-A378-EC0BCAAAB5B5}" sibTransId="{4700AC61-A41F-4F85-88E9-DE8C4A2E18AD}"/>
    <dgm:cxn modelId="{2576295C-2247-43B1-8FF6-F7811C780334}" type="presOf" srcId="{E45A6CDB-7C64-48D3-8C50-67547C214D44}" destId="{48CB5151-F49F-4567-B693-28C2DAD17DF1}" srcOrd="0" destOrd="0" presId="urn:microsoft.com/office/officeart/2005/8/layout/process1"/>
    <dgm:cxn modelId="{D1671F61-2CBD-4AB4-B514-C0EE4683064C}" srcId="{1B85947C-94C3-4AB8-B285-EC0ADA0E59DF}" destId="{6414A173-78B6-4FC1-90E8-3510EB568F55}" srcOrd="4" destOrd="0" parTransId="{70113526-3FCB-41B3-B9FA-897CAC2A2D96}" sibTransId="{CA8D7C5E-FB74-409F-B256-52E0FE56EF6F}"/>
    <dgm:cxn modelId="{F22B714C-AC67-4666-9905-1C1B340D279C}" type="presOf" srcId="{6414A173-78B6-4FC1-90E8-3510EB568F55}" destId="{A60E9B1B-EA2B-4CDD-A062-68FB6A7BBB54}" srcOrd="0" destOrd="0" presId="urn:microsoft.com/office/officeart/2005/8/layout/process1"/>
    <dgm:cxn modelId="{4FA85D6F-35CE-420D-AF90-527E948E71C6}" type="presOf" srcId="{4700AC61-A41F-4F85-88E9-DE8C4A2E18AD}" destId="{9F21BFCD-506A-4CE4-8659-26378E873870}" srcOrd="1" destOrd="0" presId="urn:microsoft.com/office/officeart/2005/8/layout/process1"/>
    <dgm:cxn modelId="{6733EA52-8A11-414B-A264-6E7F8DF32696}" srcId="{1B85947C-94C3-4AB8-B285-EC0ADA0E59DF}" destId="{E45A6CDB-7C64-48D3-8C50-67547C214D44}" srcOrd="3" destOrd="0" parTransId="{4E46A97B-D6BC-4E3E-8581-1FCA4EE6BB52}" sibTransId="{FA4D8FDD-0603-4576-9776-424D7772592C}"/>
    <dgm:cxn modelId="{7E41E9BB-E7CA-4B37-A5D4-E998CEBD0637}" srcId="{1B85947C-94C3-4AB8-B285-EC0ADA0E59DF}" destId="{82E1B5E5-8461-42FB-B071-AACF3093A08C}" srcOrd="0" destOrd="0" parTransId="{C631A4F9-BC7B-421F-A3DC-ECB55A066E74}" sibTransId="{86B3E900-9B53-4810-9866-7DD934B9ABD4}"/>
    <dgm:cxn modelId="{A434F8BD-9B2F-480A-8180-89643AAB8B1E}" type="presOf" srcId="{86B3E900-9B53-4810-9866-7DD934B9ABD4}" destId="{330845D0-52F3-400E-A1A3-63797ACCBF82}" srcOrd="1" destOrd="0" presId="urn:microsoft.com/office/officeart/2005/8/layout/process1"/>
    <dgm:cxn modelId="{F9DAC8BE-340C-4803-BCD0-D141438FEB60}" type="presOf" srcId="{FA4D8FDD-0603-4576-9776-424D7772592C}" destId="{9D41EF95-766A-4409-BB58-32300B5F04B6}" srcOrd="1" destOrd="0" presId="urn:microsoft.com/office/officeart/2005/8/layout/process1"/>
    <dgm:cxn modelId="{C6C362C7-879D-4909-B17A-0991F4BC6951}" type="presOf" srcId="{390E8E33-BA09-44AA-9BE1-15B718E480E2}" destId="{5BDAE1C5-9A64-4ACE-9878-F0DD7EA066B1}" srcOrd="0" destOrd="0" presId="urn:microsoft.com/office/officeart/2005/8/layout/process1"/>
    <dgm:cxn modelId="{414F0EDC-D750-4AE8-A6EF-1817CD5BAD0B}" type="presOf" srcId="{7D6E4B2F-01F2-4F72-9FB5-48AFABCF500C}" destId="{1A503FB5-A044-4446-8F3A-B45E35160EB0}" srcOrd="0" destOrd="0" presId="urn:microsoft.com/office/officeart/2005/8/layout/process1"/>
    <dgm:cxn modelId="{9CBA32DC-D074-412B-A9F7-0700B5DA5D52}" type="presOf" srcId="{FA4D8FDD-0603-4576-9776-424D7772592C}" destId="{0752B0B7-FC65-4BEF-A686-5A14416B9B6E}" srcOrd="0" destOrd="0" presId="urn:microsoft.com/office/officeart/2005/8/layout/process1"/>
    <dgm:cxn modelId="{30AF92EA-694B-4688-B617-6302494C6B68}" srcId="{1B85947C-94C3-4AB8-B285-EC0ADA0E59DF}" destId="{390E8E33-BA09-44AA-9BE1-15B718E480E2}" srcOrd="1" destOrd="0" parTransId="{EF19D493-9FB6-4758-935C-9ADD7CA844CC}" sibTransId="{F7B754A3-217F-42A6-BD63-0F10185163DF}"/>
    <dgm:cxn modelId="{074AEEEA-2CEF-4191-B7EB-BD78CF9744E1}" type="presOf" srcId="{F7B754A3-217F-42A6-BD63-0F10185163DF}" destId="{940F68B7-6B55-4AC7-B90C-8DB03CF5D594}" srcOrd="0" destOrd="0" presId="urn:microsoft.com/office/officeart/2005/8/layout/process1"/>
    <dgm:cxn modelId="{3C2A1294-8E79-414F-A58E-7A7D01774F40}" type="presParOf" srcId="{CE2D46A9-09EC-4A74-AA53-653423FF2749}" destId="{19181E47-C812-4494-86AA-A23D7EE66E86}" srcOrd="0" destOrd="0" presId="urn:microsoft.com/office/officeart/2005/8/layout/process1"/>
    <dgm:cxn modelId="{525C2DCB-1084-4193-8D1E-007150F853BA}" type="presParOf" srcId="{CE2D46A9-09EC-4A74-AA53-653423FF2749}" destId="{C480A498-25BD-479F-8B32-AAA3EAE387F9}" srcOrd="1" destOrd="0" presId="urn:microsoft.com/office/officeart/2005/8/layout/process1"/>
    <dgm:cxn modelId="{E0A8E565-D1F7-41A1-9EAA-DCF47A9B0962}" type="presParOf" srcId="{C480A498-25BD-479F-8B32-AAA3EAE387F9}" destId="{330845D0-52F3-400E-A1A3-63797ACCBF82}" srcOrd="0" destOrd="0" presId="urn:microsoft.com/office/officeart/2005/8/layout/process1"/>
    <dgm:cxn modelId="{AB55272C-6BA3-412D-952B-89BC4D104FD1}" type="presParOf" srcId="{CE2D46A9-09EC-4A74-AA53-653423FF2749}" destId="{5BDAE1C5-9A64-4ACE-9878-F0DD7EA066B1}" srcOrd="2" destOrd="0" presId="urn:microsoft.com/office/officeart/2005/8/layout/process1"/>
    <dgm:cxn modelId="{0C34F6B2-9C6B-4AB8-932C-2BDC88071834}" type="presParOf" srcId="{CE2D46A9-09EC-4A74-AA53-653423FF2749}" destId="{940F68B7-6B55-4AC7-B90C-8DB03CF5D594}" srcOrd="3" destOrd="0" presId="urn:microsoft.com/office/officeart/2005/8/layout/process1"/>
    <dgm:cxn modelId="{C1B39DBE-A1B4-46D8-8D7C-8A471F0DA675}" type="presParOf" srcId="{940F68B7-6B55-4AC7-B90C-8DB03CF5D594}" destId="{55EE3CA0-A523-4E53-8974-3C3FA7BEE951}" srcOrd="0" destOrd="0" presId="urn:microsoft.com/office/officeart/2005/8/layout/process1"/>
    <dgm:cxn modelId="{AA1DA98D-75F1-4D5F-9BEC-FAB7608F5365}" type="presParOf" srcId="{CE2D46A9-09EC-4A74-AA53-653423FF2749}" destId="{1A503FB5-A044-4446-8F3A-B45E35160EB0}" srcOrd="4" destOrd="0" presId="urn:microsoft.com/office/officeart/2005/8/layout/process1"/>
    <dgm:cxn modelId="{F9279190-9E3E-4710-BC53-25B834F0F2D2}" type="presParOf" srcId="{CE2D46A9-09EC-4A74-AA53-653423FF2749}" destId="{2223C28C-C03C-447E-A842-6DE2C7DD13C3}" srcOrd="5" destOrd="0" presId="urn:microsoft.com/office/officeart/2005/8/layout/process1"/>
    <dgm:cxn modelId="{2B66A324-2A43-4398-BC9A-29DC1C1285C5}" type="presParOf" srcId="{2223C28C-C03C-447E-A842-6DE2C7DD13C3}" destId="{9F21BFCD-506A-4CE4-8659-26378E873870}" srcOrd="0" destOrd="0" presId="urn:microsoft.com/office/officeart/2005/8/layout/process1"/>
    <dgm:cxn modelId="{BF997837-5C5F-4239-99D8-08C2A22971EB}" type="presParOf" srcId="{CE2D46A9-09EC-4A74-AA53-653423FF2749}" destId="{48CB5151-F49F-4567-B693-28C2DAD17DF1}" srcOrd="6" destOrd="0" presId="urn:microsoft.com/office/officeart/2005/8/layout/process1"/>
    <dgm:cxn modelId="{DCAC8634-2363-4981-BF52-94906CB0D297}" type="presParOf" srcId="{CE2D46A9-09EC-4A74-AA53-653423FF2749}" destId="{0752B0B7-FC65-4BEF-A686-5A14416B9B6E}" srcOrd="7" destOrd="0" presId="urn:microsoft.com/office/officeart/2005/8/layout/process1"/>
    <dgm:cxn modelId="{8E40D476-7A56-4F58-B3B2-56FE28676235}" type="presParOf" srcId="{0752B0B7-FC65-4BEF-A686-5A14416B9B6E}" destId="{9D41EF95-766A-4409-BB58-32300B5F04B6}" srcOrd="0" destOrd="0" presId="urn:microsoft.com/office/officeart/2005/8/layout/process1"/>
    <dgm:cxn modelId="{325E8E11-7D4F-419C-894B-07D1C14D4CE1}" type="presParOf" srcId="{CE2D46A9-09EC-4A74-AA53-653423FF2749}" destId="{A60E9B1B-EA2B-4CDD-A062-68FB6A7BBB54}" srcOrd="8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81E47-C812-4494-86AA-A23D7EE66E86}">
      <dsp:nvSpPr>
        <dsp:cNvPr id="0" name=""/>
        <dsp:cNvSpPr/>
      </dsp:nvSpPr>
      <dsp:spPr bwMode="white">
        <a:xfrm>
          <a:off x="3968" y="193655"/>
          <a:ext cx="1230219" cy="9111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latin typeface="+mn-lt"/>
              <a:ea typeface="+mn-ea"/>
              <a:cs typeface="+mn-ea"/>
              <a:sym typeface="+mn-lt"/>
            </a:rPr>
            <a:t>线上申请</a:t>
          </a:r>
          <a:endParaRPr lang="zh-CN" altLang="en-US" sz="18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30654" y="220341"/>
        <a:ext cx="1176847" cy="857759"/>
      </dsp:txXfrm>
    </dsp:sp>
    <dsp:sp modelId="{C480A498-25BD-479F-8B32-AAA3EAE387F9}">
      <dsp:nvSpPr>
        <dsp:cNvPr id="0" name=""/>
        <dsp:cNvSpPr/>
      </dsp:nvSpPr>
      <dsp:spPr bwMode="white">
        <a:xfrm>
          <a:off x="1357210" y="496674"/>
          <a:ext cx="260806" cy="3050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900" kern="1200"/>
        </a:p>
      </dsp:txBody>
      <dsp:txXfrm>
        <a:off x="1357210" y="557693"/>
        <a:ext cx="182564" cy="183056"/>
      </dsp:txXfrm>
    </dsp:sp>
    <dsp:sp modelId="{5BDAE1C5-9A64-4ACE-9878-F0DD7EA066B1}">
      <dsp:nvSpPr>
        <dsp:cNvPr id="0" name=""/>
        <dsp:cNvSpPr/>
      </dsp:nvSpPr>
      <dsp:spPr bwMode="white">
        <a:xfrm>
          <a:off x="1726276" y="193655"/>
          <a:ext cx="1230219" cy="911131"/>
        </a:xfrm>
        <a:prstGeom prst="roundRect">
          <a:avLst>
            <a:gd name="adj" fmla="val 1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latin typeface="+mn-lt"/>
              <a:ea typeface="+mn-ea"/>
              <a:cs typeface="+mn-ea"/>
              <a:sym typeface="+mn-lt"/>
            </a:rPr>
            <a:t>个人情况录入</a:t>
          </a:r>
          <a:endParaRPr lang="zh-CN" altLang="en-US" sz="18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1752962" y="220341"/>
        <a:ext cx="1176847" cy="857759"/>
      </dsp:txXfrm>
    </dsp:sp>
    <dsp:sp modelId="{940F68B7-6B55-4AC7-B90C-8DB03CF5D594}">
      <dsp:nvSpPr>
        <dsp:cNvPr id="0" name=""/>
        <dsp:cNvSpPr/>
      </dsp:nvSpPr>
      <dsp:spPr bwMode="white">
        <a:xfrm>
          <a:off x="3079518" y="496674"/>
          <a:ext cx="260806" cy="3050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900" kern="1200"/>
        </a:p>
      </dsp:txBody>
      <dsp:txXfrm>
        <a:off x="3079518" y="557693"/>
        <a:ext cx="182564" cy="183056"/>
      </dsp:txXfrm>
    </dsp:sp>
    <dsp:sp modelId="{1A503FB5-A044-4446-8F3A-B45E35160EB0}">
      <dsp:nvSpPr>
        <dsp:cNvPr id="0" name=""/>
        <dsp:cNvSpPr/>
      </dsp:nvSpPr>
      <dsp:spPr bwMode="white">
        <a:xfrm>
          <a:off x="3448584" y="193655"/>
          <a:ext cx="1230219" cy="911131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>
              <a:latin typeface="+mn-lt"/>
              <a:ea typeface="+mn-ea"/>
              <a:cs typeface="+mn-ea"/>
              <a:sym typeface="+mn-lt"/>
            </a:rPr>
            <a:t>咨询师   </a:t>
          </a:r>
          <a:r>
            <a:rPr lang="zh-CN" altLang="en-US" sz="1800" b="1" kern="1200" dirty="0">
              <a:latin typeface="+mn-lt"/>
              <a:ea typeface="+mn-ea"/>
              <a:cs typeface="+mn-ea"/>
              <a:sym typeface="+mn-lt"/>
            </a:rPr>
            <a:t>确认</a:t>
          </a:r>
          <a:endParaRPr lang="zh-CN" altLang="en-US" sz="18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3475270" y="220341"/>
        <a:ext cx="1176847" cy="857759"/>
      </dsp:txXfrm>
    </dsp:sp>
    <dsp:sp modelId="{2223C28C-C03C-447E-A842-6DE2C7DD13C3}">
      <dsp:nvSpPr>
        <dsp:cNvPr id="0" name=""/>
        <dsp:cNvSpPr/>
      </dsp:nvSpPr>
      <dsp:spPr bwMode="white">
        <a:xfrm>
          <a:off x="4801825" y="496674"/>
          <a:ext cx="260806" cy="3050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900" kern="1200"/>
        </a:p>
      </dsp:txBody>
      <dsp:txXfrm>
        <a:off x="4801825" y="557693"/>
        <a:ext cx="182564" cy="183056"/>
      </dsp:txXfrm>
    </dsp:sp>
    <dsp:sp modelId="{48CB5151-F49F-4567-B693-28C2DAD17DF1}">
      <dsp:nvSpPr>
        <dsp:cNvPr id="0" name=""/>
        <dsp:cNvSpPr/>
      </dsp:nvSpPr>
      <dsp:spPr bwMode="white">
        <a:xfrm>
          <a:off x="5170891" y="193655"/>
          <a:ext cx="1230219" cy="911131"/>
        </a:xfrm>
        <a:prstGeom prst="roundRect">
          <a:avLst>
            <a:gd name="adj" fmla="val 1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latin typeface="+mn-lt"/>
              <a:ea typeface="+mn-ea"/>
              <a:cs typeface="+mn-ea"/>
              <a:sym typeface="+mn-lt"/>
            </a:rPr>
            <a:t>进行咨询</a:t>
          </a:r>
        </a:p>
      </dsp:txBody>
      <dsp:txXfrm>
        <a:off x="5197577" y="220341"/>
        <a:ext cx="1176847" cy="857759"/>
      </dsp:txXfrm>
    </dsp:sp>
    <dsp:sp modelId="{0752B0B7-FC65-4BEF-A686-5A14416B9B6E}">
      <dsp:nvSpPr>
        <dsp:cNvPr id="0" name=""/>
        <dsp:cNvSpPr/>
      </dsp:nvSpPr>
      <dsp:spPr bwMode="white">
        <a:xfrm>
          <a:off x="6524133" y="496674"/>
          <a:ext cx="260806" cy="3050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900" kern="1200"/>
        </a:p>
      </dsp:txBody>
      <dsp:txXfrm>
        <a:off x="6524133" y="557693"/>
        <a:ext cx="182564" cy="183056"/>
      </dsp:txXfrm>
    </dsp:sp>
    <dsp:sp modelId="{A60E9B1B-EA2B-4CDD-A062-68FB6A7BBB54}">
      <dsp:nvSpPr>
        <dsp:cNvPr id="0" name=""/>
        <dsp:cNvSpPr/>
      </dsp:nvSpPr>
      <dsp:spPr bwMode="white">
        <a:xfrm>
          <a:off x="6893199" y="193655"/>
          <a:ext cx="1230219" cy="911131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>
              <a:latin typeface="+mn-lt"/>
              <a:ea typeface="+mn-ea"/>
              <a:cs typeface="+mn-ea"/>
              <a:sym typeface="+mn-lt"/>
            </a:rPr>
            <a:t>来访者   </a:t>
          </a:r>
          <a:r>
            <a:rPr lang="zh-CN" altLang="en-US" sz="1800" b="1" kern="1200" dirty="0">
              <a:latin typeface="+mn-lt"/>
              <a:ea typeface="+mn-ea"/>
              <a:cs typeface="+mn-ea"/>
              <a:sym typeface="+mn-lt"/>
            </a:rPr>
            <a:t>反馈</a:t>
          </a:r>
        </a:p>
      </dsp:txBody>
      <dsp:txXfrm>
        <a:off x="6919885" y="220341"/>
        <a:ext cx="1176847" cy="857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7308E-CB75-4937-8AB5-A3598BE66253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DA2A2-8270-4ED5-BF5C-C8E0B3242F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DA2A2-8270-4ED5-BF5C-C8E0B3242FE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我的汇报将从以下四个方面展开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DA2A2-8270-4ED5-BF5C-C8E0B3242FE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DA2A2-8270-4ED5-BF5C-C8E0B3242FE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DA2A2-8270-4ED5-BF5C-C8E0B3242FE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DA2A2-8270-4ED5-BF5C-C8E0B3242FE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DA2A2-8270-4ED5-BF5C-C8E0B3242FE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DA2A2-8270-4ED5-BF5C-C8E0B3242FE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DA2A2-8270-4ED5-BF5C-C8E0B3242FE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DA2A2-8270-4ED5-BF5C-C8E0B3242FE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E5AE-854A-4B80-820C-1ACCD978BA3B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F22C-E4EF-4ECA-B9AE-8B396F99A3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E5AE-854A-4B80-820C-1ACCD978BA3B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F22C-E4EF-4ECA-B9AE-8B396F99A3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E5AE-854A-4B80-820C-1ACCD978BA3B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F22C-E4EF-4ECA-B9AE-8B396F99A3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E5AE-854A-4B80-820C-1ACCD978BA3B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F22C-E4EF-4ECA-B9AE-8B396F99A3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E5AE-854A-4B80-820C-1ACCD978BA3B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F22C-E4EF-4ECA-B9AE-8B396F99A3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E5AE-854A-4B80-820C-1ACCD978BA3B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F22C-E4EF-4ECA-B9AE-8B396F99A3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E5AE-854A-4B80-820C-1ACCD978BA3B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F22C-E4EF-4ECA-B9AE-8B396F99A3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E5AE-854A-4B80-820C-1ACCD978BA3B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F22C-E4EF-4ECA-B9AE-8B396F99A3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E5AE-854A-4B80-820C-1ACCD978BA3B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F22C-E4EF-4ECA-B9AE-8B396F99A3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E5AE-854A-4B80-820C-1ACCD978BA3B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F22C-E4EF-4ECA-B9AE-8B396F99A3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E5AE-854A-4B80-820C-1ACCD978BA3B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F22C-E4EF-4ECA-B9AE-8B396F99A3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DE5AE-854A-4B80-820C-1ACCD978BA3B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4F22C-E4EF-4ECA-B9AE-8B396F99A3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161.xml"/><Relationship Id="rId7" Type="http://schemas.openxmlformats.org/officeDocument/2006/relationships/tags" Target="../tags/tag165.xml"/><Relationship Id="rId12" Type="http://schemas.openxmlformats.org/officeDocument/2006/relationships/tags" Target="../tags/tag170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1" Type="http://schemas.openxmlformats.org/officeDocument/2006/relationships/tags" Target="../tags/tag169.xml"/><Relationship Id="rId5" Type="http://schemas.openxmlformats.org/officeDocument/2006/relationships/tags" Target="../tags/tag163.xml"/><Relationship Id="rId15" Type="http://schemas.openxmlformats.org/officeDocument/2006/relationships/image" Target="../media/image5.svg"/><Relationship Id="rId10" Type="http://schemas.openxmlformats.org/officeDocument/2006/relationships/tags" Target="../tags/tag168.xml"/><Relationship Id="rId4" Type="http://schemas.openxmlformats.org/officeDocument/2006/relationships/tags" Target="../tags/tag162.xml"/><Relationship Id="rId9" Type="http://schemas.openxmlformats.org/officeDocument/2006/relationships/tags" Target="../tags/tag167.xml"/><Relationship Id="rId1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tags" Target="../tags/tag183.xml"/><Relationship Id="rId18" Type="http://schemas.openxmlformats.org/officeDocument/2006/relationships/tags" Target="../tags/tag188.xml"/><Relationship Id="rId26" Type="http://schemas.openxmlformats.org/officeDocument/2006/relationships/image" Target="../media/image4.png"/><Relationship Id="rId3" Type="http://schemas.openxmlformats.org/officeDocument/2006/relationships/tags" Target="../tags/tag173.xml"/><Relationship Id="rId21" Type="http://schemas.openxmlformats.org/officeDocument/2006/relationships/tags" Target="../tags/tag191.xml"/><Relationship Id="rId7" Type="http://schemas.openxmlformats.org/officeDocument/2006/relationships/tags" Target="../tags/tag177.xml"/><Relationship Id="rId12" Type="http://schemas.openxmlformats.org/officeDocument/2006/relationships/tags" Target="../tags/tag182.xml"/><Relationship Id="rId17" Type="http://schemas.openxmlformats.org/officeDocument/2006/relationships/tags" Target="../tags/tag187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172.xml"/><Relationship Id="rId16" Type="http://schemas.openxmlformats.org/officeDocument/2006/relationships/tags" Target="../tags/tag186.xml"/><Relationship Id="rId20" Type="http://schemas.openxmlformats.org/officeDocument/2006/relationships/tags" Target="../tags/tag190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24" Type="http://schemas.openxmlformats.org/officeDocument/2006/relationships/tags" Target="../tags/tag194.xml"/><Relationship Id="rId5" Type="http://schemas.openxmlformats.org/officeDocument/2006/relationships/tags" Target="../tags/tag175.xml"/><Relationship Id="rId15" Type="http://schemas.openxmlformats.org/officeDocument/2006/relationships/tags" Target="../tags/tag185.xml"/><Relationship Id="rId23" Type="http://schemas.openxmlformats.org/officeDocument/2006/relationships/tags" Target="../tags/tag193.xml"/><Relationship Id="rId10" Type="http://schemas.openxmlformats.org/officeDocument/2006/relationships/tags" Target="../tags/tag180.xml"/><Relationship Id="rId19" Type="http://schemas.openxmlformats.org/officeDocument/2006/relationships/tags" Target="../tags/tag189.xml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tags" Target="../tags/tag184.xml"/><Relationship Id="rId22" Type="http://schemas.openxmlformats.org/officeDocument/2006/relationships/tags" Target="../tags/tag192.xml"/><Relationship Id="rId27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07.xml"/><Relationship Id="rId18" Type="http://schemas.openxmlformats.org/officeDocument/2006/relationships/tags" Target="../tags/tag212.xml"/><Relationship Id="rId26" Type="http://schemas.openxmlformats.org/officeDocument/2006/relationships/tags" Target="../tags/tag220.xml"/><Relationship Id="rId39" Type="http://schemas.openxmlformats.org/officeDocument/2006/relationships/image" Target="../media/image5.svg"/><Relationship Id="rId21" Type="http://schemas.openxmlformats.org/officeDocument/2006/relationships/tags" Target="../tags/tag215.xml"/><Relationship Id="rId34" Type="http://schemas.openxmlformats.org/officeDocument/2006/relationships/tags" Target="../tags/tag228.xml"/><Relationship Id="rId7" Type="http://schemas.openxmlformats.org/officeDocument/2006/relationships/tags" Target="../tags/tag201.xml"/><Relationship Id="rId12" Type="http://schemas.openxmlformats.org/officeDocument/2006/relationships/tags" Target="../tags/tag206.xml"/><Relationship Id="rId17" Type="http://schemas.openxmlformats.org/officeDocument/2006/relationships/tags" Target="../tags/tag211.xml"/><Relationship Id="rId25" Type="http://schemas.openxmlformats.org/officeDocument/2006/relationships/tags" Target="../tags/tag219.xml"/><Relationship Id="rId33" Type="http://schemas.openxmlformats.org/officeDocument/2006/relationships/tags" Target="../tags/tag227.xml"/><Relationship Id="rId38" Type="http://schemas.openxmlformats.org/officeDocument/2006/relationships/image" Target="../media/image4.png"/><Relationship Id="rId2" Type="http://schemas.openxmlformats.org/officeDocument/2006/relationships/tags" Target="../tags/tag196.xml"/><Relationship Id="rId16" Type="http://schemas.openxmlformats.org/officeDocument/2006/relationships/tags" Target="../tags/tag210.xml"/><Relationship Id="rId20" Type="http://schemas.openxmlformats.org/officeDocument/2006/relationships/tags" Target="../tags/tag214.xml"/><Relationship Id="rId29" Type="http://schemas.openxmlformats.org/officeDocument/2006/relationships/tags" Target="../tags/tag223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tags" Target="../tags/tag205.xml"/><Relationship Id="rId24" Type="http://schemas.openxmlformats.org/officeDocument/2006/relationships/tags" Target="../tags/tag218.xml"/><Relationship Id="rId32" Type="http://schemas.openxmlformats.org/officeDocument/2006/relationships/tags" Target="../tags/tag226.xml"/><Relationship Id="rId37" Type="http://schemas.openxmlformats.org/officeDocument/2006/relationships/slideLayout" Target="../slideLayouts/slideLayout7.xml"/><Relationship Id="rId5" Type="http://schemas.openxmlformats.org/officeDocument/2006/relationships/tags" Target="../tags/tag199.xml"/><Relationship Id="rId15" Type="http://schemas.openxmlformats.org/officeDocument/2006/relationships/tags" Target="../tags/tag209.xml"/><Relationship Id="rId23" Type="http://schemas.openxmlformats.org/officeDocument/2006/relationships/tags" Target="../tags/tag217.xml"/><Relationship Id="rId28" Type="http://schemas.openxmlformats.org/officeDocument/2006/relationships/tags" Target="../tags/tag222.xml"/><Relationship Id="rId36" Type="http://schemas.openxmlformats.org/officeDocument/2006/relationships/tags" Target="../tags/tag230.xml"/><Relationship Id="rId10" Type="http://schemas.openxmlformats.org/officeDocument/2006/relationships/tags" Target="../tags/tag204.xml"/><Relationship Id="rId19" Type="http://schemas.openxmlformats.org/officeDocument/2006/relationships/tags" Target="../tags/tag213.xml"/><Relationship Id="rId31" Type="http://schemas.openxmlformats.org/officeDocument/2006/relationships/tags" Target="../tags/tag225.xml"/><Relationship Id="rId4" Type="http://schemas.openxmlformats.org/officeDocument/2006/relationships/tags" Target="../tags/tag198.xml"/><Relationship Id="rId9" Type="http://schemas.openxmlformats.org/officeDocument/2006/relationships/tags" Target="../tags/tag203.xml"/><Relationship Id="rId14" Type="http://schemas.openxmlformats.org/officeDocument/2006/relationships/tags" Target="../tags/tag208.xml"/><Relationship Id="rId22" Type="http://schemas.openxmlformats.org/officeDocument/2006/relationships/tags" Target="../tags/tag216.xml"/><Relationship Id="rId27" Type="http://schemas.openxmlformats.org/officeDocument/2006/relationships/tags" Target="../tags/tag221.xml"/><Relationship Id="rId30" Type="http://schemas.openxmlformats.org/officeDocument/2006/relationships/tags" Target="../tags/tag224.xml"/><Relationship Id="rId35" Type="http://schemas.openxmlformats.org/officeDocument/2006/relationships/tags" Target="../tags/tag229.xml"/><Relationship Id="rId8" Type="http://schemas.openxmlformats.org/officeDocument/2006/relationships/tags" Target="../tags/tag202.xml"/><Relationship Id="rId3" Type="http://schemas.openxmlformats.org/officeDocument/2006/relationships/tags" Target="../tags/tag19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Relationship Id="rId9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1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2" Type="http://schemas.openxmlformats.org/officeDocument/2006/relationships/tags" Target="../tags/tag4.xml"/><Relationship Id="rId16" Type="http://schemas.openxmlformats.org/officeDocument/2006/relationships/image" Target="../media/image5.sv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image" Target="../media/image4.png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27.xml"/><Relationship Id="rId18" Type="http://schemas.openxmlformats.org/officeDocument/2006/relationships/tags" Target="../tags/tag32.xml"/><Relationship Id="rId26" Type="http://schemas.openxmlformats.org/officeDocument/2006/relationships/tags" Target="../tags/tag40.xml"/><Relationship Id="rId39" Type="http://schemas.openxmlformats.org/officeDocument/2006/relationships/image" Target="../media/image13.svg"/><Relationship Id="rId21" Type="http://schemas.openxmlformats.org/officeDocument/2006/relationships/tags" Target="../tags/tag35.xml"/><Relationship Id="rId34" Type="http://schemas.openxmlformats.org/officeDocument/2006/relationships/image" Target="../media/image8.png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6" Type="http://schemas.openxmlformats.org/officeDocument/2006/relationships/tags" Target="../tags/tag30.xml"/><Relationship Id="rId20" Type="http://schemas.openxmlformats.org/officeDocument/2006/relationships/tags" Target="../tags/tag34.xml"/><Relationship Id="rId29" Type="http://schemas.openxmlformats.org/officeDocument/2006/relationships/notesSlide" Target="../notesSlides/notesSlide4.xml"/><Relationship Id="rId41" Type="http://schemas.openxmlformats.org/officeDocument/2006/relationships/image" Target="../media/image15.sv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24" Type="http://schemas.openxmlformats.org/officeDocument/2006/relationships/tags" Target="../tags/tag38.xml"/><Relationship Id="rId32" Type="http://schemas.openxmlformats.org/officeDocument/2006/relationships/image" Target="../media/image6.png"/><Relationship Id="rId37" Type="http://schemas.openxmlformats.org/officeDocument/2006/relationships/image" Target="../media/image11.svg"/><Relationship Id="rId40" Type="http://schemas.openxmlformats.org/officeDocument/2006/relationships/image" Target="../media/image14.png"/><Relationship Id="rId5" Type="http://schemas.openxmlformats.org/officeDocument/2006/relationships/tags" Target="../tags/tag19.xml"/><Relationship Id="rId15" Type="http://schemas.openxmlformats.org/officeDocument/2006/relationships/tags" Target="../tags/tag29.xml"/><Relationship Id="rId23" Type="http://schemas.openxmlformats.org/officeDocument/2006/relationships/tags" Target="../tags/tag37.xml"/><Relationship Id="rId28" Type="http://schemas.openxmlformats.org/officeDocument/2006/relationships/slideLayout" Target="../slideLayouts/slideLayout7.xml"/><Relationship Id="rId36" Type="http://schemas.openxmlformats.org/officeDocument/2006/relationships/image" Target="../media/image10.png"/><Relationship Id="rId10" Type="http://schemas.openxmlformats.org/officeDocument/2006/relationships/tags" Target="../tags/tag24.xml"/><Relationship Id="rId19" Type="http://schemas.openxmlformats.org/officeDocument/2006/relationships/tags" Target="../tags/tag33.xml"/><Relationship Id="rId31" Type="http://schemas.openxmlformats.org/officeDocument/2006/relationships/image" Target="../media/image5.svg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Relationship Id="rId22" Type="http://schemas.openxmlformats.org/officeDocument/2006/relationships/tags" Target="../tags/tag36.xml"/><Relationship Id="rId27" Type="http://schemas.openxmlformats.org/officeDocument/2006/relationships/tags" Target="../tags/tag41.xml"/><Relationship Id="rId30" Type="http://schemas.openxmlformats.org/officeDocument/2006/relationships/image" Target="../media/image4.png"/><Relationship Id="rId35" Type="http://schemas.openxmlformats.org/officeDocument/2006/relationships/image" Target="../media/image9.svg"/><Relationship Id="rId8" Type="http://schemas.openxmlformats.org/officeDocument/2006/relationships/tags" Target="../tags/tag22.xml"/><Relationship Id="rId3" Type="http://schemas.openxmlformats.org/officeDocument/2006/relationships/tags" Target="../tags/tag17.xml"/><Relationship Id="rId12" Type="http://schemas.openxmlformats.org/officeDocument/2006/relationships/tags" Target="../tags/tag26.xml"/><Relationship Id="rId17" Type="http://schemas.openxmlformats.org/officeDocument/2006/relationships/tags" Target="../tags/tag31.xml"/><Relationship Id="rId25" Type="http://schemas.openxmlformats.org/officeDocument/2006/relationships/tags" Target="../tags/tag39.xml"/><Relationship Id="rId33" Type="http://schemas.openxmlformats.org/officeDocument/2006/relationships/image" Target="../media/image7.svg"/><Relationship Id="rId38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26" Type="http://schemas.openxmlformats.org/officeDocument/2006/relationships/notesSlide" Target="../notesSlides/notesSlide5.xml"/><Relationship Id="rId3" Type="http://schemas.openxmlformats.org/officeDocument/2006/relationships/tags" Target="../tags/tag44.xml"/><Relationship Id="rId21" Type="http://schemas.openxmlformats.org/officeDocument/2006/relationships/tags" Target="../tags/tag62.xml"/><Relationship Id="rId34" Type="http://schemas.openxmlformats.org/officeDocument/2006/relationships/image" Target="../media/image21.svg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5" Type="http://schemas.openxmlformats.org/officeDocument/2006/relationships/slideLayout" Target="../slideLayouts/slideLayout7.xml"/><Relationship Id="rId33" Type="http://schemas.openxmlformats.org/officeDocument/2006/relationships/image" Target="../media/image20.png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0" Type="http://schemas.openxmlformats.org/officeDocument/2006/relationships/tags" Target="../tags/tag61.xml"/><Relationship Id="rId29" Type="http://schemas.openxmlformats.org/officeDocument/2006/relationships/image" Target="../media/image16.pn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24" Type="http://schemas.openxmlformats.org/officeDocument/2006/relationships/tags" Target="../tags/tag65.xml"/><Relationship Id="rId32" Type="http://schemas.openxmlformats.org/officeDocument/2006/relationships/image" Target="../media/image19.svg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23" Type="http://schemas.openxmlformats.org/officeDocument/2006/relationships/tags" Target="../tags/tag64.xml"/><Relationship Id="rId28" Type="http://schemas.openxmlformats.org/officeDocument/2006/relationships/image" Target="../media/image5.svg"/><Relationship Id="rId36" Type="http://schemas.openxmlformats.org/officeDocument/2006/relationships/image" Target="../media/image23.svg"/><Relationship Id="rId10" Type="http://schemas.openxmlformats.org/officeDocument/2006/relationships/tags" Target="../tags/tag51.xml"/><Relationship Id="rId19" Type="http://schemas.openxmlformats.org/officeDocument/2006/relationships/tags" Target="../tags/tag60.xml"/><Relationship Id="rId31" Type="http://schemas.openxmlformats.org/officeDocument/2006/relationships/image" Target="../media/image18.png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tags" Target="../tags/tag63.xml"/><Relationship Id="rId27" Type="http://schemas.openxmlformats.org/officeDocument/2006/relationships/image" Target="../media/image4.png"/><Relationship Id="rId30" Type="http://schemas.openxmlformats.org/officeDocument/2006/relationships/image" Target="../media/image17.svg"/><Relationship Id="rId35" Type="http://schemas.openxmlformats.org/officeDocument/2006/relationships/image" Target="../media/image22.png"/><Relationship Id="rId8" Type="http://schemas.openxmlformats.org/officeDocument/2006/relationships/tags" Target="../tags/tag4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78.xml"/><Relationship Id="rId18" Type="http://schemas.openxmlformats.org/officeDocument/2006/relationships/image" Target="../media/image24.png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17" Type="http://schemas.openxmlformats.org/officeDocument/2006/relationships/image" Target="../media/image5.svg"/><Relationship Id="rId2" Type="http://schemas.openxmlformats.org/officeDocument/2006/relationships/tags" Target="../tags/tag67.xml"/><Relationship Id="rId16" Type="http://schemas.openxmlformats.org/officeDocument/2006/relationships/image" Target="../media/image4.png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5" Type="http://schemas.openxmlformats.org/officeDocument/2006/relationships/tags" Target="../tags/tag70.xml"/><Relationship Id="rId15" Type="http://schemas.openxmlformats.org/officeDocument/2006/relationships/notesSlide" Target="../notesSlides/notesSlide6.xml"/><Relationship Id="rId10" Type="http://schemas.openxmlformats.org/officeDocument/2006/relationships/tags" Target="../tags/tag75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91.xml"/><Relationship Id="rId18" Type="http://schemas.openxmlformats.org/officeDocument/2006/relationships/tags" Target="../tags/tag96.xml"/><Relationship Id="rId26" Type="http://schemas.openxmlformats.org/officeDocument/2006/relationships/tags" Target="../tags/tag104.xml"/><Relationship Id="rId3" Type="http://schemas.openxmlformats.org/officeDocument/2006/relationships/tags" Target="../tags/tag81.xml"/><Relationship Id="rId21" Type="http://schemas.openxmlformats.org/officeDocument/2006/relationships/tags" Target="../tags/tag99.xml"/><Relationship Id="rId34" Type="http://schemas.openxmlformats.org/officeDocument/2006/relationships/image" Target="../media/image4.png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17" Type="http://schemas.openxmlformats.org/officeDocument/2006/relationships/tags" Target="../tags/tag95.xml"/><Relationship Id="rId25" Type="http://schemas.openxmlformats.org/officeDocument/2006/relationships/tags" Target="../tags/tag103.xml"/><Relationship Id="rId33" Type="http://schemas.openxmlformats.org/officeDocument/2006/relationships/slideLayout" Target="../slideLayouts/slideLayout7.xml"/><Relationship Id="rId2" Type="http://schemas.openxmlformats.org/officeDocument/2006/relationships/tags" Target="../tags/tag80.xml"/><Relationship Id="rId16" Type="http://schemas.openxmlformats.org/officeDocument/2006/relationships/tags" Target="../tags/tag94.xml"/><Relationship Id="rId20" Type="http://schemas.openxmlformats.org/officeDocument/2006/relationships/tags" Target="../tags/tag98.xml"/><Relationship Id="rId29" Type="http://schemas.openxmlformats.org/officeDocument/2006/relationships/tags" Target="../tags/tag107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24" Type="http://schemas.openxmlformats.org/officeDocument/2006/relationships/tags" Target="../tags/tag102.xml"/><Relationship Id="rId32" Type="http://schemas.openxmlformats.org/officeDocument/2006/relationships/tags" Target="../tags/tag110.xml"/><Relationship Id="rId5" Type="http://schemas.openxmlformats.org/officeDocument/2006/relationships/tags" Target="../tags/tag83.xml"/><Relationship Id="rId15" Type="http://schemas.openxmlformats.org/officeDocument/2006/relationships/tags" Target="../tags/tag93.xml"/><Relationship Id="rId23" Type="http://schemas.openxmlformats.org/officeDocument/2006/relationships/tags" Target="../tags/tag101.xml"/><Relationship Id="rId28" Type="http://schemas.openxmlformats.org/officeDocument/2006/relationships/tags" Target="../tags/tag106.xml"/><Relationship Id="rId10" Type="http://schemas.openxmlformats.org/officeDocument/2006/relationships/tags" Target="../tags/tag88.xml"/><Relationship Id="rId19" Type="http://schemas.openxmlformats.org/officeDocument/2006/relationships/tags" Target="../tags/tag97.xml"/><Relationship Id="rId31" Type="http://schemas.openxmlformats.org/officeDocument/2006/relationships/tags" Target="../tags/tag109.xml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tags" Target="../tags/tag92.xml"/><Relationship Id="rId22" Type="http://schemas.openxmlformats.org/officeDocument/2006/relationships/tags" Target="../tags/tag100.xml"/><Relationship Id="rId27" Type="http://schemas.openxmlformats.org/officeDocument/2006/relationships/tags" Target="../tags/tag105.xml"/><Relationship Id="rId30" Type="http://schemas.openxmlformats.org/officeDocument/2006/relationships/tags" Target="../tags/tag108.xml"/><Relationship Id="rId35" Type="http://schemas.openxmlformats.org/officeDocument/2006/relationships/image" Target="../media/image5.svg"/><Relationship Id="rId8" Type="http://schemas.openxmlformats.org/officeDocument/2006/relationships/tags" Target="../tags/tag8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tags" Target="../tags/tag123.xml"/><Relationship Id="rId18" Type="http://schemas.openxmlformats.org/officeDocument/2006/relationships/notesSlide" Target="../notesSlides/notesSlide7.xml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12" Type="http://schemas.openxmlformats.org/officeDocument/2006/relationships/tags" Target="../tags/tag122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112.xml"/><Relationship Id="rId16" Type="http://schemas.openxmlformats.org/officeDocument/2006/relationships/tags" Target="../tags/tag126.xml"/><Relationship Id="rId20" Type="http://schemas.openxmlformats.org/officeDocument/2006/relationships/image" Target="../media/image5.svg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5" Type="http://schemas.openxmlformats.org/officeDocument/2006/relationships/tags" Target="../tags/tag115.xml"/><Relationship Id="rId15" Type="http://schemas.openxmlformats.org/officeDocument/2006/relationships/tags" Target="../tags/tag125.xml"/><Relationship Id="rId10" Type="http://schemas.openxmlformats.org/officeDocument/2006/relationships/tags" Target="../tags/tag120.xml"/><Relationship Id="rId19" Type="http://schemas.openxmlformats.org/officeDocument/2006/relationships/image" Target="../media/image4.png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tags" Target="../tags/tag124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39.xml"/><Relationship Id="rId18" Type="http://schemas.openxmlformats.org/officeDocument/2006/relationships/tags" Target="../tags/tag144.xml"/><Relationship Id="rId26" Type="http://schemas.openxmlformats.org/officeDocument/2006/relationships/tags" Target="../tags/tag152.xml"/><Relationship Id="rId3" Type="http://schemas.openxmlformats.org/officeDocument/2006/relationships/tags" Target="../tags/tag129.xml"/><Relationship Id="rId21" Type="http://schemas.openxmlformats.org/officeDocument/2006/relationships/tags" Target="../tags/tag147.xml"/><Relationship Id="rId34" Type="http://schemas.openxmlformats.org/officeDocument/2006/relationships/notesSlide" Target="../notesSlides/notesSlide8.xml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25" Type="http://schemas.openxmlformats.org/officeDocument/2006/relationships/tags" Target="../tags/tag151.xml"/><Relationship Id="rId33" Type="http://schemas.openxmlformats.org/officeDocument/2006/relationships/slideLayout" Target="../slideLayouts/slideLayout7.xml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20" Type="http://schemas.openxmlformats.org/officeDocument/2006/relationships/tags" Target="../tags/tag146.xml"/><Relationship Id="rId29" Type="http://schemas.openxmlformats.org/officeDocument/2006/relationships/tags" Target="../tags/tag155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24" Type="http://schemas.openxmlformats.org/officeDocument/2006/relationships/tags" Target="../tags/tag150.xml"/><Relationship Id="rId32" Type="http://schemas.openxmlformats.org/officeDocument/2006/relationships/tags" Target="../tags/tag158.xml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23" Type="http://schemas.openxmlformats.org/officeDocument/2006/relationships/tags" Target="../tags/tag149.xml"/><Relationship Id="rId28" Type="http://schemas.openxmlformats.org/officeDocument/2006/relationships/tags" Target="../tags/tag154.xml"/><Relationship Id="rId36" Type="http://schemas.openxmlformats.org/officeDocument/2006/relationships/image" Target="../media/image5.svg"/><Relationship Id="rId10" Type="http://schemas.openxmlformats.org/officeDocument/2006/relationships/tags" Target="../tags/tag136.xml"/><Relationship Id="rId19" Type="http://schemas.openxmlformats.org/officeDocument/2006/relationships/tags" Target="../tags/tag145.xml"/><Relationship Id="rId31" Type="http://schemas.openxmlformats.org/officeDocument/2006/relationships/tags" Target="../tags/tag157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Relationship Id="rId22" Type="http://schemas.openxmlformats.org/officeDocument/2006/relationships/tags" Target="../tags/tag148.xml"/><Relationship Id="rId27" Type="http://schemas.openxmlformats.org/officeDocument/2006/relationships/tags" Target="../tags/tag153.xml"/><Relationship Id="rId30" Type="http://schemas.openxmlformats.org/officeDocument/2006/relationships/tags" Target="../tags/tag156.xml"/><Relationship Id="rId35" Type="http://schemas.openxmlformats.org/officeDocument/2006/relationships/image" Target="../media/image4.png"/><Relationship Id="rId8" Type="http://schemas.openxmlformats.org/officeDocument/2006/relationships/tags" Target="../tags/tag1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90161FE0-91B9-4B42-8AC1-A83228095472}"/>
              </a:ext>
            </a:extLst>
          </p:cNvPr>
          <p:cNvSpPr/>
          <p:nvPr/>
        </p:nvSpPr>
        <p:spPr>
          <a:xfrm>
            <a:off x="5369275" y="1358235"/>
            <a:ext cx="4761716" cy="4141530"/>
          </a:xfrm>
          <a:prstGeom prst="rect">
            <a:avLst/>
          </a:prstGeom>
          <a:noFill/>
          <a:ln w="63500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44" name="图片 4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5" y="152400"/>
            <a:ext cx="2493645" cy="91186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98C1570-F092-4D0C-9229-65946A69D377}"/>
              </a:ext>
            </a:extLst>
          </p:cNvPr>
          <p:cNvSpPr/>
          <p:nvPr/>
        </p:nvSpPr>
        <p:spPr>
          <a:xfrm>
            <a:off x="2597149" y="1579033"/>
            <a:ext cx="7148053" cy="2413000"/>
          </a:xfrm>
          <a:prstGeom prst="rect">
            <a:avLst/>
          </a:prstGeom>
          <a:solidFill>
            <a:srgbClr val="003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49FD31C-5847-4B1D-B757-C63CFF19193F}"/>
              </a:ext>
            </a:extLst>
          </p:cNvPr>
          <p:cNvSpPr txBox="1"/>
          <p:nvPr/>
        </p:nvSpPr>
        <p:spPr>
          <a:xfrm>
            <a:off x="3048000" y="2361410"/>
            <a:ext cx="7502781" cy="848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zh-CN" altLang="en-US" sz="4800" dirty="0">
                <a:solidFill>
                  <a:schemeClr val="bg1"/>
                </a:solidFill>
                <a:latin typeface="+mj-ea"/>
                <a:ea typeface="+mj-ea"/>
              </a:rPr>
              <a:t>根据就业方向起个标题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84862E66-9298-48CC-8CBE-A3948A1F76D9}"/>
              </a:ext>
            </a:extLst>
          </p:cNvPr>
          <p:cNvGrpSpPr/>
          <p:nvPr/>
        </p:nvGrpSpPr>
        <p:grpSpPr>
          <a:xfrm>
            <a:off x="6647906" y="4496115"/>
            <a:ext cx="2204454" cy="499568"/>
            <a:chOff x="697830" y="4447520"/>
            <a:chExt cx="4342067" cy="499568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5548081D-86E6-48D2-B652-2E4FA801A11D}"/>
                </a:ext>
              </a:extLst>
            </p:cNvPr>
            <p:cNvSpPr/>
            <p:nvPr/>
          </p:nvSpPr>
          <p:spPr>
            <a:xfrm>
              <a:off x="697830" y="4447520"/>
              <a:ext cx="4342067" cy="499568"/>
            </a:xfrm>
            <a:prstGeom prst="roundRect">
              <a:avLst>
                <a:gd name="adj" fmla="val 50000"/>
              </a:avLst>
            </a:prstGeom>
            <a:solidFill>
              <a:srgbClr val="141B76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DC17D5C3-3403-4DE7-B882-40A1F0826DDA}"/>
                </a:ext>
              </a:extLst>
            </p:cNvPr>
            <p:cNvSpPr txBox="1"/>
            <p:nvPr/>
          </p:nvSpPr>
          <p:spPr>
            <a:xfrm>
              <a:off x="794082" y="4529629"/>
              <a:ext cx="4023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姓名</a:t>
              </a: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" y="481263"/>
            <a:ext cx="12192000" cy="72000"/>
          </a:xfrm>
          <a:prstGeom prst="rect">
            <a:avLst/>
          </a:prstGeom>
          <a:solidFill>
            <a:srgbClr val="003F87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182090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508089" y="76583"/>
            <a:ext cx="6060292" cy="368300"/>
            <a:chOff x="5508089" y="76583"/>
            <a:chExt cx="6060292" cy="368300"/>
          </a:xfrm>
        </p:grpSpPr>
        <p:sp>
          <p:nvSpPr>
            <p:cNvPr id="7" name="矩形 6"/>
            <p:cNvSpPr/>
            <p:nvPr>
              <p:custDataLst>
                <p:tags r:id="rId5"/>
              </p:custDataLst>
            </p:nvPr>
          </p:nvSpPr>
          <p:spPr>
            <a:xfrm>
              <a:off x="10257076" y="104027"/>
              <a:ext cx="1311305" cy="308804"/>
            </a:xfrm>
            <a:prstGeom prst="rect">
              <a:avLst/>
            </a:prstGeom>
            <a:solidFill>
              <a:srgbClr val="003F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6"/>
              </p:custDataLst>
            </p:nvPr>
          </p:nvSpPr>
          <p:spPr>
            <a:xfrm>
              <a:off x="5508089" y="76583"/>
              <a:ext cx="113096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F87"/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自我评估</a:t>
              </a:r>
            </a:p>
          </p:txBody>
        </p:sp>
        <p:sp>
          <p:nvSpPr>
            <p:cNvPr id="31" name="文本框 30"/>
            <p:cNvSpPr txBox="1"/>
            <p:nvPr>
              <p:custDataLst>
                <p:tags r:id="rId7"/>
              </p:custDataLst>
            </p:nvPr>
          </p:nvSpPr>
          <p:spPr>
            <a:xfrm>
              <a:off x="7046607" y="76583"/>
              <a:ext cx="113096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F87"/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岗位认知</a:t>
              </a:r>
            </a:p>
          </p:txBody>
        </p:sp>
        <p:sp>
          <p:nvSpPr>
            <p:cNvPr id="32" name="文本框 31"/>
            <p:cNvSpPr txBox="1"/>
            <p:nvPr>
              <p:custDataLst>
                <p:tags r:id="rId8"/>
              </p:custDataLst>
            </p:nvPr>
          </p:nvSpPr>
          <p:spPr>
            <a:xfrm>
              <a:off x="8676565" y="76583"/>
              <a:ext cx="113096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dirty="0">
                  <a:solidFill>
                    <a:srgbClr val="003F87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能力展示</a:t>
              </a:r>
            </a:p>
          </p:txBody>
        </p:sp>
        <p:sp>
          <p:nvSpPr>
            <p:cNvPr id="33" name="文本框 32"/>
            <p:cNvSpPr txBox="1"/>
            <p:nvPr>
              <p:custDataLst>
                <p:tags r:id="rId9"/>
              </p:custDataLst>
            </p:nvPr>
          </p:nvSpPr>
          <p:spPr>
            <a:xfrm>
              <a:off x="10306524" y="76583"/>
              <a:ext cx="113096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职业目标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6791404" y="159486"/>
              <a:ext cx="3296092" cy="209852"/>
              <a:chOff x="6358270" y="115009"/>
              <a:chExt cx="3296092" cy="307494"/>
            </a:xfrm>
          </p:grpSpPr>
          <p:cxnSp>
            <p:nvCxnSpPr>
              <p:cNvPr id="35" name="直接连接符 34"/>
              <p:cNvCxnSpPr/>
              <p:nvPr>
                <p:custDataLst>
                  <p:tags r:id="rId10"/>
                </p:custDataLst>
              </p:nvPr>
            </p:nvCxnSpPr>
            <p:spPr>
              <a:xfrm>
                <a:off x="6358270" y="115009"/>
                <a:ext cx="0" cy="307494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>
                <p:custDataLst>
                  <p:tags r:id="rId11"/>
                </p:custDataLst>
              </p:nvPr>
            </p:nvCxnSpPr>
            <p:spPr>
              <a:xfrm>
                <a:off x="8006316" y="115009"/>
                <a:ext cx="0" cy="307494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>
                <p:custDataLst>
                  <p:tags r:id="rId12"/>
                </p:custDataLst>
              </p:nvPr>
            </p:nvCxnSpPr>
            <p:spPr>
              <a:xfrm>
                <a:off x="9654362" y="115009"/>
                <a:ext cx="0" cy="307494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8" name="图形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3661" y="98896"/>
            <a:ext cx="1251222" cy="34701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34287" y="2957971"/>
            <a:ext cx="609600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可以在网上搜索一些招募公告，看看他们的岗位专业要求，自己是否符合</a:t>
            </a: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657860" y="669925"/>
            <a:ext cx="23926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入职门槛分析</a:t>
            </a:r>
          </a:p>
        </p:txBody>
      </p:sp>
      <p:sp>
        <p:nvSpPr>
          <p:cNvPr id="9" name="等腰三角形 8"/>
          <p:cNvSpPr/>
          <p:nvPr>
            <p:custDataLst>
              <p:tags r:id="rId4"/>
            </p:custDataLst>
          </p:nvPr>
        </p:nvSpPr>
        <p:spPr>
          <a:xfrm rot="5400000">
            <a:off x="332105" y="737235"/>
            <a:ext cx="325755" cy="325755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旗黑-55简" panose="00020600040101010101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" y="481263"/>
            <a:ext cx="12192000" cy="72000"/>
          </a:xfrm>
          <a:prstGeom prst="rect">
            <a:avLst/>
          </a:prstGeom>
          <a:solidFill>
            <a:srgbClr val="003F87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182090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pic>
        <p:nvPicPr>
          <p:cNvPr id="38" name="图形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73661" y="98896"/>
            <a:ext cx="1251222" cy="347019"/>
          </a:xfrm>
          <a:prstGeom prst="rect">
            <a:avLst/>
          </a:prstGeom>
        </p:spPr>
      </p:pic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4731385" y="2283460"/>
            <a:ext cx="1097280" cy="109728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>
                <a:latin typeface="汉仪雅酷黑 65W" panose="020B0604020202020204" charset="-122"/>
                <a:ea typeface="汉仪雅酷黑 65W" panose="020B0604020202020204" charset="-122"/>
              </a:rPr>
              <a:t>S</a:t>
            </a:r>
          </a:p>
        </p:txBody>
      </p:sp>
      <p:sp>
        <p:nvSpPr>
          <p:cNvPr id="8" name="圆角矩形 7"/>
          <p:cNvSpPr/>
          <p:nvPr>
            <p:custDataLst>
              <p:tags r:id="rId4"/>
            </p:custDataLst>
          </p:nvPr>
        </p:nvSpPr>
        <p:spPr>
          <a:xfrm>
            <a:off x="4731385" y="3858260"/>
            <a:ext cx="1097280" cy="1097280"/>
          </a:xfrm>
          <a:prstGeom prst="roundRect">
            <a:avLst/>
          </a:prstGeom>
          <a:solidFill>
            <a:srgbClr val="3B52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>
                <a:latin typeface="汉仪雅酷黑 65W" panose="020B0604020202020204" charset="-122"/>
                <a:ea typeface="汉仪雅酷黑 65W" panose="020B0604020202020204" charset="-122"/>
              </a:rPr>
              <a:t>O</a:t>
            </a:r>
          </a:p>
        </p:txBody>
      </p:sp>
      <p:sp>
        <p:nvSpPr>
          <p:cNvPr id="9" name="圆角矩形 8"/>
          <p:cNvSpPr/>
          <p:nvPr>
            <p:custDataLst>
              <p:tags r:id="rId5"/>
            </p:custDataLst>
          </p:nvPr>
        </p:nvSpPr>
        <p:spPr>
          <a:xfrm>
            <a:off x="6382385" y="3858260"/>
            <a:ext cx="1097280" cy="109728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>
                <a:latin typeface="汉仪雅酷黑 65W" panose="020B0604020202020204" charset="-122"/>
                <a:ea typeface="汉仪雅酷黑 65W" panose="020B0604020202020204" charset="-122"/>
              </a:rPr>
              <a:t>T</a:t>
            </a:r>
          </a:p>
        </p:txBody>
      </p:sp>
      <p:sp>
        <p:nvSpPr>
          <p:cNvPr id="10" name="圆角矩形 9"/>
          <p:cNvSpPr/>
          <p:nvPr>
            <p:custDataLst>
              <p:tags r:id="rId6"/>
            </p:custDataLst>
          </p:nvPr>
        </p:nvSpPr>
        <p:spPr>
          <a:xfrm>
            <a:off x="6382385" y="2283460"/>
            <a:ext cx="1097280" cy="109728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>
                <a:latin typeface="汉仪雅酷黑 65W" panose="020B0604020202020204" charset="-122"/>
                <a:ea typeface="汉仪雅酷黑 65W" panose="020B0604020202020204" charset="-122"/>
              </a:rPr>
              <a:t>W</a:t>
            </a: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273685" y="2210435"/>
            <a:ext cx="42913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注重实践，关心结果，责任心很强</a:t>
            </a:r>
          </a:p>
          <a:p>
            <a:pPr lvl="0" algn="r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办事效率高，有把工作做好的强烈愿望</a:t>
            </a:r>
          </a:p>
          <a:p>
            <a:pPr lvl="0" algn="r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逻辑能力强，有决策能力和组织管理能力</a:t>
            </a:r>
          </a:p>
          <a:p>
            <a:pPr lvl="0" algn="r">
              <a:lnSpc>
                <a:spcPct val="150000"/>
              </a:lnSpc>
              <a:defRPr/>
            </a:pPr>
            <a:endParaRPr lang="zh-CN" altLang="en-US" sz="16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 flipH="1">
            <a:off x="3423285" y="1499870"/>
            <a:ext cx="1308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汉仪旗黑-55简" panose="00020600040101010101" charset="-128"/>
              </a:rPr>
              <a:t>优势</a:t>
            </a: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 flipH="1">
            <a:off x="7619365" y="2210435"/>
            <a:ext cx="44704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en-US" altLang="zh-CN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办事不够细腻，考虑问题不够全面</a:t>
            </a:r>
            <a:endParaRPr lang="en-US" altLang="zh-CN" sz="16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没有经历过系统的</a:t>
            </a:r>
            <a:r>
              <a:rPr lang="en-US" altLang="zh-CN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XX</a:t>
            </a:r>
            <a:r>
              <a:rPr lang="zh-CN" altLang="en-US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工作方式与内容培训</a:t>
            </a:r>
            <a:endParaRPr lang="en-US" altLang="zh-CN" sz="16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缺乏相关实践经验，未曾独立完成相关工作</a:t>
            </a:r>
          </a:p>
        </p:txBody>
      </p:sp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 flipH="1">
            <a:off x="7619365" y="1499870"/>
            <a:ext cx="12731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汉仪旗黑-55简" panose="00020600040101010101" charset="-128"/>
              </a:rPr>
              <a:t>劣势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汉仪雅酷黑 65W" panose="020B0604020202020204" charset="-122"/>
              <a:ea typeface="汉仪雅酷黑 65W" panose="020B0604020202020204" charset="-122"/>
              <a:cs typeface="汉仪旗黑-55简" panose="00020600040101010101" charset="-128"/>
            </a:endParaRPr>
          </a:p>
        </p:txBody>
      </p:sp>
      <p:sp>
        <p:nvSpPr>
          <p:cNvPr id="16" name="文本框 15"/>
          <p:cNvSpPr txBox="1"/>
          <p:nvPr>
            <p:custDataLst>
              <p:tags r:id="rId11"/>
            </p:custDataLst>
          </p:nvPr>
        </p:nvSpPr>
        <p:spPr>
          <a:xfrm>
            <a:off x="700405" y="4247515"/>
            <a:ext cx="38646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1.该就业方向市场的需求量大</a:t>
            </a:r>
          </a:p>
          <a:p>
            <a:pPr lvl="0" algn="r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2.国家</a:t>
            </a:r>
            <a:r>
              <a:rPr lang="zh-CN" altLang="en-US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大力支持</a:t>
            </a:r>
            <a:r>
              <a:rPr lang="en-US" altLang="zh-CN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XX</a:t>
            </a:r>
            <a:r>
              <a:rPr lang="zh-CN" altLang="en-US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工作发展</a:t>
            </a:r>
            <a:endParaRPr lang="en-US" altLang="zh-CN" sz="16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r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3.大量的学习机会可以不断提升竞争实力</a:t>
            </a:r>
          </a:p>
        </p:txBody>
      </p:sp>
      <p:sp>
        <p:nvSpPr>
          <p:cNvPr id="17" name="文本框 16"/>
          <p:cNvSpPr txBox="1"/>
          <p:nvPr>
            <p:custDataLst>
              <p:tags r:id="rId12"/>
            </p:custDataLst>
          </p:nvPr>
        </p:nvSpPr>
        <p:spPr>
          <a:xfrm flipH="1">
            <a:off x="3595340" y="3785901"/>
            <a:ext cx="96196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汉仪旗黑-55简" panose="00020600040101010101" charset="-128"/>
              </a:rPr>
              <a:t>机会</a:t>
            </a:r>
          </a:p>
        </p:txBody>
      </p:sp>
      <p:sp>
        <p:nvSpPr>
          <p:cNvPr id="18" name="文本框 17"/>
          <p:cNvSpPr txBox="1"/>
          <p:nvPr>
            <p:custDataLst>
              <p:tags r:id="rId13"/>
            </p:custDataLst>
          </p:nvPr>
        </p:nvSpPr>
        <p:spPr>
          <a:xfrm flipH="1">
            <a:off x="7619365" y="4288790"/>
            <a:ext cx="39503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1.用人单位对毕业生的要求提高</a:t>
            </a:r>
          </a:p>
          <a:p>
            <a:pPr lvl="0" algn="l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2.同辈的竞争大，优秀的人才也多</a:t>
            </a:r>
          </a:p>
          <a:p>
            <a:pPr lvl="0" algn="l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en-US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相关工作的实践经验与实操能力不足</a:t>
            </a:r>
          </a:p>
        </p:txBody>
      </p:sp>
      <p:sp>
        <p:nvSpPr>
          <p:cNvPr id="29" name="文本框 28"/>
          <p:cNvSpPr txBox="1"/>
          <p:nvPr>
            <p:custDataLst>
              <p:tags r:id="rId14"/>
            </p:custDataLst>
          </p:nvPr>
        </p:nvSpPr>
        <p:spPr>
          <a:xfrm flipH="1">
            <a:off x="7619365" y="3785870"/>
            <a:ext cx="13538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3200" b="1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汉仪旗黑-55简" panose="00020600040101010101" charset="-128"/>
                <a:sym typeface="+mn-ea"/>
              </a:rPr>
              <a:t>威胁</a:t>
            </a:r>
          </a:p>
        </p:txBody>
      </p:sp>
      <p:sp>
        <p:nvSpPr>
          <p:cNvPr id="19" name="文本框 18"/>
          <p:cNvSpPr txBox="1"/>
          <p:nvPr>
            <p:custDataLst>
              <p:tags r:id="rId15"/>
            </p:custDataLst>
          </p:nvPr>
        </p:nvSpPr>
        <p:spPr>
          <a:xfrm>
            <a:off x="965200" y="796290"/>
            <a:ext cx="23926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SWOT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分析</a:t>
            </a:r>
          </a:p>
        </p:txBody>
      </p:sp>
      <p:sp>
        <p:nvSpPr>
          <p:cNvPr id="20" name="等腰三角形 19"/>
          <p:cNvSpPr/>
          <p:nvPr>
            <p:custDataLst>
              <p:tags r:id="rId16"/>
            </p:custDataLst>
          </p:nvPr>
        </p:nvSpPr>
        <p:spPr>
          <a:xfrm rot="5400000">
            <a:off x="639445" y="863600"/>
            <a:ext cx="325755" cy="325755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旗黑-55简" panose="00020600040101010101" charset="-128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508089" y="76583"/>
            <a:ext cx="6060292" cy="368300"/>
            <a:chOff x="5508089" y="76583"/>
            <a:chExt cx="6060292" cy="368300"/>
          </a:xfrm>
        </p:grpSpPr>
        <p:sp>
          <p:nvSpPr>
            <p:cNvPr id="6" name="矩形 5"/>
            <p:cNvSpPr/>
            <p:nvPr>
              <p:custDataLst>
                <p:tags r:id="rId17"/>
              </p:custDataLst>
            </p:nvPr>
          </p:nvSpPr>
          <p:spPr>
            <a:xfrm>
              <a:off x="10257076" y="104027"/>
              <a:ext cx="1311305" cy="308804"/>
            </a:xfrm>
            <a:prstGeom prst="rect">
              <a:avLst/>
            </a:prstGeom>
            <a:solidFill>
              <a:srgbClr val="003F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8"/>
              </p:custDataLst>
            </p:nvPr>
          </p:nvSpPr>
          <p:spPr>
            <a:xfrm>
              <a:off x="5508089" y="76583"/>
              <a:ext cx="113096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F87"/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自我评估</a:t>
              </a:r>
            </a:p>
          </p:txBody>
        </p:sp>
        <p:sp>
          <p:nvSpPr>
            <p:cNvPr id="21" name="文本框 20"/>
            <p:cNvSpPr txBox="1"/>
            <p:nvPr>
              <p:custDataLst>
                <p:tags r:id="rId19"/>
              </p:custDataLst>
            </p:nvPr>
          </p:nvSpPr>
          <p:spPr>
            <a:xfrm>
              <a:off x="7046607" y="76583"/>
              <a:ext cx="113096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F87"/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岗位认知</a:t>
              </a:r>
            </a:p>
          </p:txBody>
        </p:sp>
        <p:sp>
          <p:nvSpPr>
            <p:cNvPr id="22" name="文本框 21"/>
            <p:cNvSpPr txBox="1"/>
            <p:nvPr>
              <p:custDataLst>
                <p:tags r:id="rId20"/>
              </p:custDataLst>
            </p:nvPr>
          </p:nvSpPr>
          <p:spPr>
            <a:xfrm>
              <a:off x="8676565" y="76583"/>
              <a:ext cx="113096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dirty="0">
                  <a:solidFill>
                    <a:srgbClr val="003F87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能力展示</a:t>
              </a:r>
            </a:p>
          </p:txBody>
        </p:sp>
        <p:sp>
          <p:nvSpPr>
            <p:cNvPr id="23" name="文本框 22"/>
            <p:cNvSpPr txBox="1"/>
            <p:nvPr>
              <p:custDataLst>
                <p:tags r:id="rId21"/>
              </p:custDataLst>
            </p:nvPr>
          </p:nvSpPr>
          <p:spPr>
            <a:xfrm>
              <a:off x="10306524" y="76583"/>
              <a:ext cx="113096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职业目标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6791404" y="159486"/>
              <a:ext cx="3296092" cy="209852"/>
              <a:chOff x="6358270" y="115009"/>
              <a:chExt cx="3296092" cy="307494"/>
            </a:xfrm>
          </p:grpSpPr>
          <p:cxnSp>
            <p:nvCxnSpPr>
              <p:cNvPr id="25" name="直接连接符 24"/>
              <p:cNvCxnSpPr/>
              <p:nvPr>
                <p:custDataLst>
                  <p:tags r:id="rId22"/>
                </p:custDataLst>
              </p:nvPr>
            </p:nvCxnSpPr>
            <p:spPr>
              <a:xfrm>
                <a:off x="6358270" y="115009"/>
                <a:ext cx="0" cy="307494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>
                <p:custDataLst>
                  <p:tags r:id="rId23"/>
                </p:custDataLst>
              </p:nvPr>
            </p:nvCxnSpPr>
            <p:spPr>
              <a:xfrm>
                <a:off x="8006316" y="115009"/>
                <a:ext cx="0" cy="307494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>
                <p:custDataLst>
                  <p:tags r:id="rId24"/>
                </p:custDataLst>
              </p:nvPr>
            </p:nvCxnSpPr>
            <p:spPr>
              <a:xfrm>
                <a:off x="9654362" y="115009"/>
                <a:ext cx="0" cy="307494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" y="481263"/>
            <a:ext cx="12192000" cy="72000"/>
          </a:xfrm>
          <a:prstGeom prst="rect">
            <a:avLst/>
          </a:prstGeom>
          <a:solidFill>
            <a:srgbClr val="003F87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182090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pic>
        <p:nvPicPr>
          <p:cNvPr id="38" name="图形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73661" y="98896"/>
            <a:ext cx="1251222" cy="347019"/>
          </a:xfrm>
          <a:prstGeom prst="rect">
            <a:avLst/>
          </a:prstGeom>
        </p:spPr>
      </p:pic>
      <p:sp>
        <p:nvSpPr>
          <p:cNvPr id="42" name="Docer Falling Dust PPT demo 14"/>
          <p:cNvSpPr/>
          <p:nvPr>
            <p:custDataLst>
              <p:tags r:id="rId3"/>
            </p:custDataLst>
          </p:nvPr>
        </p:nvSpPr>
        <p:spPr>
          <a:xfrm>
            <a:off x="1141730" y="2355850"/>
            <a:ext cx="1988185" cy="1714500"/>
          </a:xfrm>
          <a:prstGeom prst="hexag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43" name="Docer Falling Dust PPT demo 13"/>
          <p:cNvSpPr/>
          <p:nvPr>
            <p:custDataLst>
              <p:tags r:id="rId4"/>
            </p:custDataLst>
          </p:nvPr>
        </p:nvSpPr>
        <p:spPr>
          <a:xfrm>
            <a:off x="3644265" y="967175"/>
            <a:ext cx="1385963" cy="1194965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44" name="Docer Falling Dust PPT demo 12"/>
          <p:cNvSpPr/>
          <p:nvPr>
            <p:custDataLst>
              <p:tags r:id="rId5"/>
            </p:custDataLst>
          </p:nvPr>
        </p:nvSpPr>
        <p:spPr>
          <a:xfrm>
            <a:off x="3644265" y="2689660"/>
            <a:ext cx="1385963" cy="1194965"/>
          </a:xfrm>
          <a:prstGeom prst="hexagon">
            <a:avLst/>
          </a:prstGeom>
          <a:solidFill>
            <a:srgbClr val="3B52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45" name="Docer Falling Dust PPT demo 11"/>
          <p:cNvSpPr/>
          <p:nvPr>
            <p:custDataLst>
              <p:tags r:id="rId6"/>
            </p:custDataLst>
          </p:nvPr>
        </p:nvSpPr>
        <p:spPr>
          <a:xfrm>
            <a:off x="3644265" y="4412144"/>
            <a:ext cx="1385963" cy="1194965"/>
          </a:xfrm>
          <a:prstGeom prst="hexagon">
            <a:avLst/>
          </a:prstGeom>
          <a:solidFill>
            <a:srgbClr val="3F4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46" name="Docer Falling Dust PPT demo 10"/>
          <p:cNvSpPr/>
          <p:nvPr>
            <p:custDataLst>
              <p:tags r:id="rId7"/>
            </p:custDataLst>
          </p:nvPr>
        </p:nvSpPr>
        <p:spPr>
          <a:xfrm>
            <a:off x="5369560" y="1315720"/>
            <a:ext cx="609219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汉仪旗黑-55简" panose="00020600040101010101" charset="-128"/>
              </a:rPr>
              <a:t>培养自身关于</a:t>
            </a:r>
            <a:r>
              <a:rPr lang="en-US" altLang="zh-CN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汉仪旗黑-55简" panose="00020600040101010101" charset="-128"/>
              </a:rPr>
              <a:t>XXX</a:t>
            </a:r>
            <a:r>
              <a:rPr lang="zh-CN" altLang="en-US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汉仪旗黑-55简" panose="00020600040101010101" charset="-128"/>
              </a:rPr>
              <a:t>技能的相关能力，能够充分地理解</a:t>
            </a:r>
            <a:r>
              <a:rPr lang="en-US" altLang="zh-CN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汉仪旗黑-55简" panose="00020600040101010101" charset="-128"/>
              </a:rPr>
              <a:t>XXX</a:t>
            </a:r>
            <a:r>
              <a:rPr lang="zh-CN" altLang="en-US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汉仪旗黑-55简" panose="00020600040101010101" charset="-128"/>
              </a:rPr>
              <a:t>的责任与义务，拥有一名优秀</a:t>
            </a:r>
            <a:r>
              <a:rPr lang="en-US" altLang="zh-CN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汉仪旗黑-55简" panose="00020600040101010101" charset="-128"/>
              </a:rPr>
              <a:t>XXX</a:t>
            </a:r>
            <a:r>
              <a:rPr lang="zh-CN" altLang="en-US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汉仪旗黑-55简" panose="00020600040101010101" charset="-128"/>
              </a:rPr>
              <a:t>应当具有的软实力，锻炼自身组织协调与表达能力。</a:t>
            </a:r>
          </a:p>
        </p:txBody>
      </p:sp>
      <p:sp>
        <p:nvSpPr>
          <p:cNvPr id="47" name="Docer Falling Dust PPT demo 9"/>
          <p:cNvSpPr/>
          <p:nvPr>
            <p:custDataLst>
              <p:tags r:id="rId8"/>
            </p:custDataLst>
          </p:nvPr>
        </p:nvSpPr>
        <p:spPr>
          <a:xfrm>
            <a:off x="5369560" y="841375"/>
            <a:ext cx="4123055" cy="534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rgbClr val="002060"/>
                </a:solidFill>
                <a:latin typeface="汉仪雅酷黑 65W" panose="020B0604020202020204" charset="-122"/>
                <a:ea typeface="汉仪雅酷黑 65W" panose="020B0604020202020204" charset="-122"/>
                <a:cs typeface="+mn-ea"/>
                <a:sym typeface="汉仪旗黑-55简" panose="00020600040101010101" charset="-128"/>
              </a:rPr>
              <a:t>实施步骤一   培养相关能力</a:t>
            </a:r>
          </a:p>
        </p:txBody>
      </p:sp>
      <p:sp>
        <p:nvSpPr>
          <p:cNvPr id="48" name="Docer Falling Dust PPT demo 8"/>
          <p:cNvSpPr/>
          <p:nvPr>
            <p:custDataLst>
              <p:tags r:id="rId9"/>
            </p:custDataLst>
          </p:nvPr>
        </p:nvSpPr>
        <p:spPr>
          <a:xfrm>
            <a:off x="5369560" y="3096260"/>
            <a:ext cx="621347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汉仪旗黑-55简" panose="00020600040101010101" charset="-128"/>
              </a:rPr>
              <a:t>深入理解</a:t>
            </a:r>
            <a:r>
              <a:rPr lang="en-US" altLang="zh-CN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汉仪旗黑-55简" panose="00020600040101010101" charset="-128"/>
              </a:rPr>
              <a:t>XXX</a:t>
            </a:r>
            <a:r>
              <a:rPr lang="zh-CN" altLang="en-US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汉仪旗黑-55简" panose="00020600040101010101" charset="-128"/>
              </a:rPr>
              <a:t>应当具有的能力与工作内容后，考虑如何将这些能力具现化，担任兼职</a:t>
            </a:r>
            <a:r>
              <a:rPr lang="en-US" altLang="zh-CN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汉仪旗黑-55简" panose="00020600040101010101" charset="-128"/>
              </a:rPr>
              <a:t>XXX </a:t>
            </a:r>
            <a:r>
              <a:rPr lang="zh-CN" altLang="en-US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汉仪旗黑-55简" panose="00020600040101010101" charset="-128"/>
              </a:rPr>
              <a:t>，组织开展</a:t>
            </a:r>
            <a:r>
              <a:rPr lang="en-US" altLang="zh-CN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汉仪旗黑-55简" panose="00020600040101010101" charset="-128"/>
              </a:rPr>
              <a:t>XXX</a:t>
            </a:r>
            <a:r>
              <a:rPr lang="zh-CN" altLang="en-US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汉仪旗黑-55简" panose="00020600040101010101" charset="-128"/>
              </a:rPr>
              <a:t>，争取获得相关奖项，并积淀自身的理论素养。</a:t>
            </a:r>
          </a:p>
        </p:txBody>
      </p:sp>
      <p:sp>
        <p:nvSpPr>
          <p:cNvPr id="25" name="Docer Falling Dust PPT demo 7"/>
          <p:cNvSpPr/>
          <p:nvPr>
            <p:custDataLst>
              <p:tags r:id="rId10"/>
            </p:custDataLst>
          </p:nvPr>
        </p:nvSpPr>
        <p:spPr>
          <a:xfrm>
            <a:off x="5369560" y="2621915"/>
            <a:ext cx="4301490" cy="534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rgbClr val="002060"/>
                </a:solidFill>
                <a:latin typeface="汉仪雅酷黑 65W" panose="020B0604020202020204" charset="-122"/>
                <a:ea typeface="汉仪雅酷黑 65W" panose="020B0604020202020204" charset="-122"/>
                <a:cs typeface="+mn-ea"/>
                <a:sym typeface="汉仪旗黑-55简" panose="00020600040101010101" charset="-128"/>
              </a:rPr>
              <a:t>实施步骤二   参与相关工作</a:t>
            </a:r>
          </a:p>
        </p:txBody>
      </p:sp>
      <p:sp>
        <p:nvSpPr>
          <p:cNvPr id="50" name="Docer Falling Dust PPT demo 6"/>
          <p:cNvSpPr/>
          <p:nvPr>
            <p:custDataLst>
              <p:tags r:id="rId11"/>
            </p:custDataLst>
          </p:nvPr>
        </p:nvSpPr>
        <p:spPr>
          <a:xfrm>
            <a:off x="5369560" y="4801235"/>
            <a:ext cx="6214110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汉仪旗黑-55简" panose="00020600040101010101" charset="-128"/>
              </a:rPr>
              <a:t>研究相关</a:t>
            </a:r>
            <a:r>
              <a:rPr lang="en-US" altLang="zh-CN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汉仪旗黑-55简" panose="00020600040101010101" charset="-128"/>
              </a:rPr>
              <a:t>XXX</a:t>
            </a:r>
            <a:r>
              <a:rPr lang="zh-CN" altLang="en-US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汉仪旗黑-55简" panose="00020600040101010101" charset="-128"/>
              </a:rPr>
              <a:t>招聘要求及就业案例，多与学院</a:t>
            </a:r>
            <a:r>
              <a:rPr lang="en-US" altLang="zh-CN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汉仪旗黑-55简" panose="00020600040101010101" charset="-128"/>
              </a:rPr>
              <a:t>XXX</a:t>
            </a:r>
            <a:r>
              <a:rPr lang="zh-CN" altLang="en-US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汉仪旗黑-55简" panose="00020600040101010101" charset="-128"/>
              </a:rPr>
              <a:t>交流，根据招聘要求完善自身不足，提升自己的</a:t>
            </a:r>
            <a:r>
              <a:rPr lang="en-US" altLang="zh-CN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汉仪旗黑-55简" panose="00020600040101010101" charset="-128"/>
              </a:rPr>
              <a:t>XXX</a:t>
            </a:r>
            <a:r>
              <a:rPr lang="zh-CN" altLang="en-US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汉仪旗黑-55简" panose="00020600040101010101" charset="-128"/>
              </a:rPr>
              <a:t>能力。</a:t>
            </a:r>
          </a:p>
        </p:txBody>
      </p:sp>
      <p:sp>
        <p:nvSpPr>
          <p:cNvPr id="51" name="Docer Falling Dust PPT demo 5"/>
          <p:cNvSpPr/>
          <p:nvPr>
            <p:custDataLst>
              <p:tags r:id="rId12"/>
            </p:custDataLst>
          </p:nvPr>
        </p:nvSpPr>
        <p:spPr>
          <a:xfrm>
            <a:off x="5369560" y="4326890"/>
            <a:ext cx="4123055" cy="534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2060"/>
                </a:solidFill>
                <a:latin typeface="汉仪雅酷黑 65W" panose="020B0604020202020204" charset="-122"/>
                <a:ea typeface="汉仪雅酷黑 65W" panose="020B0604020202020204" charset="-122"/>
                <a:cs typeface="+mn-ea"/>
                <a:sym typeface="汉仪旗黑-55简" panose="00020600040101010101" charset="-128"/>
              </a:rPr>
              <a:t>实施步骤三   达到入职要求</a:t>
            </a:r>
          </a:p>
        </p:txBody>
      </p:sp>
      <p:sp>
        <p:nvSpPr>
          <p:cNvPr id="52" name="Docer Falling Dust PPT demo 4"/>
          <p:cNvSpPr/>
          <p:nvPr>
            <p:custDataLst>
              <p:tags r:id="rId13"/>
            </p:custDataLst>
          </p:nvPr>
        </p:nvSpPr>
        <p:spPr>
          <a:xfrm>
            <a:off x="1536700" y="2656840"/>
            <a:ext cx="1200150" cy="1124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sz="2800" dirty="0">
                <a:solidFill>
                  <a:schemeClr val="bg1"/>
                </a:solidFill>
                <a:latin typeface="汉仪雅酷黑 65W" panose="020B0604020202020204" charset="-122"/>
                <a:ea typeface="汉仪雅酷黑 65W" panose="020B0604020202020204" charset="-122"/>
                <a:cs typeface="+mn-ea"/>
                <a:sym typeface="汉仪旗黑-55简" panose="00020600040101010101" charset="-128"/>
              </a:rPr>
              <a:t>就业规划</a:t>
            </a:r>
          </a:p>
        </p:txBody>
      </p:sp>
      <p:grpSp>
        <p:nvGrpSpPr>
          <p:cNvPr id="53" name="Docer Falling Dust PPT demo 3"/>
          <p:cNvGrpSpPr/>
          <p:nvPr/>
        </p:nvGrpSpPr>
        <p:grpSpPr>
          <a:xfrm>
            <a:off x="4143799" y="4803236"/>
            <a:ext cx="421176" cy="401587"/>
            <a:chOff x="9741112" y="2215779"/>
            <a:chExt cx="385168" cy="367096"/>
          </a:xfrm>
          <a:solidFill>
            <a:schemeClr val="bg1"/>
          </a:solidFill>
        </p:grpSpPr>
        <p:sp>
          <p:nvSpPr>
            <p:cNvPr id="26" name="Docer Falling Dust PPT demo"/>
            <p:cNvSpPr>
              <a:spLocks noEditPoints="1"/>
            </p:cNvSpPr>
            <p:nvPr>
              <p:custDataLst>
                <p:tags r:id="rId33"/>
              </p:custDataLst>
            </p:nvPr>
          </p:nvSpPr>
          <p:spPr bwMode="auto">
            <a:xfrm>
              <a:off x="9803236" y="2215779"/>
              <a:ext cx="323044" cy="320785"/>
            </a:xfrm>
            <a:custGeom>
              <a:avLst/>
              <a:gdLst>
                <a:gd name="T0" fmla="*/ 55 w 121"/>
                <a:gd name="T1" fmla="*/ 120 h 120"/>
                <a:gd name="T2" fmla="*/ 52 w 121"/>
                <a:gd name="T3" fmla="*/ 119 h 120"/>
                <a:gd name="T4" fmla="*/ 2 w 121"/>
                <a:gd name="T5" fmla="*/ 68 h 120"/>
                <a:gd name="T6" fmla="*/ 0 w 121"/>
                <a:gd name="T7" fmla="*/ 65 h 120"/>
                <a:gd name="T8" fmla="*/ 2 w 121"/>
                <a:gd name="T9" fmla="*/ 62 h 120"/>
                <a:gd name="T10" fmla="*/ 75 w 121"/>
                <a:gd name="T11" fmla="*/ 1 h 120"/>
                <a:gd name="T12" fmla="*/ 81 w 121"/>
                <a:gd name="T13" fmla="*/ 1 h 120"/>
                <a:gd name="T14" fmla="*/ 119 w 121"/>
                <a:gd name="T15" fmla="*/ 39 h 120"/>
                <a:gd name="T16" fmla="*/ 119 w 121"/>
                <a:gd name="T17" fmla="*/ 45 h 120"/>
                <a:gd name="T18" fmla="*/ 58 w 121"/>
                <a:gd name="T19" fmla="*/ 118 h 120"/>
                <a:gd name="T20" fmla="*/ 55 w 121"/>
                <a:gd name="T21" fmla="*/ 120 h 120"/>
                <a:gd name="T22" fmla="*/ 55 w 121"/>
                <a:gd name="T23" fmla="*/ 120 h 120"/>
                <a:gd name="T24" fmla="*/ 10 w 121"/>
                <a:gd name="T25" fmla="*/ 65 h 120"/>
                <a:gd name="T26" fmla="*/ 55 w 121"/>
                <a:gd name="T27" fmla="*/ 110 h 120"/>
                <a:gd name="T28" fmla="*/ 111 w 121"/>
                <a:gd name="T29" fmla="*/ 42 h 120"/>
                <a:gd name="T30" fmla="*/ 78 w 121"/>
                <a:gd name="T31" fmla="*/ 9 h 120"/>
                <a:gd name="T32" fmla="*/ 10 w 121"/>
                <a:gd name="T33" fmla="*/ 6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20">
                  <a:moveTo>
                    <a:pt x="55" y="120"/>
                  </a:moveTo>
                  <a:cubicBezTo>
                    <a:pt x="54" y="120"/>
                    <a:pt x="53" y="119"/>
                    <a:pt x="52" y="119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1" y="67"/>
                    <a:pt x="0" y="66"/>
                    <a:pt x="0" y="65"/>
                  </a:cubicBezTo>
                  <a:cubicBezTo>
                    <a:pt x="0" y="64"/>
                    <a:pt x="1" y="63"/>
                    <a:pt x="2" y="62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7" y="0"/>
                    <a:pt x="79" y="0"/>
                    <a:pt x="81" y="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20" y="41"/>
                    <a:pt x="121" y="43"/>
                    <a:pt x="119" y="45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7" y="119"/>
                    <a:pt x="56" y="120"/>
                    <a:pt x="55" y="120"/>
                  </a:cubicBezTo>
                  <a:cubicBezTo>
                    <a:pt x="55" y="120"/>
                    <a:pt x="55" y="120"/>
                    <a:pt x="55" y="120"/>
                  </a:cubicBezTo>
                  <a:close/>
                  <a:moveTo>
                    <a:pt x="10" y="65"/>
                  </a:moveTo>
                  <a:cubicBezTo>
                    <a:pt x="55" y="110"/>
                    <a:pt x="55" y="110"/>
                    <a:pt x="55" y="110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78" y="9"/>
                    <a:pt x="78" y="9"/>
                    <a:pt x="78" y="9"/>
                  </a:cubicBezTo>
                  <a:lnTo>
                    <a:pt x="10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endParaRPr>
            </a:p>
          </p:txBody>
        </p:sp>
        <p:sp>
          <p:nvSpPr>
            <p:cNvPr id="55" name="Docer Falling Dust PPT demo"/>
            <p:cNvSpPr/>
            <p:nvPr>
              <p:custDataLst>
                <p:tags r:id="rId34"/>
              </p:custDataLst>
            </p:nvPr>
          </p:nvSpPr>
          <p:spPr bwMode="auto">
            <a:xfrm>
              <a:off x="9797588" y="2499290"/>
              <a:ext cx="163781" cy="62124"/>
            </a:xfrm>
            <a:custGeom>
              <a:avLst/>
              <a:gdLst>
                <a:gd name="T0" fmla="*/ 11 w 61"/>
                <a:gd name="T1" fmla="*/ 23 h 23"/>
                <a:gd name="T2" fmla="*/ 8 w 61"/>
                <a:gd name="T3" fmla="*/ 22 h 23"/>
                <a:gd name="T4" fmla="*/ 1 w 61"/>
                <a:gd name="T5" fmla="*/ 15 h 23"/>
                <a:gd name="T6" fmla="*/ 1 w 61"/>
                <a:gd name="T7" fmla="*/ 9 h 23"/>
                <a:gd name="T8" fmla="*/ 7 w 61"/>
                <a:gd name="T9" fmla="*/ 9 h 23"/>
                <a:gd name="T10" fmla="*/ 11 w 61"/>
                <a:gd name="T11" fmla="*/ 14 h 23"/>
                <a:gd name="T12" fmla="*/ 58 w 61"/>
                <a:gd name="T13" fmla="*/ 6 h 23"/>
                <a:gd name="T14" fmla="*/ 61 w 61"/>
                <a:gd name="T15" fmla="*/ 10 h 23"/>
                <a:gd name="T16" fmla="*/ 56 w 61"/>
                <a:gd name="T17" fmla="*/ 14 h 23"/>
                <a:gd name="T18" fmla="*/ 14 w 61"/>
                <a:gd name="T19" fmla="*/ 22 h 23"/>
                <a:gd name="T20" fmla="*/ 11 w 61"/>
                <a:gd name="T2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23">
                  <a:moveTo>
                    <a:pt x="11" y="23"/>
                  </a:moveTo>
                  <a:cubicBezTo>
                    <a:pt x="10" y="23"/>
                    <a:pt x="9" y="23"/>
                    <a:pt x="8" y="2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3"/>
                    <a:pt x="0" y="11"/>
                    <a:pt x="1" y="9"/>
                  </a:cubicBezTo>
                  <a:cubicBezTo>
                    <a:pt x="3" y="8"/>
                    <a:pt x="5" y="8"/>
                    <a:pt x="7" y="9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28" y="0"/>
                    <a:pt x="57" y="6"/>
                    <a:pt x="58" y="6"/>
                  </a:cubicBezTo>
                  <a:cubicBezTo>
                    <a:pt x="60" y="6"/>
                    <a:pt x="61" y="8"/>
                    <a:pt x="61" y="10"/>
                  </a:cubicBezTo>
                  <a:cubicBezTo>
                    <a:pt x="61" y="13"/>
                    <a:pt x="59" y="14"/>
                    <a:pt x="56" y="14"/>
                  </a:cubicBezTo>
                  <a:cubicBezTo>
                    <a:pt x="56" y="14"/>
                    <a:pt x="27" y="8"/>
                    <a:pt x="14" y="22"/>
                  </a:cubicBezTo>
                  <a:cubicBezTo>
                    <a:pt x="13" y="23"/>
                    <a:pt x="12" y="23"/>
                    <a:pt x="1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endParaRPr>
            </a:p>
          </p:txBody>
        </p:sp>
        <p:sp>
          <p:nvSpPr>
            <p:cNvPr id="56" name="Docer Falling Dust PPT demo"/>
            <p:cNvSpPr/>
            <p:nvPr>
              <p:custDataLst>
                <p:tags r:id="rId35"/>
              </p:custDataLst>
            </p:nvPr>
          </p:nvSpPr>
          <p:spPr bwMode="auto">
            <a:xfrm>
              <a:off x="9779516" y="2379561"/>
              <a:ext cx="60994" cy="162652"/>
            </a:xfrm>
            <a:custGeom>
              <a:avLst/>
              <a:gdLst>
                <a:gd name="T0" fmla="*/ 11 w 23"/>
                <a:gd name="T1" fmla="*/ 61 h 61"/>
                <a:gd name="T2" fmla="*/ 8 w 23"/>
                <a:gd name="T3" fmla="*/ 60 h 61"/>
                <a:gd name="T4" fmla="*/ 1 w 23"/>
                <a:gd name="T5" fmla="*/ 53 h 61"/>
                <a:gd name="T6" fmla="*/ 1 w 23"/>
                <a:gd name="T7" fmla="*/ 47 h 61"/>
                <a:gd name="T8" fmla="*/ 9 w 23"/>
                <a:gd name="T9" fmla="*/ 5 h 61"/>
                <a:gd name="T10" fmla="*/ 13 w 23"/>
                <a:gd name="T11" fmla="*/ 0 h 61"/>
                <a:gd name="T12" fmla="*/ 17 w 23"/>
                <a:gd name="T13" fmla="*/ 3 h 61"/>
                <a:gd name="T14" fmla="*/ 9 w 23"/>
                <a:gd name="T15" fmla="*/ 50 h 61"/>
                <a:gd name="T16" fmla="*/ 14 w 23"/>
                <a:gd name="T17" fmla="*/ 54 h 61"/>
                <a:gd name="T18" fmla="*/ 14 w 23"/>
                <a:gd name="T19" fmla="*/ 60 h 61"/>
                <a:gd name="T20" fmla="*/ 11 w 23"/>
                <a:gd name="T2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61">
                  <a:moveTo>
                    <a:pt x="11" y="61"/>
                  </a:moveTo>
                  <a:cubicBezTo>
                    <a:pt x="10" y="61"/>
                    <a:pt x="9" y="61"/>
                    <a:pt x="8" y="60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1"/>
                    <a:pt x="0" y="49"/>
                    <a:pt x="1" y="47"/>
                  </a:cubicBezTo>
                  <a:cubicBezTo>
                    <a:pt x="15" y="34"/>
                    <a:pt x="9" y="5"/>
                    <a:pt x="9" y="5"/>
                  </a:cubicBezTo>
                  <a:cubicBezTo>
                    <a:pt x="9" y="3"/>
                    <a:pt x="10" y="0"/>
                    <a:pt x="13" y="0"/>
                  </a:cubicBezTo>
                  <a:cubicBezTo>
                    <a:pt x="15" y="0"/>
                    <a:pt x="17" y="1"/>
                    <a:pt x="17" y="3"/>
                  </a:cubicBezTo>
                  <a:cubicBezTo>
                    <a:pt x="18" y="5"/>
                    <a:pt x="23" y="33"/>
                    <a:pt x="9" y="50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5" y="56"/>
                    <a:pt x="15" y="58"/>
                    <a:pt x="14" y="60"/>
                  </a:cubicBezTo>
                  <a:cubicBezTo>
                    <a:pt x="13" y="61"/>
                    <a:pt x="12" y="61"/>
                    <a:pt x="11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endParaRPr>
            </a:p>
          </p:txBody>
        </p:sp>
        <p:sp>
          <p:nvSpPr>
            <p:cNvPr id="57" name="Docer Falling Dust PPT demo"/>
            <p:cNvSpPr/>
            <p:nvPr>
              <p:custDataLst>
                <p:tags r:id="rId36"/>
              </p:custDataLst>
            </p:nvPr>
          </p:nvSpPr>
          <p:spPr bwMode="auto">
            <a:xfrm>
              <a:off x="9741112" y="2502679"/>
              <a:ext cx="99398" cy="80196"/>
            </a:xfrm>
            <a:custGeom>
              <a:avLst/>
              <a:gdLst>
                <a:gd name="T0" fmla="*/ 25 w 37"/>
                <a:gd name="T1" fmla="*/ 30 h 30"/>
                <a:gd name="T2" fmla="*/ 23 w 37"/>
                <a:gd name="T3" fmla="*/ 29 h 30"/>
                <a:gd name="T4" fmla="*/ 3 w 37"/>
                <a:gd name="T5" fmla="*/ 22 h 30"/>
                <a:gd name="T6" fmla="*/ 0 w 37"/>
                <a:gd name="T7" fmla="*/ 19 h 30"/>
                <a:gd name="T8" fmla="*/ 1 w 37"/>
                <a:gd name="T9" fmla="*/ 15 h 30"/>
                <a:gd name="T10" fmla="*/ 15 w 37"/>
                <a:gd name="T11" fmla="*/ 1 h 30"/>
                <a:gd name="T12" fmla="*/ 21 w 37"/>
                <a:gd name="T13" fmla="*/ 1 h 30"/>
                <a:gd name="T14" fmla="*/ 21 w 37"/>
                <a:gd name="T15" fmla="*/ 7 h 30"/>
                <a:gd name="T16" fmla="*/ 11 w 37"/>
                <a:gd name="T17" fmla="*/ 16 h 30"/>
                <a:gd name="T18" fmla="*/ 24 w 37"/>
                <a:gd name="T19" fmla="*/ 21 h 30"/>
                <a:gd name="T20" fmla="*/ 29 w 37"/>
                <a:gd name="T21" fmla="*/ 15 h 30"/>
                <a:gd name="T22" fmla="*/ 35 w 37"/>
                <a:gd name="T23" fmla="*/ 15 h 30"/>
                <a:gd name="T24" fmla="*/ 35 w 37"/>
                <a:gd name="T25" fmla="*/ 21 h 30"/>
                <a:gd name="T26" fmla="*/ 28 w 37"/>
                <a:gd name="T27" fmla="*/ 28 h 30"/>
                <a:gd name="T28" fmla="*/ 25 w 37"/>
                <a:gd name="T2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30">
                  <a:moveTo>
                    <a:pt x="25" y="30"/>
                  </a:moveTo>
                  <a:cubicBezTo>
                    <a:pt x="24" y="30"/>
                    <a:pt x="24" y="30"/>
                    <a:pt x="23" y="29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1" y="21"/>
                    <a:pt x="0" y="20"/>
                    <a:pt x="0" y="19"/>
                  </a:cubicBezTo>
                  <a:cubicBezTo>
                    <a:pt x="0" y="17"/>
                    <a:pt x="0" y="16"/>
                    <a:pt x="1" y="15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0"/>
                    <a:pt x="19" y="0"/>
                    <a:pt x="21" y="1"/>
                  </a:cubicBezTo>
                  <a:cubicBezTo>
                    <a:pt x="22" y="3"/>
                    <a:pt x="22" y="5"/>
                    <a:pt x="21" y="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1" y="14"/>
                    <a:pt x="33" y="14"/>
                    <a:pt x="35" y="15"/>
                  </a:cubicBezTo>
                  <a:cubicBezTo>
                    <a:pt x="37" y="17"/>
                    <a:pt x="37" y="20"/>
                    <a:pt x="35" y="21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7" y="29"/>
                    <a:pt x="26" y="30"/>
                    <a:pt x="2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endParaRPr>
            </a:p>
          </p:txBody>
        </p:sp>
      </p:grpSp>
      <p:grpSp>
        <p:nvGrpSpPr>
          <p:cNvPr id="63" name="Docer Falling Dust PPT demo 2"/>
          <p:cNvGrpSpPr/>
          <p:nvPr/>
        </p:nvGrpSpPr>
        <p:grpSpPr>
          <a:xfrm>
            <a:off x="4151495" y="3084950"/>
            <a:ext cx="406484" cy="401587"/>
            <a:chOff x="8678228" y="2215779"/>
            <a:chExt cx="371614" cy="367096"/>
          </a:xfrm>
          <a:solidFill>
            <a:schemeClr val="bg1"/>
          </a:solidFill>
        </p:grpSpPr>
        <p:sp>
          <p:nvSpPr>
            <p:cNvPr id="64" name="Docer Falling Dust PPT demo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8678228" y="2215779"/>
              <a:ext cx="371614" cy="367096"/>
            </a:xfrm>
            <a:custGeom>
              <a:avLst/>
              <a:gdLst>
                <a:gd name="T0" fmla="*/ 50 w 139"/>
                <a:gd name="T1" fmla="*/ 137 h 137"/>
                <a:gd name="T2" fmla="*/ 50 w 139"/>
                <a:gd name="T3" fmla="*/ 137 h 137"/>
                <a:gd name="T4" fmla="*/ 47 w 139"/>
                <a:gd name="T5" fmla="*/ 136 h 137"/>
                <a:gd name="T6" fmla="*/ 2 w 139"/>
                <a:gd name="T7" fmla="*/ 91 h 137"/>
                <a:gd name="T8" fmla="*/ 2 w 139"/>
                <a:gd name="T9" fmla="*/ 86 h 137"/>
                <a:gd name="T10" fmla="*/ 87 w 139"/>
                <a:gd name="T11" fmla="*/ 1 h 137"/>
                <a:gd name="T12" fmla="*/ 90 w 139"/>
                <a:gd name="T13" fmla="*/ 0 h 137"/>
                <a:gd name="T14" fmla="*/ 90 w 139"/>
                <a:gd name="T15" fmla="*/ 0 h 137"/>
                <a:gd name="T16" fmla="*/ 93 w 139"/>
                <a:gd name="T17" fmla="*/ 1 h 137"/>
                <a:gd name="T18" fmla="*/ 137 w 139"/>
                <a:gd name="T19" fmla="*/ 45 h 137"/>
                <a:gd name="T20" fmla="*/ 137 w 139"/>
                <a:gd name="T21" fmla="*/ 51 h 137"/>
                <a:gd name="T22" fmla="*/ 52 w 139"/>
                <a:gd name="T23" fmla="*/ 136 h 137"/>
                <a:gd name="T24" fmla="*/ 50 w 139"/>
                <a:gd name="T25" fmla="*/ 137 h 137"/>
                <a:gd name="T26" fmla="*/ 11 w 139"/>
                <a:gd name="T27" fmla="*/ 88 h 137"/>
                <a:gd name="T28" fmla="*/ 50 w 139"/>
                <a:gd name="T29" fmla="*/ 127 h 137"/>
                <a:gd name="T30" fmla="*/ 129 w 139"/>
                <a:gd name="T31" fmla="*/ 48 h 137"/>
                <a:gd name="T32" fmla="*/ 90 w 139"/>
                <a:gd name="T33" fmla="*/ 9 h 137"/>
                <a:gd name="T34" fmla="*/ 11 w 139"/>
                <a:gd name="T35" fmla="*/ 8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9" h="137">
                  <a:moveTo>
                    <a:pt x="50" y="137"/>
                  </a:moveTo>
                  <a:cubicBezTo>
                    <a:pt x="50" y="137"/>
                    <a:pt x="50" y="137"/>
                    <a:pt x="50" y="137"/>
                  </a:cubicBezTo>
                  <a:cubicBezTo>
                    <a:pt x="48" y="137"/>
                    <a:pt x="47" y="137"/>
                    <a:pt x="47" y="136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0" y="90"/>
                    <a:pt x="0" y="87"/>
                    <a:pt x="2" y="86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8" y="0"/>
                    <a:pt x="89" y="0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1" y="0"/>
                    <a:pt x="92" y="0"/>
                    <a:pt x="93" y="1"/>
                  </a:cubicBezTo>
                  <a:cubicBezTo>
                    <a:pt x="137" y="45"/>
                    <a:pt x="137" y="45"/>
                    <a:pt x="137" y="45"/>
                  </a:cubicBezTo>
                  <a:cubicBezTo>
                    <a:pt x="139" y="47"/>
                    <a:pt x="139" y="49"/>
                    <a:pt x="137" y="51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52" y="137"/>
                    <a:pt x="51" y="137"/>
                    <a:pt x="50" y="137"/>
                  </a:cubicBezTo>
                  <a:close/>
                  <a:moveTo>
                    <a:pt x="11" y="88"/>
                  </a:moveTo>
                  <a:cubicBezTo>
                    <a:pt x="50" y="127"/>
                    <a:pt x="50" y="127"/>
                    <a:pt x="50" y="127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90" y="9"/>
                    <a:pt x="90" y="9"/>
                    <a:pt x="90" y="9"/>
                  </a:cubicBezTo>
                  <a:lnTo>
                    <a:pt x="11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endParaRPr>
            </a:p>
          </p:txBody>
        </p:sp>
        <p:sp>
          <p:nvSpPr>
            <p:cNvPr id="65" name="Docer Falling Dust PPT demo"/>
            <p:cNvSpPr/>
            <p:nvPr>
              <p:custDataLst>
                <p:tags r:id="rId28"/>
              </p:custDataLst>
            </p:nvPr>
          </p:nvSpPr>
          <p:spPr bwMode="auto">
            <a:xfrm>
              <a:off x="8867989" y="2254183"/>
              <a:ext cx="47440" cy="47440"/>
            </a:xfrm>
            <a:custGeom>
              <a:avLst/>
              <a:gdLst>
                <a:gd name="T0" fmla="*/ 14 w 18"/>
                <a:gd name="T1" fmla="*/ 18 h 18"/>
                <a:gd name="T2" fmla="*/ 11 w 18"/>
                <a:gd name="T3" fmla="*/ 16 h 18"/>
                <a:gd name="T4" fmla="*/ 1 w 18"/>
                <a:gd name="T5" fmla="*/ 7 h 18"/>
                <a:gd name="T6" fmla="*/ 1 w 18"/>
                <a:gd name="T7" fmla="*/ 1 h 18"/>
                <a:gd name="T8" fmla="*/ 7 w 18"/>
                <a:gd name="T9" fmla="*/ 1 h 18"/>
                <a:gd name="T10" fmla="*/ 17 w 18"/>
                <a:gd name="T11" fmla="*/ 11 h 18"/>
                <a:gd name="T12" fmla="*/ 17 w 18"/>
                <a:gd name="T13" fmla="*/ 16 h 18"/>
                <a:gd name="T14" fmla="*/ 14 w 18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8">
                  <a:moveTo>
                    <a:pt x="14" y="18"/>
                  </a:moveTo>
                  <a:cubicBezTo>
                    <a:pt x="13" y="18"/>
                    <a:pt x="12" y="17"/>
                    <a:pt x="11" y="1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2"/>
                    <a:pt x="18" y="15"/>
                    <a:pt x="17" y="16"/>
                  </a:cubicBezTo>
                  <a:cubicBezTo>
                    <a:pt x="16" y="17"/>
                    <a:pt x="15" y="18"/>
                    <a:pt x="1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endParaRPr>
            </a:p>
          </p:txBody>
        </p:sp>
        <p:sp>
          <p:nvSpPr>
            <p:cNvPr id="66" name="Docer Falling Dust PPT demo"/>
            <p:cNvSpPr/>
            <p:nvPr>
              <p:custDataLst>
                <p:tags r:id="rId29"/>
              </p:custDataLst>
            </p:nvPr>
          </p:nvSpPr>
          <p:spPr bwMode="auto">
            <a:xfrm>
              <a:off x="8829585" y="2291457"/>
              <a:ext cx="72290" cy="68901"/>
            </a:xfrm>
            <a:custGeom>
              <a:avLst/>
              <a:gdLst>
                <a:gd name="T0" fmla="*/ 23 w 27"/>
                <a:gd name="T1" fmla="*/ 26 h 26"/>
                <a:gd name="T2" fmla="*/ 20 w 27"/>
                <a:gd name="T3" fmla="*/ 25 h 26"/>
                <a:gd name="T4" fmla="*/ 1 w 27"/>
                <a:gd name="T5" fmla="*/ 7 h 26"/>
                <a:gd name="T6" fmla="*/ 1 w 27"/>
                <a:gd name="T7" fmla="*/ 1 h 26"/>
                <a:gd name="T8" fmla="*/ 7 w 27"/>
                <a:gd name="T9" fmla="*/ 1 h 26"/>
                <a:gd name="T10" fmla="*/ 26 w 27"/>
                <a:gd name="T11" fmla="*/ 20 h 26"/>
                <a:gd name="T12" fmla="*/ 26 w 27"/>
                <a:gd name="T13" fmla="*/ 25 h 26"/>
                <a:gd name="T14" fmla="*/ 23 w 27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6">
                  <a:moveTo>
                    <a:pt x="23" y="26"/>
                  </a:moveTo>
                  <a:cubicBezTo>
                    <a:pt x="22" y="26"/>
                    <a:pt x="21" y="26"/>
                    <a:pt x="20" y="2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7" y="21"/>
                    <a:pt x="27" y="24"/>
                    <a:pt x="26" y="25"/>
                  </a:cubicBezTo>
                  <a:cubicBezTo>
                    <a:pt x="25" y="26"/>
                    <a:pt x="24" y="26"/>
                    <a:pt x="2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endParaRPr>
            </a:p>
          </p:txBody>
        </p:sp>
        <p:sp>
          <p:nvSpPr>
            <p:cNvPr id="67" name="Docer Falling Dust PPT demo"/>
            <p:cNvSpPr/>
            <p:nvPr>
              <p:custDataLst>
                <p:tags r:id="rId30"/>
              </p:custDataLst>
            </p:nvPr>
          </p:nvSpPr>
          <p:spPr bwMode="auto">
            <a:xfrm>
              <a:off x="8792310" y="2328732"/>
              <a:ext cx="48570" cy="45181"/>
            </a:xfrm>
            <a:custGeom>
              <a:avLst/>
              <a:gdLst>
                <a:gd name="T0" fmla="*/ 14 w 18"/>
                <a:gd name="T1" fmla="*/ 17 h 17"/>
                <a:gd name="T2" fmla="*/ 11 w 18"/>
                <a:gd name="T3" fmla="*/ 16 h 17"/>
                <a:gd name="T4" fmla="*/ 1 w 18"/>
                <a:gd name="T5" fmla="*/ 7 h 17"/>
                <a:gd name="T6" fmla="*/ 1 w 18"/>
                <a:gd name="T7" fmla="*/ 1 h 17"/>
                <a:gd name="T8" fmla="*/ 7 w 18"/>
                <a:gd name="T9" fmla="*/ 1 h 17"/>
                <a:gd name="T10" fmla="*/ 17 w 18"/>
                <a:gd name="T11" fmla="*/ 11 h 17"/>
                <a:gd name="T12" fmla="*/ 17 w 18"/>
                <a:gd name="T13" fmla="*/ 16 h 17"/>
                <a:gd name="T14" fmla="*/ 14 w 18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7">
                  <a:moveTo>
                    <a:pt x="14" y="17"/>
                  </a:moveTo>
                  <a:cubicBezTo>
                    <a:pt x="13" y="17"/>
                    <a:pt x="12" y="17"/>
                    <a:pt x="11" y="1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2"/>
                    <a:pt x="18" y="15"/>
                    <a:pt x="17" y="16"/>
                  </a:cubicBezTo>
                  <a:cubicBezTo>
                    <a:pt x="16" y="17"/>
                    <a:pt x="15" y="17"/>
                    <a:pt x="14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endParaRPr>
            </a:p>
          </p:txBody>
        </p:sp>
        <p:sp>
          <p:nvSpPr>
            <p:cNvPr id="68" name="Docer Falling Dust PPT demo"/>
            <p:cNvSpPr/>
            <p:nvPr>
              <p:custDataLst>
                <p:tags r:id="rId31"/>
              </p:custDataLst>
            </p:nvPr>
          </p:nvSpPr>
          <p:spPr bwMode="auto">
            <a:xfrm>
              <a:off x="8755036" y="2366006"/>
              <a:ext cx="72290" cy="68901"/>
            </a:xfrm>
            <a:custGeom>
              <a:avLst/>
              <a:gdLst>
                <a:gd name="T0" fmla="*/ 23 w 27"/>
                <a:gd name="T1" fmla="*/ 26 h 26"/>
                <a:gd name="T2" fmla="*/ 20 w 27"/>
                <a:gd name="T3" fmla="*/ 25 h 26"/>
                <a:gd name="T4" fmla="*/ 1 w 27"/>
                <a:gd name="T5" fmla="*/ 7 h 26"/>
                <a:gd name="T6" fmla="*/ 1 w 27"/>
                <a:gd name="T7" fmla="*/ 1 h 26"/>
                <a:gd name="T8" fmla="*/ 7 w 27"/>
                <a:gd name="T9" fmla="*/ 1 h 26"/>
                <a:gd name="T10" fmla="*/ 26 w 27"/>
                <a:gd name="T11" fmla="*/ 20 h 26"/>
                <a:gd name="T12" fmla="*/ 26 w 27"/>
                <a:gd name="T13" fmla="*/ 25 h 26"/>
                <a:gd name="T14" fmla="*/ 23 w 27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6">
                  <a:moveTo>
                    <a:pt x="23" y="26"/>
                  </a:moveTo>
                  <a:cubicBezTo>
                    <a:pt x="22" y="26"/>
                    <a:pt x="21" y="26"/>
                    <a:pt x="20" y="2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7" y="21"/>
                    <a:pt x="27" y="24"/>
                    <a:pt x="26" y="25"/>
                  </a:cubicBezTo>
                  <a:cubicBezTo>
                    <a:pt x="25" y="26"/>
                    <a:pt x="24" y="26"/>
                    <a:pt x="2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endParaRPr>
            </a:p>
          </p:txBody>
        </p:sp>
        <p:sp>
          <p:nvSpPr>
            <p:cNvPr id="69" name="Docer Falling Dust PPT demo"/>
            <p:cNvSpPr/>
            <p:nvPr>
              <p:custDataLst>
                <p:tags r:id="rId32"/>
              </p:custDataLst>
            </p:nvPr>
          </p:nvSpPr>
          <p:spPr bwMode="auto">
            <a:xfrm>
              <a:off x="8717762" y="2401021"/>
              <a:ext cx="48570" cy="47440"/>
            </a:xfrm>
            <a:custGeom>
              <a:avLst/>
              <a:gdLst>
                <a:gd name="T0" fmla="*/ 14 w 18"/>
                <a:gd name="T1" fmla="*/ 18 h 18"/>
                <a:gd name="T2" fmla="*/ 11 w 18"/>
                <a:gd name="T3" fmla="*/ 17 h 18"/>
                <a:gd name="T4" fmla="*/ 2 w 18"/>
                <a:gd name="T5" fmla="*/ 8 h 18"/>
                <a:gd name="T6" fmla="*/ 2 w 18"/>
                <a:gd name="T7" fmla="*/ 2 h 18"/>
                <a:gd name="T8" fmla="*/ 7 w 18"/>
                <a:gd name="T9" fmla="*/ 2 h 18"/>
                <a:gd name="T10" fmla="*/ 17 w 18"/>
                <a:gd name="T11" fmla="*/ 12 h 18"/>
                <a:gd name="T12" fmla="*/ 17 w 18"/>
                <a:gd name="T13" fmla="*/ 17 h 18"/>
                <a:gd name="T14" fmla="*/ 14 w 18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8">
                  <a:moveTo>
                    <a:pt x="14" y="18"/>
                  </a:moveTo>
                  <a:cubicBezTo>
                    <a:pt x="13" y="18"/>
                    <a:pt x="12" y="18"/>
                    <a:pt x="11" y="1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3"/>
                    <a:pt x="18" y="16"/>
                    <a:pt x="17" y="17"/>
                  </a:cubicBezTo>
                  <a:cubicBezTo>
                    <a:pt x="16" y="18"/>
                    <a:pt x="15" y="18"/>
                    <a:pt x="1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endParaRPr>
            </a:p>
          </p:txBody>
        </p:sp>
      </p:grpSp>
      <p:grpSp>
        <p:nvGrpSpPr>
          <p:cNvPr id="70" name="Docer Falling Dust PPT demo 1"/>
          <p:cNvGrpSpPr/>
          <p:nvPr/>
        </p:nvGrpSpPr>
        <p:grpSpPr>
          <a:xfrm>
            <a:off x="4180880" y="1298799"/>
            <a:ext cx="314133" cy="503732"/>
            <a:chOff x="6611196" y="2215779"/>
            <a:chExt cx="227035" cy="363708"/>
          </a:xfrm>
          <a:solidFill>
            <a:schemeClr val="bg1"/>
          </a:solidFill>
        </p:grpSpPr>
        <p:sp>
          <p:nvSpPr>
            <p:cNvPr id="71" name="Docer Falling Dust PPT demo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6657506" y="2272256"/>
              <a:ext cx="138932" cy="136673"/>
            </a:xfrm>
            <a:custGeom>
              <a:avLst/>
              <a:gdLst>
                <a:gd name="T0" fmla="*/ 48 w 52"/>
                <a:gd name="T1" fmla="*/ 51 h 51"/>
                <a:gd name="T2" fmla="*/ 47 w 52"/>
                <a:gd name="T3" fmla="*/ 51 h 51"/>
                <a:gd name="T4" fmla="*/ 4 w 52"/>
                <a:gd name="T5" fmla="*/ 51 h 51"/>
                <a:gd name="T6" fmla="*/ 1 w 52"/>
                <a:gd name="T7" fmla="*/ 49 h 51"/>
                <a:gd name="T8" fmla="*/ 0 w 52"/>
                <a:gd name="T9" fmla="*/ 46 h 51"/>
                <a:gd name="T10" fmla="*/ 3 w 52"/>
                <a:gd name="T11" fmla="*/ 3 h 51"/>
                <a:gd name="T12" fmla="*/ 7 w 52"/>
                <a:gd name="T13" fmla="*/ 0 h 51"/>
                <a:gd name="T14" fmla="*/ 44 w 52"/>
                <a:gd name="T15" fmla="*/ 0 h 51"/>
                <a:gd name="T16" fmla="*/ 48 w 52"/>
                <a:gd name="T17" fmla="*/ 3 h 51"/>
                <a:gd name="T18" fmla="*/ 51 w 52"/>
                <a:gd name="T19" fmla="*/ 45 h 51"/>
                <a:gd name="T20" fmla="*/ 52 w 52"/>
                <a:gd name="T21" fmla="*/ 47 h 51"/>
                <a:gd name="T22" fmla="*/ 48 w 52"/>
                <a:gd name="T23" fmla="*/ 51 h 51"/>
                <a:gd name="T24" fmla="*/ 8 w 52"/>
                <a:gd name="T25" fmla="*/ 43 h 51"/>
                <a:gd name="T26" fmla="*/ 43 w 52"/>
                <a:gd name="T27" fmla="*/ 43 h 51"/>
                <a:gd name="T28" fmla="*/ 40 w 52"/>
                <a:gd name="T29" fmla="*/ 8 h 51"/>
                <a:gd name="T30" fmla="*/ 11 w 52"/>
                <a:gd name="T31" fmla="*/ 8 h 51"/>
                <a:gd name="T32" fmla="*/ 8 w 52"/>
                <a:gd name="T33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1">
                  <a:moveTo>
                    <a:pt x="48" y="51"/>
                  </a:moveTo>
                  <a:cubicBezTo>
                    <a:pt x="48" y="51"/>
                    <a:pt x="48" y="51"/>
                    <a:pt x="47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3" y="51"/>
                    <a:pt x="2" y="50"/>
                    <a:pt x="1" y="49"/>
                  </a:cubicBezTo>
                  <a:cubicBezTo>
                    <a:pt x="0" y="48"/>
                    <a:pt x="0" y="47"/>
                    <a:pt x="0" y="4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0"/>
                    <a:pt x="48" y="1"/>
                    <a:pt x="48" y="3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2" y="46"/>
                    <a:pt x="52" y="46"/>
                    <a:pt x="52" y="47"/>
                  </a:cubicBezTo>
                  <a:cubicBezTo>
                    <a:pt x="52" y="49"/>
                    <a:pt x="50" y="51"/>
                    <a:pt x="48" y="51"/>
                  </a:cubicBezTo>
                  <a:close/>
                  <a:moveTo>
                    <a:pt x="8" y="43"/>
                  </a:moveTo>
                  <a:cubicBezTo>
                    <a:pt x="43" y="43"/>
                    <a:pt x="43" y="43"/>
                    <a:pt x="43" y="43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8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endParaRPr>
            </a:p>
          </p:txBody>
        </p:sp>
        <p:sp>
          <p:nvSpPr>
            <p:cNvPr id="72" name="Docer Falling Dust PPT demo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6611196" y="2387467"/>
              <a:ext cx="227035" cy="74549"/>
            </a:xfrm>
            <a:custGeom>
              <a:avLst/>
              <a:gdLst>
                <a:gd name="T0" fmla="*/ 81 w 85"/>
                <a:gd name="T1" fmla="*/ 28 h 28"/>
                <a:gd name="T2" fmla="*/ 81 w 85"/>
                <a:gd name="T3" fmla="*/ 28 h 28"/>
                <a:gd name="T4" fmla="*/ 4 w 85"/>
                <a:gd name="T5" fmla="*/ 28 h 28"/>
                <a:gd name="T6" fmla="*/ 1 w 85"/>
                <a:gd name="T7" fmla="*/ 26 h 28"/>
                <a:gd name="T8" fmla="*/ 0 w 85"/>
                <a:gd name="T9" fmla="*/ 22 h 28"/>
                <a:gd name="T10" fmla="*/ 10 w 85"/>
                <a:gd name="T11" fmla="*/ 2 h 28"/>
                <a:gd name="T12" fmla="*/ 14 w 85"/>
                <a:gd name="T13" fmla="*/ 0 h 28"/>
                <a:gd name="T14" fmla="*/ 71 w 85"/>
                <a:gd name="T15" fmla="*/ 0 h 28"/>
                <a:gd name="T16" fmla="*/ 75 w 85"/>
                <a:gd name="T17" fmla="*/ 2 h 28"/>
                <a:gd name="T18" fmla="*/ 85 w 85"/>
                <a:gd name="T19" fmla="*/ 21 h 28"/>
                <a:gd name="T20" fmla="*/ 85 w 85"/>
                <a:gd name="T21" fmla="*/ 24 h 28"/>
                <a:gd name="T22" fmla="*/ 81 w 85"/>
                <a:gd name="T23" fmla="*/ 28 h 28"/>
                <a:gd name="T24" fmla="*/ 10 w 85"/>
                <a:gd name="T25" fmla="*/ 20 h 28"/>
                <a:gd name="T26" fmla="*/ 75 w 85"/>
                <a:gd name="T27" fmla="*/ 20 h 28"/>
                <a:gd name="T28" fmla="*/ 69 w 85"/>
                <a:gd name="T29" fmla="*/ 8 h 28"/>
                <a:gd name="T30" fmla="*/ 17 w 85"/>
                <a:gd name="T31" fmla="*/ 8 h 28"/>
                <a:gd name="T32" fmla="*/ 10 w 85"/>
                <a:gd name="T33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28">
                  <a:moveTo>
                    <a:pt x="81" y="28"/>
                  </a:moveTo>
                  <a:cubicBezTo>
                    <a:pt x="81" y="28"/>
                    <a:pt x="81" y="28"/>
                    <a:pt x="8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3" y="28"/>
                    <a:pt x="1" y="27"/>
                    <a:pt x="1" y="26"/>
                  </a:cubicBezTo>
                  <a:cubicBezTo>
                    <a:pt x="0" y="25"/>
                    <a:pt x="0" y="23"/>
                    <a:pt x="0" y="2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0"/>
                    <a:pt x="13" y="0"/>
                    <a:pt x="14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3" y="0"/>
                    <a:pt x="74" y="0"/>
                    <a:pt x="75" y="2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5" y="22"/>
                    <a:pt x="85" y="23"/>
                    <a:pt x="85" y="24"/>
                  </a:cubicBezTo>
                  <a:cubicBezTo>
                    <a:pt x="85" y="26"/>
                    <a:pt x="84" y="28"/>
                    <a:pt x="81" y="28"/>
                  </a:cubicBezTo>
                  <a:close/>
                  <a:moveTo>
                    <a:pt x="10" y="20"/>
                  </a:moveTo>
                  <a:cubicBezTo>
                    <a:pt x="75" y="20"/>
                    <a:pt x="75" y="20"/>
                    <a:pt x="75" y="20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17" y="8"/>
                    <a:pt x="17" y="8"/>
                    <a:pt x="17" y="8"/>
                  </a:cubicBezTo>
                  <a:lnTo>
                    <a:pt x="1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endParaRPr>
            </a:p>
          </p:txBody>
        </p:sp>
        <p:sp>
          <p:nvSpPr>
            <p:cNvPr id="73" name="Docer Falling Dust PPT demo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6638304" y="2215779"/>
              <a:ext cx="173947" cy="77937"/>
            </a:xfrm>
            <a:custGeom>
              <a:avLst/>
              <a:gdLst>
                <a:gd name="T0" fmla="*/ 51 w 65"/>
                <a:gd name="T1" fmla="*/ 29 h 29"/>
                <a:gd name="T2" fmla="*/ 14 w 65"/>
                <a:gd name="T3" fmla="*/ 29 h 29"/>
                <a:gd name="T4" fmla="*/ 11 w 65"/>
                <a:gd name="T5" fmla="*/ 26 h 29"/>
                <a:gd name="T6" fmla="*/ 0 w 65"/>
                <a:gd name="T7" fmla="*/ 6 h 29"/>
                <a:gd name="T8" fmla="*/ 1 w 65"/>
                <a:gd name="T9" fmla="*/ 2 h 29"/>
                <a:gd name="T10" fmla="*/ 4 w 65"/>
                <a:gd name="T11" fmla="*/ 0 h 29"/>
                <a:gd name="T12" fmla="*/ 61 w 65"/>
                <a:gd name="T13" fmla="*/ 0 h 29"/>
                <a:gd name="T14" fmla="*/ 65 w 65"/>
                <a:gd name="T15" fmla="*/ 2 h 29"/>
                <a:gd name="T16" fmla="*/ 65 w 65"/>
                <a:gd name="T17" fmla="*/ 6 h 29"/>
                <a:gd name="T18" fmla="*/ 55 w 65"/>
                <a:gd name="T19" fmla="*/ 26 h 29"/>
                <a:gd name="T20" fmla="*/ 51 w 65"/>
                <a:gd name="T21" fmla="*/ 29 h 29"/>
                <a:gd name="T22" fmla="*/ 17 w 65"/>
                <a:gd name="T23" fmla="*/ 21 h 29"/>
                <a:gd name="T24" fmla="*/ 49 w 65"/>
                <a:gd name="T25" fmla="*/ 21 h 29"/>
                <a:gd name="T26" fmla="*/ 55 w 65"/>
                <a:gd name="T27" fmla="*/ 8 h 29"/>
                <a:gd name="T28" fmla="*/ 11 w 65"/>
                <a:gd name="T29" fmla="*/ 8 h 29"/>
                <a:gd name="T30" fmla="*/ 17 w 65"/>
                <a:gd name="T31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29">
                  <a:moveTo>
                    <a:pt x="51" y="29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13" y="29"/>
                    <a:pt x="11" y="28"/>
                    <a:pt x="11" y="2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4" y="1"/>
                    <a:pt x="65" y="2"/>
                  </a:cubicBezTo>
                  <a:cubicBezTo>
                    <a:pt x="65" y="3"/>
                    <a:pt x="65" y="5"/>
                    <a:pt x="65" y="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4" y="28"/>
                    <a:pt x="53" y="29"/>
                    <a:pt x="51" y="29"/>
                  </a:cubicBezTo>
                  <a:close/>
                  <a:moveTo>
                    <a:pt x="17" y="21"/>
                  </a:moveTo>
                  <a:cubicBezTo>
                    <a:pt x="49" y="21"/>
                    <a:pt x="49" y="21"/>
                    <a:pt x="49" y="21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7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endParaRPr>
            </a:p>
          </p:txBody>
        </p:sp>
        <p:sp>
          <p:nvSpPr>
            <p:cNvPr id="74" name="Docer Falling Dust PPT demo"/>
            <p:cNvSpPr/>
            <p:nvPr>
              <p:custDataLst>
                <p:tags r:id="rId26"/>
              </p:custDataLst>
            </p:nvPr>
          </p:nvSpPr>
          <p:spPr bwMode="auto">
            <a:xfrm>
              <a:off x="6716242" y="2440555"/>
              <a:ext cx="21461" cy="138932"/>
            </a:xfrm>
            <a:custGeom>
              <a:avLst/>
              <a:gdLst>
                <a:gd name="T0" fmla="*/ 4 w 8"/>
                <a:gd name="T1" fmla="*/ 52 h 52"/>
                <a:gd name="T2" fmla="*/ 0 w 8"/>
                <a:gd name="T3" fmla="*/ 48 h 52"/>
                <a:gd name="T4" fmla="*/ 0 w 8"/>
                <a:gd name="T5" fmla="*/ 4 h 52"/>
                <a:gd name="T6" fmla="*/ 4 w 8"/>
                <a:gd name="T7" fmla="*/ 0 h 52"/>
                <a:gd name="T8" fmla="*/ 8 w 8"/>
                <a:gd name="T9" fmla="*/ 4 h 52"/>
                <a:gd name="T10" fmla="*/ 8 w 8"/>
                <a:gd name="T11" fmla="*/ 48 h 52"/>
                <a:gd name="T12" fmla="*/ 4 w 8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2">
                  <a:moveTo>
                    <a:pt x="4" y="52"/>
                  </a:moveTo>
                  <a:cubicBezTo>
                    <a:pt x="1" y="52"/>
                    <a:pt x="0" y="50"/>
                    <a:pt x="0" y="4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50"/>
                    <a:pt x="6" y="52"/>
                    <a:pt x="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endParaRPr>
            </a:p>
          </p:txBody>
        </p:sp>
      </p:grpSp>
      <p:sp>
        <p:nvSpPr>
          <p:cNvPr id="17" name="文本框 16"/>
          <p:cNvSpPr txBox="1"/>
          <p:nvPr>
            <p:custDataLst>
              <p:tags r:id="rId14"/>
            </p:custDataLst>
          </p:nvPr>
        </p:nvSpPr>
        <p:spPr>
          <a:xfrm>
            <a:off x="971216" y="5872937"/>
            <a:ext cx="1130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目标</a:t>
            </a:r>
            <a:r>
              <a:rPr lang="zh-CN" altLang="en-US" b="1" dirty="0">
                <a:solidFill>
                  <a:srgbClr val="002060"/>
                </a:solidFill>
                <a:latin typeface="微软雅黑 Light" panose="020B0502040204020203" charset="-122"/>
                <a:ea typeface="微软雅黑 Light" panose="020B0502040204020203" charset="-122"/>
              </a:rPr>
              <a:t>单位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：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5508089" y="76583"/>
            <a:ext cx="6060292" cy="368300"/>
            <a:chOff x="5508089" y="76583"/>
            <a:chExt cx="6060292" cy="368300"/>
          </a:xfrm>
        </p:grpSpPr>
        <p:sp>
          <p:nvSpPr>
            <p:cNvPr id="19" name="矩形 18"/>
            <p:cNvSpPr/>
            <p:nvPr>
              <p:custDataLst>
                <p:tags r:id="rId15"/>
              </p:custDataLst>
            </p:nvPr>
          </p:nvSpPr>
          <p:spPr>
            <a:xfrm>
              <a:off x="10257076" y="104027"/>
              <a:ext cx="1311305" cy="308804"/>
            </a:xfrm>
            <a:prstGeom prst="rect">
              <a:avLst/>
            </a:prstGeom>
            <a:solidFill>
              <a:srgbClr val="003F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20" name="文本框 19"/>
            <p:cNvSpPr txBox="1"/>
            <p:nvPr>
              <p:custDataLst>
                <p:tags r:id="rId16"/>
              </p:custDataLst>
            </p:nvPr>
          </p:nvSpPr>
          <p:spPr>
            <a:xfrm>
              <a:off x="5508089" y="76583"/>
              <a:ext cx="113096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F87"/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自我评估</a:t>
              </a:r>
            </a:p>
          </p:txBody>
        </p:sp>
        <p:sp>
          <p:nvSpPr>
            <p:cNvPr id="21" name="文本框 20"/>
            <p:cNvSpPr txBox="1"/>
            <p:nvPr>
              <p:custDataLst>
                <p:tags r:id="rId17"/>
              </p:custDataLst>
            </p:nvPr>
          </p:nvSpPr>
          <p:spPr>
            <a:xfrm>
              <a:off x="7046607" y="76583"/>
              <a:ext cx="113096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F87"/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岗位认知</a:t>
              </a:r>
            </a:p>
          </p:txBody>
        </p:sp>
        <p:sp>
          <p:nvSpPr>
            <p:cNvPr id="22" name="文本框 21"/>
            <p:cNvSpPr txBox="1"/>
            <p:nvPr>
              <p:custDataLst>
                <p:tags r:id="rId18"/>
              </p:custDataLst>
            </p:nvPr>
          </p:nvSpPr>
          <p:spPr>
            <a:xfrm>
              <a:off x="8676565" y="76583"/>
              <a:ext cx="113096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dirty="0">
                  <a:solidFill>
                    <a:srgbClr val="003F87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能力展示</a:t>
              </a:r>
            </a:p>
          </p:txBody>
        </p:sp>
        <p:sp>
          <p:nvSpPr>
            <p:cNvPr id="23" name="文本框 22"/>
            <p:cNvSpPr txBox="1"/>
            <p:nvPr>
              <p:custDataLst>
                <p:tags r:id="rId19"/>
              </p:custDataLst>
            </p:nvPr>
          </p:nvSpPr>
          <p:spPr>
            <a:xfrm>
              <a:off x="10306524" y="76583"/>
              <a:ext cx="113096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职业目标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6791404" y="159486"/>
              <a:ext cx="3296092" cy="209852"/>
              <a:chOff x="6358270" y="115009"/>
              <a:chExt cx="3296092" cy="307494"/>
            </a:xfrm>
          </p:grpSpPr>
          <p:cxnSp>
            <p:nvCxnSpPr>
              <p:cNvPr id="28" name="直接连接符 27"/>
              <p:cNvCxnSpPr/>
              <p:nvPr>
                <p:custDataLst>
                  <p:tags r:id="rId20"/>
                </p:custDataLst>
              </p:nvPr>
            </p:nvCxnSpPr>
            <p:spPr>
              <a:xfrm>
                <a:off x="6358270" y="115009"/>
                <a:ext cx="0" cy="307494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>
                <p:custDataLst>
                  <p:tags r:id="rId21"/>
                </p:custDataLst>
              </p:nvPr>
            </p:nvCxnSpPr>
            <p:spPr>
              <a:xfrm>
                <a:off x="8006316" y="115009"/>
                <a:ext cx="0" cy="307494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>
                <p:custDataLst>
                  <p:tags r:id="rId22"/>
                </p:custDataLst>
              </p:nvPr>
            </p:nvCxnSpPr>
            <p:spPr>
              <a:xfrm>
                <a:off x="9654362" y="115009"/>
                <a:ext cx="0" cy="307494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  <p:bldP spid="43" grpId="0" bldLvl="0" animBg="1"/>
      <p:bldP spid="44" grpId="0" bldLvl="0" animBg="1"/>
      <p:bldP spid="45" grpId="0" bldLvl="0" animBg="1"/>
      <p:bldP spid="46" grpId="0"/>
      <p:bldP spid="47" grpId="0"/>
      <p:bldP spid="48" grpId="0"/>
      <p:bldP spid="25" grpId="0"/>
      <p:bldP spid="50" grpId="0"/>
      <p:bldP spid="51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形 27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3222" y="1148184"/>
            <a:ext cx="5572700" cy="4627331"/>
          </a:xfrm>
          <a:prstGeom prst="rect">
            <a:avLst/>
          </a:prstGeom>
          <a:effectLst>
            <a:glow rad="12700">
              <a:schemeClr val="bg1">
                <a:alpha val="41000"/>
              </a:schemeClr>
            </a:glow>
          </a:effectLst>
        </p:spPr>
      </p:pic>
      <p:pic>
        <p:nvPicPr>
          <p:cNvPr id="24" name="图形 23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31960" y="2827608"/>
            <a:ext cx="623999" cy="518142"/>
          </a:xfrm>
          <a:prstGeom prst="rect">
            <a:avLst/>
          </a:prstGeom>
          <a:effectLst>
            <a:glow rad="12700">
              <a:schemeClr val="bg1">
                <a:alpha val="41000"/>
              </a:schemeClr>
            </a:glow>
          </a:effectLst>
        </p:spPr>
      </p:pic>
      <p:pic>
        <p:nvPicPr>
          <p:cNvPr id="23" name="图形 22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58912" y="3669555"/>
            <a:ext cx="623999" cy="518142"/>
          </a:xfrm>
          <a:prstGeom prst="rect">
            <a:avLst/>
          </a:prstGeom>
          <a:effectLst>
            <a:glow rad="12700">
              <a:schemeClr val="bg1">
                <a:alpha val="41000"/>
              </a:schemeClr>
            </a:glow>
          </a:effectLst>
        </p:spPr>
      </p:pic>
      <p:sp>
        <p:nvSpPr>
          <p:cNvPr id="20" name="矩形 19"/>
          <p:cNvSpPr/>
          <p:nvPr/>
        </p:nvSpPr>
        <p:spPr>
          <a:xfrm flipV="1">
            <a:off x="0" y="6552308"/>
            <a:ext cx="12178488" cy="305692"/>
          </a:xfrm>
          <a:prstGeom prst="rect">
            <a:avLst/>
          </a:prstGeom>
          <a:solidFill>
            <a:srgbClr val="003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907600" y="2374366"/>
            <a:ext cx="2703287" cy="722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003F87"/>
                </a:solidFill>
                <a:latin typeface="微软雅黑" panose="020B0503020204020204" charset="-122"/>
                <a:ea typeface="微软雅黑" panose="020B0503020204020204" charset="-122"/>
              </a:rPr>
              <a:t>谢谢大家！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3F87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形 4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43909" y="175131"/>
            <a:ext cx="1508654" cy="529352"/>
          </a:xfrm>
          <a:prstGeom prst="rect">
            <a:avLst/>
          </a:prstGeom>
        </p:spPr>
      </p:pic>
      <p:pic>
        <p:nvPicPr>
          <p:cNvPr id="15" name="图形 14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8208" y="426805"/>
            <a:ext cx="623999" cy="518142"/>
          </a:xfrm>
          <a:prstGeom prst="rect">
            <a:avLst/>
          </a:prstGeom>
          <a:effectLst>
            <a:glow rad="12700">
              <a:schemeClr val="bg1">
                <a:alpha val="41000"/>
              </a:schemeClr>
            </a:glow>
          </a:effectLst>
        </p:spPr>
      </p:pic>
      <p:pic>
        <p:nvPicPr>
          <p:cNvPr id="16" name="图形 1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01408" y="4402483"/>
            <a:ext cx="623999" cy="518142"/>
          </a:xfrm>
          <a:prstGeom prst="rect">
            <a:avLst/>
          </a:prstGeom>
          <a:effectLst>
            <a:glow rad="12700">
              <a:schemeClr val="bg1">
                <a:alpha val="41000"/>
              </a:schemeClr>
            </a:glow>
          </a:effectLst>
        </p:spPr>
      </p:pic>
      <p:pic>
        <p:nvPicPr>
          <p:cNvPr id="22" name="图形 21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01408" y="5365067"/>
            <a:ext cx="623999" cy="518142"/>
          </a:xfrm>
          <a:prstGeom prst="rect">
            <a:avLst/>
          </a:prstGeom>
          <a:effectLst>
            <a:glow rad="12700">
              <a:schemeClr val="bg1">
                <a:alpha val="41000"/>
              </a:schemeClr>
            </a:glow>
          </a:effectLst>
        </p:spPr>
      </p:pic>
      <p:sp>
        <p:nvSpPr>
          <p:cNvPr id="25" name="文本框 24"/>
          <p:cNvSpPr txBox="1"/>
          <p:nvPr/>
        </p:nvSpPr>
        <p:spPr>
          <a:xfrm>
            <a:off x="4135771" y="6104482"/>
            <a:ext cx="377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3F87"/>
                </a:solidFill>
              </a:rPr>
              <a:t>勤 学 </a:t>
            </a:r>
            <a:r>
              <a:rPr lang="en-US" altLang="zh-CN" dirty="0">
                <a:solidFill>
                  <a:srgbClr val="003F87"/>
                </a:solidFill>
              </a:rPr>
              <a:t> /  </a:t>
            </a:r>
            <a:r>
              <a:rPr lang="zh-CN" altLang="en-US" dirty="0">
                <a:solidFill>
                  <a:srgbClr val="003F87"/>
                </a:solidFill>
              </a:rPr>
              <a:t>修 德  </a:t>
            </a:r>
            <a:r>
              <a:rPr lang="en-US" altLang="zh-CN" dirty="0">
                <a:solidFill>
                  <a:srgbClr val="003F87"/>
                </a:solidFill>
              </a:rPr>
              <a:t>/  </a:t>
            </a:r>
            <a:r>
              <a:rPr lang="zh-CN" altLang="en-US" dirty="0">
                <a:solidFill>
                  <a:srgbClr val="003F87"/>
                </a:solidFill>
              </a:rPr>
              <a:t>明 辨  </a:t>
            </a:r>
            <a:r>
              <a:rPr lang="en-US" altLang="zh-CN" dirty="0">
                <a:solidFill>
                  <a:srgbClr val="003F87"/>
                </a:solidFill>
              </a:rPr>
              <a:t>/  </a:t>
            </a:r>
            <a:r>
              <a:rPr lang="zh-CN" altLang="en-US" dirty="0">
                <a:solidFill>
                  <a:srgbClr val="003F87"/>
                </a:solidFill>
              </a:rPr>
              <a:t>笃 实</a:t>
            </a:r>
          </a:p>
        </p:txBody>
      </p:sp>
      <p:pic>
        <p:nvPicPr>
          <p:cNvPr id="27" name="图形 26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83928" y="3360503"/>
            <a:ext cx="623999" cy="518142"/>
          </a:xfrm>
          <a:prstGeom prst="rect">
            <a:avLst/>
          </a:prstGeom>
          <a:effectLst>
            <a:glow rad="12700">
              <a:schemeClr val="bg1">
                <a:alpha val="41000"/>
              </a:schemeClr>
            </a:glow>
          </a:effectLst>
        </p:spPr>
      </p:pic>
      <p:pic>
        <p:nvPicPr>
          <p:cNvPr id="29" name="图形 28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07928" y="673324"/>
            <a:ext cx="623999" cy="518142"/>
          </a:xfrm>
          <a:prstGeom prst="rect">
            <a:avLst/>
          </a:prstGeom>
          <a:effectLst>
            <a:glow rad="12700">
              <a:schemeClr val="bg1">
                <a:alpha val="41000"/>
              </a:schemeClr>
            </a:glow>
          </a:effectLst>
        </p:spPr>
      </p:pic>
      <p:pic>
        <p:nvPicPr>
          <p:cNvPr id="31" name="图形 30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4305" y="4857050"/>
            <a:ext cx="623999" cy="518142"/>
          </a:xfrm>
          <a:prstGeom prst="rect">
            <a:avLst/>
          </a:prstGeom>
          <a:effectLst>
            <a:glow rad="12700">
              <a:schemeClr val="bg1">
                <a:alpha val="41000"/>
              </a:schemeClr>
            </a:glow>
          </a:effectLst>
        </p:spPr>
      </p:pic>
      <p:pic>
        <p:nvPicPr>
          <p:cNvPr id="32" name="图形 31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47866" y="4360212"/>
            <a:ext cx="623999" cy="518142"/>
          </a:xfrm>
          <a:prstGeom prst="rect">
            <a:avLst/>
          </a:prstGeom>
          <a:effectLst>
            <a:glow rad="12700">
              <a:schemeClr val="bg1">
                <a:alpha val="41000"/>
              </a:schemeClr>
            </a:glo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4" y="1189878"/>
            <a:ext cx="5961580" cy="447090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83550" y="1189877"/>
            <a:ext cx="5970535" cy="4470904"/>
          </a:xfrm>
          <a:prstGeom prst="rect">
            <a:avLst/>
          </a:prstGeom>
          <a:solidFill>
            <a:schemeClr val="bg1">
              <a:lumMod val="8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7623222" y="5482886"/>
            <a:ext cx="2987665" cy="777348"/>
          </a:xfrm>
          <a:prstGeom prst="ellipse">
            <a:avLst/>
          </a:prstGeom>
          <a:noFill/>
          <a:ln w="38100">
            <a:solidFill>
              <a:srgbClr val="8DA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8185335" y="5781218"/>
            <a:ext cx="1863440" cy="242352"/>
          </a:xfrm>
          <a:prstGeom prst="ellipse">
            <a:avLst/>
          </a:prstGeom>
          <a:noFill/>
          <a:ln w="38100">
            <a:solidFill>
              <a:srgbClr val="8DA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672150" y="2749409"/>
            <a:ext cx="8779510" cy="2322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/>
              <a:t>以下几页</a:t>
            </a:r>
            <a:r>
              <a:rPr lang="en-US" altLang="zh-CN"/>
              <a:t>PPT</a:t>
            </a:r>
            <a:r>
              <a:rPr lang="zh-CN" altLang="en-US"/>
              <a:t>是</a:t>
            </a:r>
            <a:r>
              <a:rPr lang="en-US" altLang="zh-CN"/>
              <a:t>AI</a:t>
            </a:r>
            <a:r>
              <a:rPr lang="zh-CN" altLang="en-US"/>
              <a:t>生成简历，职业生涯测评等学校就业资料使用方式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文本占位符 22530"/>
          <p:cNvSpPr>
            <a:spLocks noGrp="1"/>
          </p:cNvSpPr>
          <p:nvPr>
            <p:ph idx="1"/>
          </p:nvPr>
        </p:nvSpPr>
        <p:spPr>
          <a:xfrm>
            <a:off x="4790193" y="821825"/>
            <a:ext cx="7862785" cy="5098512"/>
          </a:xfrm>
        </p:spPr>
        <p:txBody>
          <a:bodyPr vert="horz" wrap="square" lIns="91401" tIns="45700" rIns="91401" bIns="45700" rtlCol="0" anchor="t">
            <a:normAutofit/>
          </a:bodyPr>
          <a:lstStyle/>
          <a:p>
            <a:pPr marL="0" indent="0">
              <a:buNone/>
            </a:pPr>
            <a:endParaRPr lang="en-US" altLang="zh-CN" sz="2000" dirty="0">
              <a:ea typeface="+mn-ea"/>
              <a:cs typeface="+mn-ea"/>
              <a:sym typeface="+mn-lt"/>
            </a:endParaRPr>
          </a:p>
          <a:p>
            <a:pPr marL="0" indent="0">
              <a:buNone/>
            </a:pPr>
            <a:endParaRPr lang="en-US" altLang="zh-CN" sz="2000" dirty="0">
              <a:ea typeface="+mn-ea"/>
              <a:cs typeface="+mn-ea"/>
              <a:sym typeface="+mn-lt"/>
            </a:endParaRPr>
          </a:p>
          <a:p>
            <a:pPr marL="0" indent="0">
              <a:buNone/>
            </a:pPr>
            <a:endParaRPr lang="zh-CN" altLang="en-US" sz="2000" dirty="0">
              <a:ea typeface="+mn-ea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11061" y="4170487"/>
            <a:ext cx="1566772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>
                <a:cs typeface="+mn-ea"/>
                <a:sym typeface="+mn-lt"/>
              </a:rPr>
              <a:t>  职业</a:t>
            </a:r>
            <a:r>
              <a:rPr lang="zh-CN" altLang="en-US" sz="2000" dirty="0">
                <a:cs typeface="+mn-ea"/>
                <a:sym typeface="+mn-lt"/>
              </a:rPr>
              <a:t>测评</a:t>
            </a:r>
            <a:endParaRPr lang="en-US" altLang="zh-CN" sz="2000" dirty="0"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000">
                <a:cs typeface="+mn-ea"/>
                <a:sym typeface="+mn-lt"/>
              </a:rPr>
              <a:t>  </a:t>
            </a:r>
            <a:r>
              <a:rPr lang="zh-CN" altLang="en-US" sz="2000">
                <a:cs typeface="+mn-ea"/>
                <a:sym typeface="+mn-lt"/>
              </a:rPr>
              <a:t>生涯</a:t>
            </a:r>
            <a:r>
              <a:rPr lang="zh-CN" altLang="en-US" sz="2000" dirty="0">
                <a:cs typeface="+mn-ea"/>
                <a:sym typeface="+mn-lt"/>
              </a:rPr>
              <a:t>规划</a:t>
            </a:r>
          </a:p>
          <a:p>
            <a:pPr fontAlgn="auto">
              <a:lnSpc>
                <a:spcPct val="150000"/>
              </a:lnSpc>
            </a:pPr>
            <a:r>
              <a:rPr lang="zh-CN" altLang="en-US" sz="2000">
                <a:cs typeface="+mn-ea"/>
                <a:sym typeface="+mn-lt"/>
              </a:rPr>
              <a:t>  就业</a:t>
            </a:r>
            <a:r>
              <a:rPr lang="zh-CN" altLang="en-US" sz="2000" dirty="0">
                <a:cs typeface="+mn-ea"/>
                <a:sym typeface="+mn-lt"/>
              </a:rPr>
              <a:t>指导</a:t>
            </a:r>
          </a:p>
          <a:p>
            <a:pPr fontAlgn="auto">
              <a:lnSpc>
                <a:spcPct val="150000"/>
              </a:lnSpc>
            </a:pPr>
            <a:r>
              <a:rPr lang="zh-CN" altLang="en-US" sz="2000">
                <a:cs typeface="+mn-ea"/>
                <a:sym typeface="+mn-lt"/>
              </a:rPr>
              <a:t>  创新</a:t>
            </a:r>
            <a:r>
              <a:rPr lang="zh-CN" altLang="en-US" sz="2000" dirty="0">
                <a:cs typeface="+mn-ea"/>
                <a:sym typeface="+mn-lt"/>
              </a:rPr>
              <a:t>创业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73197" y="6290551"/>
            <a:ext cx="11818559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rgbClr val="4472C4"/>
                </a:solidFill>
                <a:cs typeface="+mn-ea"/>
                <a:sym typeface="+mn-lt"/>
              </a:rPr>
              <a:t>就业测评网站：https://www.career.zju.edu.cn/</a:t>
            </a:r>
            <a:r>
              <a:rPr lang="en-US" altLang="zh-CN" dirty="0">
                <a:solidFill>
                  <a:srgbClr val="4472C4"/>
                </a:solidFill>
                <a:cs typeface="+mn-ea"/>
                <a:sym typeface="+mn-lt"/>
              </a:rPr>
              <a:t> </a:t>
            </a:r>
            <a:r>
              <a:rPr lang="zh-CN" altLang="en-US" dirty="0">
                <a:solidFill>
                  <a:srgbClr val="4472C4"/>
                </a:solidFill>
                <a:cs typeface="+mn-ea"/>
                <a:sym typeface="+mn-lt"/>
              </a:rPr>
              <a:t>登录用户名为：zju+学号，初始密码为：123456                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0" y="408720"/>
            <a:ext cx="2315877" cy="529634"/>
            <a:chOff x="0" y="284389"/>
            <a:chExt cx="1692275" cy="529772"/>
          </a:xfrm>
          <a:solidFill>
            <a:srgbClr val="2E75B6"/>
          </a:solidFill>
        </p:grpSpPr>
        <p:sp>
          <p:nvSpPr>
            <p:cNvPr id="12" name="矩形 11"/>
            <p:cNvSpPr/>
            <p:nvPr/>
          </p:nvSpPr>
          <p:spPr>
            <a:xfrm>
              <a:off x="0" y="284389"/>
              <a:ext cx="1511300" cy="5297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就业服务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577975" y="284389"/>
              <a:ext cx="114300" cy="5297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0" y="1035605"/>
            <a:ext cx="12192000" cy="0"/>
          </a:xfrm>
          <a:prstGeom prst="line">
            <a:avLst/>
          </a:prstGeom>
          <a:ln w="254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958335" y="1132803"/>
            <a:ext cx="6708750" cy="510914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572035" y="433533"/>
            <a:ext cx="5879046" cy="476885"/>
          </a:xfrm>
          <a:prstGeom prst="rect">
            <a:avLst/>
          </a:prstGeom>
          <a:noFill/>
        </p:spPr>
        <p:txBody>
          <a:bodyPr vert="horz" wrap="square" lIns="91416" tIns="45708" rIns="91416" bIns="45708" rtlCol="0" anchor="t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4472C4"/>
                </a:solidFill>
                <a:cs typeface="+mn-ea"/>
                <a:sym typeface="+mn-lt"/>
              </a:rPr>
              <a:t>线上就业资源：就业创业直播平台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67017" y="1256605"/>
            <a:ext cx="4247146" cy="2865284"/>
            <a:chOff x="2683565" y="622977"/>
            <a:chExt cx="4248252" cy="286603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4" cstate="hqprint"/>
            <a:srcRect/>
            <a:stretch>
              <a:fillRect/>
            </a:stretch>
          </p:blipFill>
          <p:spPr>
            <a:xfrm>
              <a:off x="2683565" y="622977"/>
              <a:ext cx="4248252" cy="2866030"/>
            </a:xfrm>
            <a:prstGeom prst="rect">
              <a:avLst/>
            </a:prstGeom>
          </p:spPr>
        </p:pic>
        <p:sp>
          <p:nvSpPr>
            <p:cNvPr id="7" name="圆角矩形 6"/>
            <p:cNvSpPr/>
            <p:nvPr/>
          </p:nvSpPr>
          <p:spPr>
            <a:xfrm>
              <a:off x="4720806" y="2453542"/>
              <a:ext cx="2010134" cy="805221"/>
            </a:xfrm>
            <a:prstGeom prst="roundRect">
              <a:avLst/>
            </a:prstGeom>
            <a:noFill/>
            <a:ln w="444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文本占位符 22530"/>
          <p:cNvSpPr>
            <a:spLocks noGrp="1"/>
          </p:cNvSpPr>
          <p:nvPr>
            <p:ph idx="1"/>
          </p:nvPr>
        </p:nvSpPr>
        <p:spPr>
          <a:xfrm>
            <a:off x="4790193" y="821825"/>
            <a:ext cx="7862785" cy="5098512"/>
          </a:xfrm>
        </p:spPr>
        <p:txBody>
          <a:bodyPr vert="horz" wrap="square" lIns="91401" tIns="45700" rIns="91401" bIns="45700" rtlCol="0" anchor="t">
            <a:normAutofit/>
          </a:bodyPr>
          <a:lstStyle/>
          <a:p>
            <a:pPr marL="0" indent="0">
              <a:buNone/>
            </a:pPr>
            <a:endParaRPr lang="en-US" altLang="zh-CN" sz="2000" dirty="0">
              <a:ea typeface="+mn-ea"/>
              <a:cs typeface="+mn-ea"/>
              <a:sym typeface="+mn-lt"/>
            </a:endParaRPr>
          </a:p>
          <a:p>
            <a:pPr marL="0" indent="0">
              <a:buNone/>
            </a:pPr>
            <a:endParaRPr lang="en-US" altLang="zh-CN" sz="2000" dirty="0">
              <a:ea typeface="+mn-ea"/>
              <a:cs typeface="+mn-ea"/>
              <a:sym typeface="+mn-lt"/>
            </a:endParaRPr>
          </a:p>
          <a:p>
            <a:pPr marL="0" indent="0">
              <a:buNone/>
            </a:pPr>
            <a:endParaRPr lang="zh-CN" altLang="en-US" sz="2000" dirty="0">
              <a:ea typeface="+mn-ea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7818" y="1458427"/>
            <a:ext cx="3188900" cy="19735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>
                <a:solidFill>
                  <a:srgbClr val="4472C4"/>
                </a:solidFill>
                <a:cs typeface="+mn-ea"/>
                <a:sym typeface="+mn-lt"/>
              </a:rPr>
              <a:t>1</a:t>
            </a:r>
            <a:r>
              <a:rPr lang="zh-CN" altLang="en-US" b="1" dirty="0">
                <a:solidFill>
                  <a:srgbClr val="4472C4"/>
                </a:solidFill>
                <a:cs typeface="+mn-ea"/>
                <a:sym typeface="+mn-lt"/>
              </a:rPr>
              <a:t>）</a:t>
            </a:r>
            <a:r>
              <a:rPr lang="zh-CN" altLang="en-US" dirty="0">
                <a:cs typeface="+mn-ea"/>
                <a:sym typeface="+mn-lt"/>
              </a:rPr>
              <a:t>统一身份认证登录就业网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70000"/>
              </a:lnSpc>
            </a:pPr>
            <a:r>
              <a:rPr lang="en-US" altLang="zh-CN" b="1" dirty="0">
                <a:solidFill>
                  <a:srgbClr val="4472C4"/>
                </a:solidFill>
                <a:cs typeface="+mn-ea"/>
                <a:sym typeface="+mn-lt"/>
              </a:rPr>
              <a:t>2</a:t>
            </a:r>
            <a:r>
              <a:rPr lang="zh-CN" altLang="en-US" b="1" dirty="0">
                <a:solidFill>
                  <a:srgbClr val="4472C4"/>
                </a:solidFill>
                <a:cs typeface="+mn-ea"/>
                <a:sym typeface="+mn-lt"/>
              </a:rPr>
              <a:t>）</a:t>
            </a:r>
            <a:r>
              <a:rPr lang="zh-CN" altLang="en-US" dirty="0">
                <a:cs typeface="+mn-ea"/>
                <a:sym typeface="+mn-lt"/>
              </a:rPr>
              <a:t>个人主页</a:t>
            </a:r>
            <a:r>
              <a:rPr lang="en-US" altLang="zh-CN" dirty="0">
                <a:cs typeface="+mn-ea"/>
                <a:sym typeface="+mn-lt"/>
              </a:rPr>
              <a:t>——“</a:t>
            </a:r>
            <a:r>
              <a:rPr lang="zh-CN" altLang="en-US" dirty="0">
                <a:cs typeface="+mn-ea"/>
                <a:sym typeface="+mn-lt"/>
              </a:rPr>
              <a:t>简历制作</a:t>
            </a:r>
            <a:r>
              <a:rPr lang="en-US" altLang="zh-CN" dirty="0">
                <a:cs typeface="+mn-ea"/>
                <a:sym typeface="+mn-lt"/>
              </a:rPr>
              <a:t>”</a:t>
            </a:r>
          </a:p>
          <a:p>
            <a:pPr>
              <a:lnSpc>
                <a:spcPct val="170000"/>
              </a:lnSpc>
            </a:pPr>
            <a:r>
              <a:rPr lang="zh-CN" altLang="en-US" dirty="0">
                <a:cs typeface="+mn-ea"/>
                <a:sym typeface="+mn-lt"/>
              </a:rPr>
              <a:t>有多种简历模板可供参考，并可下载保存不同版本的简历。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0" y="408720"/>
            <a:ext cx="2315877" cy="529634"/>
            <a:chOff x="0" y="284389"/>
            <a:chExt cx="1692275" cy="529772"/>
          </a:xfrm>
          <a:solidFill>
            <a:srgbClr val="2E75B6"/>
          </a:solidFill>
        </p:grpSpPr>
        <p:sp>
          <p:nvSpPr>
            <p:cNvPr id="12" name="矩形 11"/>
            <p:cNvSpPr/>
            <p:nvPr/>
          </p:nvSpPr>
          <p:spPr>
            <a:xfrm>
              <a:off x="0" y="284389"/>
              <a:ext cx="1511300" cy="5297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就业服务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577975" y="284389"/>
              <a:ext cx="114300" cy="5297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0" y="1035605"/>
            <a:ext cx="12192000" cy="0"/>
          </a:xfrm>
          <a:prstGeom prst="line">
            <a:avLst/>
          </a:prstGeom>
          <a:ln w="254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718" y="1141075"/>
            <a:ext cx="7756410" cy="5167554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6379261" y="433533"/>
            <a:ext cx="5071820" cy="476885"/>
          </a:xfrm>
          <a:prstGeom prst="rect">
            <a:avLst/>
          </a:prstGeom>
          <a:noFill/>
        </p:spPr>
        <p:txBody>
          <a:bodyPr vert="horz" wrap="square" lIns="91416" tIns="45708" rIns="91416" bIns="45708" rtlCol="0" anchor="t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4472C4"/>
                </a:solidFill>
                <a:cs typeface="+mn-ea"/>
                <a:sym typeface="+mn-lt"/>
              </a:rPr>
              <a:t>线上就业资源：简历撰写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75220" y="1167687"/>
            <a:ext cx="3996906" cy="614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000" b="1" dirty="0">
                <a:solidFill>
                  <a:srgbClr val="008CD6"/>
                </a:solidFill>
                <a:cs typeface="+mn-ea"/>
                <a:sym typeface="+mn-lt"/>
              </a:rPr>
              <a:t>“AI</a:t>
            </a:r>
            <a:r>
              <a:rPr lang="zh-CN" altLang="en-US" sz="2000" b="1" dirty="0">
                <a:solidFill>
                  <a:srgbClr val="008CD6"/>
                </a:solidFill>
                <a:cs typeface="+mn-ea"/>
                <a:sym typeface="+mn-lt"/>
              </a:rPr>
              <a:t>模拟视频面试</a:t>
            </a:r>
            <a:r>
              <a:rPr lang="en-US" altLang="zh-CN" sz="2000" b="1" dirty="0">
                <a:solidFill>
                  <a:srgbClr val="008CD6"/>
                </a:solidFill>
                <a:cs typeface="+mn-ea"/>
                <a:sym typeface="+mn-lt"/>
              </a:rPr>
              <a:t>”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0" y="408720"/>
            <a:ext cx="2315877" cy="529634"/>
            <a:chOff x="0" y="284389"/>
            <a:chExt cx="1692275" cy="529772"/>
          </a:xfrm>
          <a:solidFill>
            <a:srgbClr val="2E75B6"/>
          </a:solidFill>
        </p:grpSpPr>
        <p:sp>
          <p:nvSpPr>
            <p:cNvPr id="12" name="矩形 11"/>
            <p:cNvSpPr/>
            <p:nvPr/>
          </p:nvSpPr>
          <p:spPr>
            <a:xfrm>
              <a:off x="0" y="284389"/>
              <a:ext cx="1511300" cy="5297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就业服务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577975" y="284389"/>
              <a:ext cx="114300" cy="5297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0" y="1035605"/>
            <a:ext cx="12192000" cy="0"/>
          </a:xfrm>
          <a:prstGeom prst="line">
            <a:avLst/>
          </a:prstGeom>
          <a:ln w="254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6379261" y="433533"/>
            <a:ext cx="5071820" cy="476885"/>
          </a:xfrm>
          <a:prstGeom prst="rect">
            <a:avLst/>
          </a:prstGeom>
          <a:noFill/>
        </p:spPr>
        <p:txBody>
          <a:bodyPr vert="horz" wrap="square" lIns="91416" tIns="45708" rIns="91416" bIns="45708" rtlCol="0" anchor="t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4472C4"/>
                </a:solidFill>
                <a:cs typeface="+mn-ea"/>
                <a:sym typeface="+mn-lt"/>
              </a:rPr>
              <a:t>线上就业资源：模拟面试</a:t>
            </a:r>
          </a:p>
        </p:txBody>
      </p:sp>
      <p:pic>
        <p:nvPicPr>
          <p:cNvPr id="16" name="Picture 2" descr="图片"/>
          <p:cNvPicPr>
            <a:picLocks noChangeArrowheads="1"/>
          </p:cNvPicPr>
          <p:nvPr/>
        </p:nvPicPr>
        <p:blipFill rotWithShape="1">
          <a:blip r:embed="rId3" cstate="hqprint"/>
          <a:srcRect/>
          <a:stretch>
            <a:fillRect/>
          </a:stretch>
        </p:blipFill>
        <p:spPr bwMode="auto">
          <a:xfrm>
            <a:off x="1034106" y="1844903"/>
            <a:ext cx="3173090" cy="436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8164301" y="1277221"/>
            <a:ext cx="171069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C00000"/>
                </a:solidFill>
                <a:latin typeface="Open Sans"/>
              </a:rPr>
              <a:t>模拟面试实训</a:t>
            </a:r>
            <a:endParaRPr lang="zh-CN" altLang="en-US" sz="2000" b="1" i="0" dirty="0">
              <a:solidFill>
                <a:srgbClr val="C00000"/>
              </a:solidFill>
              <a:effectLst/>
              <a:latin typeface="Open San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563328" y="1696540"/>
            <a:ext cx="2921195" cy="4512325"/>
            <a:chOff x="7822603" y="4638902"/>
            <a:chExt cx="5582430" cy="8146656"/>
          </a:xfrm>
        </p:grpSpPr>
        <p:pic>
          <p:nvPicPr>
            <p:cNvPr id="1028" name="Picture 4" descr="https://www.career.zju.edu.cn/jyxt/comm/common/preview.zf?filePath=/image/1682054904110/%E5%BE%AE%E4%BF%A1%E5%9B%BE%E7%89%87_20230421131910.png"/>
            <p:cNvPicPr>
              <a:picLocks noChangeAspect="1" noChangeArrowheads="1"/>
            </p:cNvPicPr>
            <p:nvPr/>
          </p:nvPicPr>
          <p:blipFill rotWithShape="1">
            <a:blip r:embed="rId4" cstate="hqprint"/>
            <a:srcRect/>
            <a:stretch>
              <a:fillRect/>
            </a:stretch>
          </p:blipFill>
          <p:spPr bwMode="auto">
            <a:xfrm>
              <a:off x="7822603" y="4638902"/>
              <a:ext cx="5582429" cy="4441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https://www.career.zju.edu.cn/jyxt/comm/common/preview.zf?filePath=/image/1682054904110/%E5%BE%AE%E4%BF%A1%E5%9B%BE%E7%89%87_20230421131910.png"/>
            <p:cNvPicPr>
              <a:picLocks noChangeAspect="1" noChangeArrowheads="1"/>
            </p:cNvPicPr>
            <p:nvPr/>
          </p:nvPicPr>
          <p:blipFill rotWithShape="1">
            <a:blip r:embed="rId5" cstate="hqprint"/>
            <a:srcRect/>
            <a:stretch>
              <a:fillRect/>
            </a:stretch>
          </p:blipFill>
          <p:spPr bwMode="auto">
            <a:xfrm>
              <a:off x="7822604" y="9024830"/>
              <a:ext cx="5582429" cy="3760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 descr="图片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95848" y="1948305"/>
            <a:ext cx="2911987" cy="214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图片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95847" y="4120825"/>
            <a:ext cx="2911987" cy="203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5793065" y="6240925"/>
            <a:ext cx="5658016" cy="431689"/>
            <a:chOff x="5951370" y="6374228"/>
            <a:chExt cx="5659489" cy="431801"/>
          </a:xfrm>
        </p:grpSpPr>
        <p:sp>
          <p:nvSpPr>
            <p:cNvPr id="19" name="矩形 18"/>
            <p:cNvSpPr/>
            <p:nvPr/>
          </p:nvSpPr>
          <p:spPr>
            <a:xfrm>
              <a:off x="5951370" y="6374228"/>
              <a:ext cx="3154837" cy="430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rPr>
                <a:t>学生参与方式：</a:t>
              </a:r>
              <a:endPara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endParaRPr>
            </a:p>
            <a:p>
              <a:pPr algn="ctr"/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rPr>
                <a:t>向院系就业经办老师报名意向</a:t>
              </a:r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9311796" y="6376022"/>
              <a:ext cx="2299063" cy="430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rPr>
                <a:t>院系预约专场途径：</a:t>
              </a:r>
              <a:endPara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endParaRPr>
            </a:p>
            <a:p>
              <a:pPr algn="ctr"/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rPr>
                <a:t>就业指导部 </a:t>
              </a: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rPr>
                <a:t>87952717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9309372" y="1732768"/>
            <a:ext cx="2298464" cy="260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面试官反馈：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364976" y="1553277"/>
            <a:ext cx="9235194" cy="49881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54077" y="1646591"/>
            <a:ext cx="9989288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66084"/>
              </a:buClr>
            </a:pPr>
            <a:r>
              <a:rPr lang="zh-CN" altLang="en-US" sz="2000" b="1" dirty="0">
                <a:solidFill>
                  <a:srgbClr val="4472C4"/>
                </a:solidFill>
                <a:cs typeface="+mn-ea"/>
                <a:sym typeface="+mn-lt"/>
              </a:rPr>
              <a:t>就业中心个体咨询 线上预约</a:t>
            </a:r>
            <a:endParaRPr lang="en-US" altLang="zh-CN" sz="2000" b="1" dirty="0">
              <a:solidFill>
                <a:srgbClr val="4472C4"/>
              </a:solidFill>
              <a:cs typeface="+mn-ea"/>
              <a:sym typeface="+mn-lt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1918877" y="5140265"/>
          <a:ext cx="8127388" cy="1298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3" name="直接连接符 22"/>
          <p:cNvCxnSpPr/>
          <p:nvPr/>
        </p:nvCxnSpPr>
        <p:spPr>
          <a:xfrm>
            <a:off x="460" y="1035626"/>
            <a:ext cx="12191083" cy="0"/>
          </a:xfrm>
          <a:prstGeom prst="line">
            <a:avLst/>
          </a:prstGeom>
          <a:ln w="254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0" y="408720"/>
            <a:ext cx="2315877" cy="529634"/>
            <a:chOff x="0" y="284389"/>
            <a:chExt cx="1692275" cy="529772"/>
          </a:xfrm>
          <a:solidFill>
            <a:srgbClr val="2E75B6"/>
          </a:solidFill>
        </p:grpSpPr>
        <p:sp>
          <p:nvSpPr>
            <p:cNvPr id="4" name="矩形 3"/>
            <p:cNvSpPr/>
            <p:nvPr/>
          </p:nvSpPr>
          <p:spPr>
            <a:xfrm>
              <a:off x="0" y="284389"/>
              <a:ext cx="1511300" cy="5297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就业服务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577975" y="284389"/>
              <a:ext cx="114300" cy="5297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8140395" y="433533"/>
            <a:ext cx="3310686" cy="476885"/>
          </a:xfrm>
          <a:prstGeom prst="rect">
            <a:avLst/>
          </a:prstGeom>
          <a:noFill/>
        </p:spPr>
        <p:txBody>
          <a:bodyPr vert="horz" wrap="square" lIns="91416" tIns="45708" rIns="91416" bIns="45708" rtlCol="0" anchor="t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4472C4"/>
                </a:solidFill>
                <a:cs typeface="+mn-ea"/>
                <a:sym typeface="+mn-lt"/>
              </a:rPr>
              <a:t>生涯咨询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918877" y="2192160"/>
            <a:ext cx="4247146" cy="2865284"/>
            <a:chOff x="2683565" y="622977"/>
            <a:chExt cx="4248252" cy="286603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8" cstate="hqprint"/>
            <a:srcRect/>
            <a:stretch>
              <a:fillRect/>
            </a:stretch>
          </p:blipFill>
          <p:spPr>
            <a:xfrm>
              <a:off x="2683565" y="622977"/>
              <a:ext cx="4248252" cy="2866030"/>
            </a:xfrm>
            <a:prstGeom prst="rect">
              <a:avLst/>
            </a:prstGeom>
          </p:spPr>
        </p:pic>
        <p:sp>
          <p:nvSpPr>
            <p:cNvPr id="16" name="圆角矩形 15"/>
            <p:cNvSpPr/>
            <p:nvPr/>
          </p:nvSpPr>
          <p:spPr>
            <a:xfrm>
              <a:off x="4546146" y="1064245"/>
              <a:ext cx="629238" cy="495797"/>
            </a:xfrm>
            <a:prstGeom prst="roundRect">
              <a:avLst/>
            </a:prstGeom>
            <a:noFill/>
            <a:ln w="444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 cstate="hqprint"/>
          <a:srcRect/>
          <a:stretch>
            <a:fillRect/>
          </a:stretch>
        </p:blipFill>
        <p:spPr>
          <a:xfrm>
            <a:off x="6272144" y="1976411"/>
            <a:ext cx="3616490" cy="3009116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6422675" y="4416586"/>
            <a:ext cx="3352520" cy="495668"/>
          </a:xfrm>
          <a:prstGeom prst="round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23711" y="2068819"/>
            <a:ext cx="539115" cy="52197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</a:rPr>
              <a:t>①</a:t>
            </a:r>
          </a:p>
        </p:txBody>
      </p:sp>
      <p:sp>
        <p:nvSpPr>
          <p:cNvPr id="18" name="矩形 17"/>
          <p:cNvSpPr/>
          <p:nvPr/>
        </p:nvSpPr>
        <p:spPr>
          <a:xfrm>
            <a:off x="6249992" y="3852092"/>
            <a:ext cx="539115" cy="52197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</a:rPr>
              <a:t>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4632" y="-1"/>
            <a:ext cx="12196631" cy="2127749"/>
            <a:chOff x="-4632" y="-1"/>
            <a:chExt cx="12196631" cy="2127749"/>
          </a:xfrm>
        </p:grpSpPr>
        <p:sp>
          <p:nvSpPr>
            <p:cNvPr id="11" name="任意多边形: 形状 10"/>
            <p:cNvSpPr/>
            <p:nvPr/>
          </p:nvSpPr>
          <p:spPr>
            <a:xfrm flipV="1">
              <a:off x="0" y="1684"/>
              <a:ext cx="12191999" cy="2126064"/>
            </a:xfrm>
            <a:custGeom>
              <a:avLst/>
              <a:gdLst>
                <a:gd name="connsiteX0" fmla="*/ 0 w 12191999"/>
                <a:gd name="connsiteY0" fmla="*/ 2126064 h 2126064"/>
                <a:gd name="connsiteX1" fmla="*/ 12191999 w 12191999"/>
                <a:gd name="connsiteY1" fmla="*/ 2126064 h 2126064"/>
                <a:gd name="connsiteX2" fmla="*/ 0 w 12191999"/>
                <a:gd name="connsiteY2" fmla="*/ 0 h 212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91999" h="2126064">
                  <a:moveTo>
                    <a:pt x="0" y="2126064"/>
                  </a:moveTo>
                  <a:lnTo>
                    <a:pt x="12191999" y="212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20" name="任意多边形: 形状 19"/>
            <p:cNvSpPr/>
            <p:nvPr/>
          </p:nvSpPr>
          <p:spPr>
            <a:xfrm flipV="1">
              <a:off x="-4632" y="-1"/>
              <a:ext cx="845081" cy="695700"/>
            </a:xfrm>
            <a:custGeom>
              <a:avLst/>
              <a:gdLst>
                <a:gd name="connsiteX0" fmla="*/ 0 w 845081"/>
                <a:gd name="connsiteY0" fmla="*/ 695700 h 695700"/>
                <a:gd name="connsiteX1" fmla="*/ 845081 w 845081"/>
                <a:gd name="connsiteY1" fmla="*/ 695700 h 695700"/>
                <a:gd name="connsiteX2" fmla="*/ 0 w 845081"/>
                <a:gd name="connsiteY2" fmla="*/ 0 h 695700"/>
                <a:gd name="connsiteX3" fmla="*/ 0 w 845081"/>
                <a:gd name="connsiteY3" fmla="*/ 695700 h 69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5081" h="695700">
                  <a:moveTo>
                    <a:pt x="0" y="695700"/>
                  </a:moveTo>
                  <a:lnTo>
                    <a:pt x="845081" y="695700"/>
                  </a:lnTo>
                  <a:lnTo>
                    <a:pt x="0" y="0"/>
                  </a:lnTo>
                  <a:lnTo>
                    <a:pt x="0" y="695700"/>
                  </a:lnTo>
                  <a:close/>
                </a:path>
              </a:pathLst>
            </a:custGeom>
            <a:solidFill>
              <a:srgbClr val="003F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19" name="任意多边形: 形状 18"/>
            <p:cNvSpPr/>
            <p:nvPr/>
          </p:nvSpPr>
          <p:spPr>
            <a:xfrm flipV="1">
              <a:off x="2569944" y="9621"/>
              <a:ext cx="7642459" cy="1665174"/>
            </a:xfrm>
            <a:custGeom>
              <a:avLst/>
              <a:gdLst>
                <a:gd name="connsiteX0" fmla="*/ 2049597 w 7784426"/>
                <a:gd name="connsiteY0" fmla="*/ 1687299 h 1687299"/>
                <a:gd name="connsiteX1" fmla="*/ 7784426 w 7784426"/>
                <a:gd name="connsiteY1" fmla="*/ 1687299 h 1687299"/>
                <a:gd name="connsiteX2" fmla="*/ 7276089 w 7784426"/>
                <a:gd name="connsiteY2" fmla="*/ 1268818 h 1687299"/>
                <a:gd name="connsiteX3" fmla="*/ 0 w 7784426"/>
                <a:gd name="connsiteY3" fmla="*/ 0 h 1687299"/>
                <a:gd name="connsiteX4" fmla="*/ 2049597 w 7784426"/>
                <a:gd name="connsiteY4" fmla="*/ 1687299 h 1687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84426" h="1687299">
                  <a:moveTo>
                    <a:pt x="2049597" y="1687299"/>
                  </a:moveTo>
                  <a:lnTo>
                    <a:pt x="7784426" y="1687299"/>
                  </a:lnTo>
                  <a:lnTo>
                    <a:pt x="7276089" y="1268818"/>
                  </a:lnTo>
                  <a:lnTo>
                    <a:pt x="0" y="0"/>
                  </a:lnTo>
                  <a:lnTo>
                    <a:pt x="2049597" y="1687299"/>
                  </a:lnTo>
                  <a:close/>
                </a:path>
              </a:pathLst>
            </a:custGeom>
            <a:solidFill>
              <a:srgbClr val="003F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796463" y="964934"/>
            <a:ext cx="4049551" cy="873366"/>
            <a:chOff x="7796463" y="964934"/>
            <a:chExt cx="4049551" cy="873366"/>
          </a:xfrm>
        </p:grpSpPr>
        <p:sp>
          <p:nvSpPr>
            <p:cNvPr id="33" name="文本框 32"/>
            <p:cNvSpPr txBox="1"/>
            <p:nvPr/>
          </p:nvSpPr>
          <p:spPr>
            <a:xfrm>
              <a:off x="8212132" y="964934"/>
              <a:ext cx="36338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F87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CONTENTS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3F87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 flipH="1">
              <a:off x="7796463" y="1838300"/>
              <a:ext cx="3607861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10544175" y="1762998"/>
              <a:ext cx="86015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图形 37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2150" y="365509"/>
            <a:ext cx="2161308" cy="599425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3308794" y="2064754"/>
            <a:ext cx="5375938" cy="834620"/>
            <a:chOff x="1466722" y="1196698"/>
            <a:chExt cx="5375938" cy="834620"/>
          </a:xfrm>
        </p:grpSpPr>
        <p:sp>
          <p:nvSpPr>
            <p:cNvPr id="56" name="矩形: 圆角 55"/>
            <p:cNvSpPr/>
            <p:nvPr/>
          </p:nvSpPr>
          <p:spPr>
            <a:xfrm>
              <a:off x="1987339" y="1196698"/>
              <a:ext cx="4855321" cy="834620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</a:rPr>
                <a:t>岗位认知</a:t>
              </a:r>
            </a:p>
          </p:txBody>
        </p:sp>
        <p:sp>
          <p:nvSpPr>
            <p:cNvPr id="57" name="矩形: 圆角 56"/>
            <p:cNvSpPr/>
            <p:nvPr/>
          </p:nvSpPr>
          <p:spPr>
            <a:xfrm>
              <a:off x="1466722" y="1196698"/>
              <a:ext cx="834620" cy="834620"/>
            </a:xfrm>
            <a:prstGeom prst="roundRect">
              <a:avLst/>
            </a:prstGeom>
            <a:solidFill>
              <a:srgbClr val="003F87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>
                  <a:latin typeface="+mj-ea"/>
                  <a:ea typeface="+mj-ea"/>
                </a:rPr>
                <a:t>1</a:t>
              </a:r>
              <a:endParaRPr lang="zh-CN" altLang="en-US" sz="3600" dirty="0">
                <a:latin typeface="+mj-ea"/>
                <a:ea typeface="+mj-ea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308794" y="3310547"/>
            <a:ext cx="5375938" cy="834620"/>
            <a:chOff x="1466722" y="1196698"/>
            <a:chExt cx="5375938" cy="834620"/>
          </a:xfrm>
        </p:grpSpPr>
        <p:sp>
          <p:nvSpPr>
            <p:cNvPr id="59" name="矩形: 圆角 58"/>
            <p:cNvSpPr/>
            <p:nvPr/>
          </p:nvSpPr>
          <p:spPr>
            <a:xfrm>
              <a:off x="1987339" y="1196698"/>
              <a:ext cx="4855321" cy="834620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SzTx/>
                <a:buFontTx/>
              </a:pPr>
              <a:r>
                <a:rPr lang="zh-CN" altLang="en-US" sz="3200" b="1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</a:rPr>
                <a:t>自我评估</a:t>
              </a:r>
            </a:p>
          </p:txBody>
        </p:sp>
        <p:sp>
          <p:nvSpPr>
            <p:cNvPr id="60" name="矩形: 圆角 59"/>
            <p:cNvSpPr/>
            <p:nvPr/>
          </p:nvSpPr>
          <p:spPr>
            <a:xfrm>
              <a:off x="1466722" y="1196698"/>
              <a:ext cx="834620" cy="834620"/>
            </a:xfrm>
            <a:prstGeom prst="roundRect">
              <a:avLst/>
            </a:prstGeom>
            <a:solidFill>
              <a:srgbClr val="003F87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>
                  <a:latin typeface="+mj-ea"/>
                  <a:ea typeface="+mj-ea"/>
                </a:rPr>
                <a:t>2</a:t>
              </a:r>
              <a:endParaRPr lang="zh-CN" altLang="en-US" sz="3600" dirty="0">
                <a:latin typeface="+mj-ea"/>
                <a:ea typeface="+mj-ea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3308794" y="4531792"/>
            <a:ext cx="5375938" cy="834620"/>
            <a:chOff x="1466722" y="1196698"/>
            <a:chExt cx="5375938" cy="834620"/>
          </a:xfrm>
        </p:grpSpPr>
        <p:sp>
          <p:nvSpPr>
            <p:cNvPr id="62" name="矩形: 圆角 61"/>
            <p:cNvSpPr/>
            <p:nvPr/>
          </p:nvSpPr>
          <p:spPr>
            <a:xfrm>
              <a:off x="1987339" y="1196698"/>
              <a:ext cx="4855321" cy="834620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SzTx/>
                <a:buFontTx/>
              </a:pPr>
              <a:r>
                <a:rPr lang="zh-CN" altLang="en-US" sz="3200" b="1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</a:rPr>
                <a:t>能力展示</a:t>
              </a:r>
            </a:p>
          </p:txBody>
        </p:sp>
        <p:sp>
          <p:nvSpPr>
            <p:cNvPr id="63" name="矩形: 圆角 62"/>
            <p:cNvSpPr/>
            <p:nvPr/>
          </p:nvSpPr>
          <p:spPr>
            <a:xfrm>
              <a:off x="1466722" y="1196698"/>
              <a:ext cx="834620" cy="834620"/>
            </a:xfrm>
            <a:prstGeom prst="roundRect">
              <a:avLst/>
            </a:prstGeom>
            <a:solidFill>
              <a:srgbClr val="003F87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zh-CN" altLang="en-US" sz="3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3308794" y="5746901"/>
            <a:ext cx="5375938" cy="834620"/>
            <a:chOff x="1466722" y="1196698"/>
            <a:chExt cx="5375938" cy="834620"/>
          </a:xfrm>
        </p:grpSpPr>
        <p:sp>
          <p:nvSpPr>
            <p:cNvPr id="65" name="矩形: 圆角 64"/>
            <p:cNvSpPr/>
            <p:nvPr/>
          </p:nvSpPr>
          <p:spPr>
            <a:xfrm>
              <a:off x="1987339" y="1196698"/>
              <a:ext cx="4855321" cy="834620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</a:rPr>
                <a:t>职业目标</a:t>
              </a:r>
              <a:endParaRPr lang="zh-CN" altLang="en-US" sz="32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6" name="矩形: 圆角 65"/>
            <p:cNvSpPr/>
            <p:nvPr/>
          </p:nvSpPr>
          <p:spPr>
            <a:xfrm>
              <a:off x="1466722" y="1196698"/>
              <a:ext cx="834620" cy="834620"/>
            </a:xfrm>
            <a:prstGeom prst="roundRect">
              <a:avLst/>
            </a:prstGeom>
            <a:solidFill>
              <a:srgbClr val="003F87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  <a:endParaRPr lang="zh-CN" altLang="en-US" sz="3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481263"/>
            <a:ext cx="12192000" cy="72000"/>
          </a:xfrm>
          <a:prstGeom prst="rect">
            <a:avLst/>
          </a:prstGeom>
          <a:solidFill>
            <a:srgbClr val="003F87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182090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339636" y="76583"/>
            <a:ext cx="6097856" cy="368300"/>
            <a:chOff x="5339636" y="76583"/>
            <a:chExt cx="6097856" cy="368300"/>
          </a:xfrm>
        </p:grpSpPr>
        <p:sp>
          <p:nvSpPr>
            <p:cNvPr id="5" name="矩形 4"/>
            <p:cNvSpPr/>
            <p:nvPr/>
          </p:nvSpPr>
          <p:spPr>
            <a:xfrm>
              <a:off x="5339636" y="104027"/>
              <a:ext cx="1311305" cy="308804"/>
            </a:xfrm>
            <a:prstGeom prst="rect">
              <a:avLst/>
            </a:prstGeom>
            <a:solidFill>
              <a:srgbClr val="003F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416649" y="76583"/>
              <a:ext cx="113096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岗位认知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046607" y="76583"/>
              <a:ext cx="113096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F87"/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自我评估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676565" y="76583"/>
              <a:ext cx="113096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dirty="0">
                  <a:solidFill>
                    <a:srgbClr val="003F87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能力展示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306524" y="76583"/>
              <a:ext cx="113096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F87"/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职业目标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6791404" y="159486"/>
              <a:ext cx="3296092" cy="209852"/>
              <a:chOff x="6358270" y="115009"/>
              <a:chExt cx="3296092" cy="307494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6358270" y="115009"/>
                <a:ext cx="0" cy="307494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8006316" y="115009"/>
                <a:ext cx="0" cy="307494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9654362" y="115009"/>
                <a:ext cx="0" cy="307494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4" name="图形 13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3661" y="98896"/>
            <a:ext cx="1251222" cy="34701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345242" y="1749001"/>
            <a:ext cx="8462291" cy="4128239"/>
            <a:chOff x="1824852" y="1510401"/>
            <a:chExt cx="7945897" cy="3860171"/>
          </a:xfrm>
        </p:grpSpPr>
        <p:sp>
          <p:nvSpPr>
            <p:cNvPr id="42" name="TextBox 4"/>
            <p:cNvSpPr txBox="1"/>
            <p:nvPr>
              <p:custDataLst>
                <p:tags r:id="rId1"/>
              </p:custDataLst>
            </p:nvPr>
          </p:nvSpPr>
          <p:spPr>
            <a:xfrm>
              <a:off x="2454491" y="1838754"/>
              <a:ext cx="7214563" cy="300436"/>
            </a:xfrm>
            <a:prstGeom prst="rect">
              <a:avLst/>
            </a:prstGeom>
            <a:noFill/>
          </p:spPr>
          <p:txBody>
            <a:bodyPr wrap="square" lIns="91435" tIns="45717" rIns="91435" bIns="45717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baseline="-25000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内容内容内容内容</a:t>
              </a:r>
            </a:p>
          </p:txBody>
        </p:sp>
        <p:sp>
          <p:nvSpPr>
            <p:cNvPr id="43" name="泪滴形 42"/>
            <p:cNvSpPr/>
            <p:nvPr>
              <p:custDataLst>
                <p:tags r:id="rId2"/>
              </p:custDataLst>
            </p:nvPr>
          </p:nvSpPr>
          <p:spPr>
            <a:xfrm>
              <a:off x="1824852" y="1605640"/>
              <a:ext cx="619803" cy="619803"/>
            </a:xfrm>
            <a:prstGeom prst="teardrop">
              <a:avLst/>
            </a:prstGeom>
            <a:solidFill>
              <a:srgbClr val="565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7" rIns="0" bIns="45717" rtlCol="0" anchor="ctr"/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44" name="TextBox 6"/>
            <p:cNvSpPr txBox="1"/>
            <p:nvPr>
              <p:custDataLst>
                <p:tags r:id="rId3"/>
              </p:custDataLst>
            </p:nvPr>
          </p:nvSpPr>
          <p:spPr>
            <a:xfrm>
              <a:off x="2454492" y="2915846"/>
              <a:ext cx="7213593" cy="300436"/>
            </a:xfrm>
            <a:prstGeom prst="rect">
              <a:avLst/>
            </a:prstGeom>
            <a:noFill/>
          </p:spPr>
          <p:txBody>
            <a:bodyPr wrap="square" lIns="91435" tIns="45717" rIns="91435" bIns="45717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baseline="-25000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内容内容内容内容</a:t>
              </a:r>
            </a:p>
          </p:txBody>
        </p:sp>
        <p:sp>
          <p:nvSpPr>
            <p:cNvPr id="45" name="泪滴形 44"/>
            <p:cNvSpPr/>
            <p:nvPr>
              <p:custDataLst>
                <p:tags r:id="rId4"/>
              </p:custDataLst>
            </p:nvPr>
          </p:nvSpPr>
          <p:spPr>
            <a:xfrm>
              <a:off x="1824852" y="2682089"/>
              <a:ext cx="619803" cy="619803"/>
            </a:xfrm>
            <a:prstGeom prst="teardrop">
              <a:avLst/>
            </a:prstGeom>
            <a:solidFill>
              <a:srgbClr val="1F28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7" rIns="0" bIns="45717" rtlCol="0" anchor="ctr"/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02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46" name="TextBox 8"/>
            <p:cNvSpPr txBox="1"/>
            <p:nvPr>
              <p:custDataLst>
                <p:tags r:id="rId5"/>
              </p:custDataLst>
            </p:nvPr>
          </p:nvSpPr>
          <p:spPr>
            <a:xfrm>
              <a:off x="2454492" y="3930592"/>
              <a:ext cx="7316257" cy="300436"/>
            </a:xfrm>
            <a:prstGeom prst="rect">
              <a:avLst/>
            </a:prstGeom>
            <a:noFill/>
          </p:spPr>
          <p:txBody>
            <a:bodyPr wrap="square" lIns="91435" tIns="45717" rIns="91435" bIns="45717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baseline="-25000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内容内容内容内容</a:t>
              </a:r>
            </a:p>
          </p:txBody>
        </p:sp>
        <p:sp>
          <p:nvSpPr>
            <p:cNvPr id="47" name="泪滴形 46"/>
            <p:cNvSpPr/>
            <p:nvPr>
              <p:custDataLst>
                <p:tags r:id="rId6"/>
              </p:custDataLst>
            </p:nvPr>
          </p:nvSpPr>
          <p:spPr>
            <a:xfrm>
              <a:off x="1824852" y="3697379"/>
              <a:ext cx="619803" cy="619803"/>
            </a:xfrm>
            <a:prstGeom prst="teardrop">
              <a:avLst/>
            </a:prstGeom>
            <a:solidFill>
              <a:srgbClr val="1F2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7" rIns="0" bIns="45717" rtlCol="0" anchor="ctr"/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03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48" name="TextBox 10"/>
            <p:cNvSpPr txBox="1"/>
            <p:nvPr>
              <p:custDataLst>
                <p:tags r:id="rId7"/>
              </p:custDataLst>
            </p:nvPr>
          </p:nvSpPr>
          <p:spPr>
            <a:xfrm>
              <a:off x="2454492" y="4956026"/>
              <a:ext cx="7316257" cy="300436"/>
            </a:xfrm>
            <a:prstGeom prst="rect">
              <a:avLst/>
            </a:prstGeom>
            <a:noFill/>
          </p:spPr>
          <p:txBody>
            <a:bodyPr wrap="square" lIns="91435" tIns="45717" rIns="91435" bIns="45717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baseline="-25000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内容内容内容内容</a:t>
              </a:r>
            </a:p>
          </p:txBody>
        </p:sp>
        <p:sp>
          <p:nvSpPr>
            <p:cNvPr id="49" name="泪滴形 48"/>
            <p:cNvSpPr/>
            <p:nvPr>
              <p:custDataLst>
                <p:tags r:id="rId8"/>
              </p:custDataLst>
            </p:nvPr>
          </p:nvSpPr>
          <p:spPr>
            <a:xfrm>
              <a:off x="1824852" y="4750769"/>
              <a:ext cx="619803" cy="619803"/>
            </a:xfrm>
            <a:prstGeom prst="teardrop">
              <a:avLst/>
            </a:prstGeom>
            <a:solidFill>
              <a:srgbClr val="9FB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7" rIns="0" bIns="45717" rtlCol="0" anchor="ctr"/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04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50" name="TextBox 1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2468107" y="1510401"/>
              <a:ext cx="4426585" cy="35388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Clr>
                  <a:schemeClr val="accent1"/>
                </a:buClr>
                <a:defRPr/>
              </a:pPr>
              <a:r>
                <a:rPr lang="zh-CN" altLang="en-US" sz="1865" b="1" kern="0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初步建立与曲折发展</a:t>
              </a:r>
            </a:p>
          </p:txBody>
        </p:sp>
        <p:sp>
          <p:nvSpPr>
            <p:cNvPr id="65" name="TextBox 1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2468107" y="2575296"/>
              <a:ext cx="4273550" cy="35388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Clr>
                  <a:schemeClr val="accent1"/>
                </a:buClr>
                <a:defRPr/>
              </a:pPr>
              <a:r>
                <a:rPr lang="zh-CN" altLang="en-US" sz="1865" b="1" kern="0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恢复建设与稳步发展</a:t>
              </a:r>
            </a:p>
          </p:txBody>
        </p:sp>
        <p:sp>
          <p:nvSpPr>
            <p:cNvPr id="66" name="TextBox 11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2468107" y="3600821"/>
              <a:ext cx="4091305" cy="35388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Clr>
                  <a:schemeClr val="accent1"/>
                </a:buClr>
                <a:defRPr/>
              </a:pPr>
              <a:r>
                <a:rPr lang="zh-CN" altLang="en-US" sz="1865" b="1" kern="0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逐步成熟与系统发展  </a:t>
              </a:r>
            </a:p>
          </p:txBody>
        </p:sp>
        <p:sp>
          <p:nvSpPr>
            <p:cNvPr id="67" name="TextBox 1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2468107" y="4615551"/>
              <a:ext cx="4091305" cy="35388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Clr>
                  <a:schemeClr val="accent1"/>
                </a:buClr>
                <a:defRPr/>
              </a:pPr>
              <a:r>
                <a:rPr lang="zh-CN" altLang="en-US" sz="1865" b="1" kern="0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深化改革与创新发展 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043305" y="992505"/>
            <a:ext cx="43732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XXX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职业</a:t>
            </a: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岗位发展各个阶段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481263"/>
            <a:ext cx="12192000" cy="72000"/>
          </a:xfrm>
          <a:prstGeom prst="rect">
            <a:avLst/>
          </a:prstGeom>
          <a:solidFill>
            <a:srgbClr val="003F87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182090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pic>
        <p:nvPicPr>
          <p:cNvPr id="14" name="图形 13"/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73661" y="98896"/>
            <a:ext cx="1251222" cy="347019"/>
          </a:xfrm>
          <a:prstGeom prst="rect">
            <a:avLst/>
          </a:prstGeom>
        </p:spPr>
      </p:pic>
      <p:pic>
        <p:nvPicPr>
          <p:cNvPr id="85" name="图片 11" descr="editor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5949950" y="5393055"/>
            <a:ext cx="374650" cy="374650"/>
          </a:xfrm>
          <a:prstGeom prst="rect">
            <a:avLst/>
          </a:prstGeom>
        </p:spPr>
      </p:pic>
      <p:sp>
        <p:nvSpPr>
          <p:cNvPr id="76" name="矩形 75"/>
          <p:cNvSpPr/>
          <p:nvPr>
            <p:custDataLst>
              <p:tags r:id="rId2"/>
            </p:custDataLst>
          </p:nvPr>
        </p:nvSpPr>
        <p:spPr>
          <a:xfrm rot="2700000" flipH="1" flipV="1">
            <a:off x="5229151" y="2562151"/>
            <a:ext cx="1733697" cy="1733697"/>
          </a:xfrm>
          <a:prstGeom prst="rect">
            <a:avLst/>
          </a:prstGeom>
          <a:solidFill>
            <a:srgbClr val="79C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4197575" y="2030905"/>
            <a:ext cx="3825877" cy="2822995"/>
            <a:chOff x="4197575" y="2030905"/>
            <a:chExt cx="3825877" cy="2822995"/>
          </a:xfrm>
        </p:grpSpPr>
        <p:grpSp>
          <p:nvGrpSpPr>
            <p:cNvPr id="78" name="组合 77"/>
            <p:cNvGrpSpPr/>
            <p:nvPr/>
          </p:nvGrpSpPr>
          <p:grpSpPr>
            <a:xfrm>
              <a:off x="4197575" y="2030905"/>
              <a:ext cx="1050008" cy="1050008"/>
              <a:chOff x="4197575" y="2030905"/>
              <a:chExt cx="1050008" cy="1050008"/>
            </a:xfrm>
          </p:grpSpPr>
          <p:sp>
            <p:nvSpPr>
              <p:cNvPr id="88" name="矩形 87"/>
              <p:cNvSpPr/>
              <p:nvPr>
                <p:custDataLst>
                  <p:tags r:id="rId26"/>
                </p:custDataLst>
              </p:nvPr>
            </p:nvSpPr>
            <p:spPr>
              <a:xfrm rot="2700000" flipH="1" flipV="1">
                <a:off x="4197575" y="2030905"/>
                <a:ext cx="1050008" cy="1050008"/>
              </a:xfrm>
              <a:prstGeom prst="rect">
                <a:avLst/>
              </a:prstGeom>
              <a:solidFill>
                <a:srgbClr val="003F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51739A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89" name="图片 14" descr="integral"/>
              <p:cNvPicPr>
                <a:picLocks noChangeAspect="1"/>
              </p:cNvPicPr>
              <p:nvPr>
                <p:custDataLst>
                  <p:tags r:id="rId27"/>
                </p:custDataLst>
              </p:nvPr>
            </p:nvPicPr>
            <p:blipFill>
              <a:blip r:embed="rId34">
                <a:extLs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p:blipFill>
            <p:spPr>
              <a:xfrm>
                <a:off x="4316179" y="2149509"/>
                <a:ext cx="720000" cy="720000"/>
              </a:xfrm>
              <a:prstGeom prst="rect">
                <a:avLst/>
              </a:prstGeom>
            </p:spPr>
          </p:pic>
        </p:grpSp>
        <p:grpSp>
          <p:nvGrpSpPr>
            <p:cNvPr id="79" name="组合 78"/>
            <p:cNvGrpSpPr/>
            <p:nvPr/>
          </p:nvGrpSpPr>
          <p:grpSpPr>
            <a:xfrm>
              <a:off x="6973444" y="2030905"/>
              <a:ext cx="1050008" cy="1050008"/>
              <a:chOff x="6973444" y="2030905"/>
              <a:chExt cx="1050008" cy="1050008"/>
            </a:xfrm>
          </p:grpSpPr>
          <p:sp>
            <p:nvSpPr>
              <p:cNvPr id="86" name="矩形 85"/>
              <p:cNvSpPr/>
              <p:nvPr>
                <p:custDataLst>
                  <p:tags r:id="rId24"/>
                </p:custDataLst>
              </p:nvPr>
            </p:nvSpPr>
            <p:spPr>
              <a:xfrm rot="2700000" flipH="1" flipV="1">
                <a:off x="6973444" y="2030905"/>
                <a:ext cx="1050008" cy="1050008"/>
              </a:xfrm>
              <a:prstGeom prst="rect">
                <a:avLst/>
              </a:prstGeom>
              <a:solidFill>
                <a:srgbClr val="003F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1739A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87" name="图片 12" descr="gift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6">
                <a:extLs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p:blipFill>
            <p:spPr>
              <a:xfrm>
                <a:off x="7092048" y="2149509"/>
                <a:ext cx="720000" cy="720000"/>
              </a:xfrm>
              <a:prstGeom prst="rect">
                <a:avLst/>
              </a:prstGeom>
            </p:spPr>
          </p:pic>
        </p:grpSp>
        <p:grpSp>
          <p:nvGrpSpPr>
            <p:cNvPr id="80" name="组合 79"/>
            <p:cNvGrpSpPr/>
            <p:nvPr/>
          </p:nvGrpSpPr>
          <p:grpSpPr>
            <a:xfrm>
              <a:off x="4197575" y="3803892"/>
              <a:ext cx="1050008" cy="1050008"/>
              <a:chOff x="4197575" y="3803892"/>
              <a:chExt cx="1050008" cy="1050008"/>
            </a:xfrm>
          </p:grpSpPr>
          <p:sp>
            <p:nvSpPr>
              <p:cNvPr id="84" name="矩形 83"/>
              <p:cNvSpPr/>
              <p:nvPr>
                <p:custDataLst>
                  <p:tags r:id="rId22"/>
                </p:custDataLst>
              </p:nvPr>
            </p:nvSpPr>
            <p:spPr>
              <a:xfrm rot="2700000" flipH="1" flipV="1">
                <a:off x="4197575" y="3803892"/>
                <a:ext cx="1050008" cy="1050008"/>
              </a:xfrm>
              <a:prstGeom prst="rect">
                <a:avLst/>
              </a:prstGeom>
              <a:solidFill>
                <a:srgbClr val="003F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1739A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18" name="图片 11" descr="editor"/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32"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p:blipFill>
            <p:spPr>
              <a:xfrm>
                <a:off x="4316179" y="3922496"/>
                <a:ext cx="720000" cy="720000"/>
              </a:xfrm>
              <a:prstGeom prst="rect">
                <a:avLst/>
              </a:prstGeom>
            </p:spPr>
          </p:pic>
        </p:grpSp>
        <p:grpSp>
          <p:nvGrpSpPr>
            <p:cNvPr id="81" name="组合 80"/>
            <p:cNvGrpSpPr/>
            <p:nvPr/>
          </p:nvGrpSpPr>
          <p:grpSpPr>
            <a:xfrm>
              <a:off x="6973444" y="3803892"/>
              <a:ext cx="1050008" cy="1050008"/>
              <a:chOff x="6973444" y="3803892"/>
              <a:chExt cx="1050008" cy="1050008"/>
            </a:xfrm>
          </p:grpSpPr>
          <p:sp>
            <p:nvSpPr>
              <p:cNvPr id="82" name="矩形 81"/>
              <p:cNvSpPr/>
              <p:nvPr>
                <p:custDataLst>
                  <p:tags r:id="rId20"/>
                </p:custDataLst>
              </p:nvPr>
            </p:nvSpPr>
            <p:spPr>
              <a:xfrm rot="2700000" flipH="1" flipV="1">
                <a:off x="6973444" y="3803892"/>
                <a:ext cx="1050008" cy="1050008"/>
              </a:xfrm>
              <a:prstGeom prst="rect">
                <a:avLst/>
              </a:prstGeom>
              <a:solidFill>
                <a:srgbClr val="003F87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1739A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83" name="图片 9" descr="data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38">
                <a:extLst>
                  <a:ext uri="{96DAC541-7B7A-43D3-8B79-37D633B846F1}">
                    <asvg:svgBlip xmlns:asvg="http://schemas.microsoft.com/office/drawing/2016/SVG/main" r:embed="rId39"/>
                  </a:ext>
                </a:extLst>
              </a:blip>
              <a:stretch>
                <a:fillRect/>
              </a:stretch>
            </p:blipFill>
            <p:spPr>
              <a:xfrm>
                <a:off x="7092048" y="3922496"/>
                <a:ext cx="720000" cy="720000"/>
              </a:xfrm>
              <a:prstGeom prst="rect">
                <a:avLst/>
              </a:prstGeom>
            </p:spPr>
          </p:pic>
        </p:grpSp>
      </p:grpSp>
      <p:grpSp>
        <p:nvGrpSpPr>
          <p:cNvPr id="90" name="组合 89"/>
          <p:cNvGrpSpPr/>
          <p:nvPr/>
        </p:nvGrpSpPr>
        <p:grpSpPr>
          <a:xfrm>
            <a:off x="8415727" y="1207759"/>
            <a:ext cx="3500120" cy="850056"/>
            <a:chOff x="7222232" y="3756902"/>
            <a:chExt cx="3500120" cy="850056"/>
          </a:xfrm>
        </p:grpSpPr>
        <p:sp>
          <p:nvSpPr>
            <p:cNvPr id="91" name="文本框 90"/>
            <p:cNvSpPr txBox="1"/>
            <p:nvPr>
              <p:custDataLst>
                <p:tags r:id="rId18"/>
              </p:custDataLst>
            </p:nvPr>
          </p:nvSpPr>
          <p:spPr>
            <a:xfrm>
              <a:off x="7222232" y="4228072"/>
              <a:ext cx="3500120" cy="37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002060"/>
                  </a:solidFill>
                  <a:cs typeface="+mn-ea"/>
                  <a:sym typeface="+mn-lt"/>
                </a:rPr>
                <a:t>内容内容内容内容</a:t>
              </a:r>
            </a:p>
          </p:txBody>
        </p:sp>
        <p:sp>
          <p:nvSpPr>
            <p:cNvPr id="92" name="文本框 91"/>
            <p:cNvSpPr txBox="1"/>
            <p:nvPr>
              <p:custDataLst>
                <p:tags r:id="rId19"/>
              </p:custDataLst>
            </p:nvPr>
          </p:nvSpPr>
          <p:spPr>
            <a:xfrm>
              <a:off x="7222232" y="3756902"/>
              <a:ext cx="1810657" cy="378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65" b="1" kern="0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内容</a:t>
              </a:r>
              <a:r>
                <a:rPr lang="en-US" altLang="zh-CN" sz="1865" b="1" kern="0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2</a:t>
              </a:r>
              <a:endParaRPr lang="zh-CN" altLang="en-US" sz="1865" b="1" kern="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8415727" y="3938326"/>
            <a:ext cx="3376295" cy="850056"/>
            <a:chOff x="7222232" y="3756902"/>
            <a:chExt cx="3376295" cy="850056"/>
          </a:xfrm>
        </p:grpSpPr>
        <p:sp>
          <p:nvSpPr>
            <p:cNvPr id="94" name="文本框 93"/>
            <p:cNvSpPr txBox="1"/>
            <p:nvPr>
              <p:custDataLst>
                <p:tags r:id="rId16"/>
              </p:custDataLst>
            </p:nvPr>
          </p:nvSpPr>
          <p:spPr>
            <a:xfrm>
              <a:off x="7222232" y="4228072"/>
              <a:ext cx="3376295" cy="37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002060"/>
                  </a:solidFill>
                  <a:cs typeface="+mn-ea"/>
                  <a:sym typeface="+mn-lt"/>
                </a:rPr>
                <a:t>内容内容内容内容</a:t>
              </a:r>
            </a:p>
          </p:txBody>
        </p:sp>
        <p:sp>
          <p:nvSpPr>
            <p:cNvPr id="95" name="文本框 94"/>
            <p:cNvSpPr txBox="1"/>
            <p:nvPr>
              <p:custDataLst>
                <p:tags r:id="rId17"/>
              </p:custDataLst>
            </p:nvPr>
          </p:nvSpPr>
          <p:spPr>
            <a:xfrm>
              <a:off x="7222232" y="3756902"/>
              <a:ext cx="1810657" cy="378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65" b="1" kern="0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内容</a:t>
              </a:r>
              <a:r>
                <a:rPr lang="en-US" altLang="zh-CN" sz="1865" b="1" kern="0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4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472151" y="1207759"/>
            <a:ext cx="3477260" cy="827831"/>
            <a:chOff x="6150352" y="3307957"/>
            <a:chExt cx="3477260" cy="827831"/>
          </a:xfrm>
        </p:grpSpPr>
        <p:sp>
          <p:nvSpPr>
            <p:cNvPr id="97" name="文本框 96"/>
            <p:cNvSpPr txBox="1"/>
            <p:nvPr>
              <p:custDataLst>
                <p:tags r:id="rId14"/>
              </p:custDataLst>
            </p:nvPr>
          </p:nvSpPr>
          <p:spPr>
            <a:xfrm>
              <a:off x="6150352" y="3756902"/>
              <a:ext cx="3477260" cy="37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002060"/>
                  </a:solidFill>
                  <a:cs typeface="+mn-ea"/>
                  <a:sym typeface="+mn-lt"/>
                </a:rPr>
                <a:t>内容内容内容内容</a:t>
              </a:r>
            </a:p>
          </p:txBody>
        </p:sp>
        <p:sp>
          <p:nvSpPr>
            <p:cNvPr id="98" name="文本框 97"/>
            <p:cNvSpPr txBox="1"/>
            <p:nvPr>
              <p:custDataLst>
                <p:tags r:id="rId15"/>
              </p:custDataLst>
            </p:nvPr>
          </p:nvSpPr>
          <p:spPr>
            <a:xfrm>
              <a:off x="7643818" y="3307957"/>
              <a:ext cx="1810657" cy="378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865" b="1" kern="0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内容</a:t>
              </a:r>
              <a:r>
                <a:rPr lang="en-US" altLang="zh-CN" sz="1865" b="1" kern="0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1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498821" y="3884986"/>
            <a:ext cx="3277453" cy="850056"/>
            <a:chOff x="6177022" y="3756902"/>
            <a:chExt cx="3277453" cy="850056"/>
          </a:xfrm>
        </p:grpSpPr>
        <p:sp>
          <p:nvSpPr>
            <p:cNvPr id="21" name="文本框 20"/>
            <p:cNvSpPr txBox="1"/>
            <p:nvPr>
              <p:custDataLst>
                <p:tags r:id="rId12"/>
              </p:custDataLst>
            </p:nvPr>
          </p:nvSpPr>
          <p:spPr>
            <a:xfrm>
              <a:off x="6177022" y="4228072"/>
              <a:ext cx="3277235" cy="37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002060"/>
                  </a:solidFill>
                  <a:cs typeface="+mn-ea"/>
                  <a:sym typeface="+mn-lt"/>
                </a:rPr>
                <a:t>内容内容内容内容</a:t>
              </a:r>
            </a:p>
          </p:txBody>
        </p:sp>
        <p:sp>
          <p:nvSpPr>
            <p:cNvPr id="101" name="文本框 100"/>
            <p:cNvSpPr txBox="1"/>
            <p:nvPr>
              <p:custDataLst>
                <p:tags r:id="rId13"/>
              </p:custDataLst>
            </p:nvPr>
          </p:nvSpPr>
          <p:spPr>
            <a:xfrm>
              <a:off x="7643818" y="3756902"/>
              <a:ext cx="1810657" cy="378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865" b="1" kern="0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内容</a:t>
              </a:r>
              <a:r>
                <a:rPr lang="en-US" altLang="zh-CN" sz="1865" b="1" kern="0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3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03" name="图片 15" descr="jewelr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495135" y="2828135"/>
            <a:ext cx="1201731" cy="120173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339636" y="76583"/>
            <a:ext cx="6097856" cy="368300"/>
            <a:chOff x="5339636" y="76583"/>
            <a:chExt cx="6097856" cy="368300"/>
          </a:xfrm>
        </p:grpSpPr>
        <p:sp>
          <p:nvSpPr>
            <p:cNvPr id="16" name="矩形 15"/>
            <p:cNvSpPr/>
            <p:nvPr>
              <p:custDataLst>
                <p:tags r:id="rId4"/>
              </p:custDataLst>
            </p:nvPr>
          </p:nvSpPr>
          <p:spPr>
            <a:xfrm>
              <a:off x="5339636" y="104027"/>
              <a:ext cx="1311305" cy="308804"/>
            </a:xfrm>
            <a:prstGeom prst="rect">
              <a:avLst/>
            </a:prstGeom>
            <a:solidFill>
              <a:srgbClr val="003F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5"/>
              </p:custDataLst>
            </p:nvPr>
          </p:nvSpPr>
          <p:spPr>
            <a:xfrm>
              <a:off x="5416649" y="76583"/>
              <a:ext cx="113096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岗位认知</a:t>
              </a:r>
            </a:p>
          </p:txBody>
        </p:sp>
        <p:sp>
          <p:nvSpPr>
            <p:cNvPr id="19" name="文本框 18"/>
            <p:cNvSpPr txBox="1"/>
            <p:nvPr>
              <p:custDataLst>
                <p:tags r:id="rId6"/>
              </p:custDataLst>
            </p:nvPr>
          </p:nvSpPr>
          <p:spPr>
            <a:xfrm>
              <a:off x="7046607" y="76583"/>
              <a:ext cx="113096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F87"/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自我评估</a:t>
              </a:r>
            </a:p>
          </p:txBody>
        </p:sp>
        <p:sp>
          <p:nvSpPr>
            <p:cNvPr id="20" name="文本框 19"/>
            <p:cNvSpPr txBox="1"/>
            <p:nvPr>
              <p:custDataLst>
                <p:tags r:id="rId7"/>
              </p:custDataLst>
            </p:nvPr>
          </p:nvSpPr>
          <p:spPr>
            <a:xfrm>
              <a:off x="8676565" y="76583"/>
              <a:ext cx="113096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dirty="0">
                  <a:solidFill>
                    <a:srgbClr val="003F87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能力展示</a:t>
              </a:r>
            </a:p>
          </p:txBody>
        </p:sp>
        <p:sp>
          <p:nvSpPr>
            <p:cNvPr id="22" name="文本框 21"/>
            <p:cNvSpPr txBox="1"/>
            <p:nvPr>
              <p:custDataLst>
                <p:tags r:id="rId8"/>
              </p:custDataLst>
            </p:nvPr>
          </p:nvSpPr>
          <p:spPr>
            <a:xfrm>
              <a:off x="10306524" y="76583"/>
              <a:ext cx="113096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F87"/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职业目标</a:t>
              </a: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6791404" y="159486"/>
              <a:ext cx="3296092" cy="209852"/>
              <a:chOff x="6358270" y="115009"/>
              <a:chExt cx="3296092" cy="307494"/>
            </a:xfrm>
          </p:grpSpPr>
          <p:cxnSp>
            <p:nvCxnSpPr>
              <p:cNvPr id="24" name="直接连接符 23"/>
              <p:cNvCxnSpPr/>
              <p:nvPr>
                <p:custDataLst>
                  <p:tags r:id="rId9"/>
                </p:custDataLst>
              </p:nvPr>
            </p:nvCxnSpPr>
            <p:spPr>
              <a:xfrm>
                <a:off x="6358270" y="115009"/>
                <a:ext cx="0" cy="307494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>
                <p:custDataLst>
                  <p:tags r:id="rId10"/>
                </p:custDataLst>
              </p:nvPr>
            </p:nvCxnSpPr>
            <p:spPr>
              <a:xfrm>
                <a:off x="8006316" y="115009"/>
                <a:ext cx="0" cy="307494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>
                <p:custDataLst>
                  <p:tags r:id="rId11"/>
                </p:custDataLst>
              </p:nvPr>
            </p:nvCxnSpPr>
            <p:spPr>
              <a:xfrm>
                <a:off x="9654362" y="115009"/>
                <a:ext cx="0" cy="307494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481263"/>
            <a:ext cx="12192000" cy="72000"/>
          </a:xfrm>
          <a:prstGeom prst="rect">
            <a:avLst/>
          </a:prstGeom>
          <a:solidFill>
            <a:srgbClr val="003F87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182090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pic>
        <p:nvPicPr>
          <p:cNvPr id="14" name="图形 13"/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473661" y="98896"/>
            <a:ext cx="1251222" cy="347019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715607" y="949654"/>
            <a:ext cx="47193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为什么想要成为一名</a:t>
            </a: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XXX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？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3338615" y="1741139"/>
            <a:ext cx="5331254" cy="761791"/>
            <a:chOff x="5995233" y="1545865"/>
            <a:chExt cx="5331254" cy="761791"/>
          </a:xfrm>
        </p:grpSpPr>
        <p:grpSp>
          <p:nvGrpSpPr>
            <p:cNvPr id="104" name="组合 103"/>
            <p:cNvGrpSpPr/>
            <p:nvPr/>
          </p:nvGrpSpPr>
          <p:grpSpPr>
            <a:xfrm>
              <a:off x="5995233" y="1784467"/>
              <a:ext cx="524554" cy="453516"/>
              <a:chOff x="5995233" y="1611939"/>
              <a:chExt cx="524554" cy="453516"/>
            </a:xfrm>
            <a:solidFill>
              <a:srgbClr val="51739A"/>
            </a:solidFill>
          </p:grpSpPr>
          <p:sp>
            <p:nvSpPr>
              <p:cNvPr id="105" name="矩形: 圆角 104"/>
              <p:cNvSpPr/>
              <p:nvPr>
                <p:custDataLst>
                  <p:tags r:id="rId23"/>
                </p:custDataLst>
              </p:nvPr>
            </p:nvSpPr>
            <p:spPr>
              <a:xfrm>
                <a:off x="5995233" y="1611939"/>
                <a:ext cx="524554" cy="453516"/>
              </a:xfrm>
              <a:prstGeom prst="roundRect">
                <a:avLst/>
              </a:prstGeom>
              <a:solidFill>
                <a:srgbClr val="003F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106" name="图片 5" descr="RFQ-logo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29">
                <a:extLs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p:blipFill>
            <p:spPr>
              <a:xfrm>
                <a:off x="6062475" y="1643662"/>
                <a:ext cx="390071" cy="390071"/>
              </a:xfrm>
              <a:prstGeom prst="rect">
                <a:avLst/>
              </a:prstGeom>
            </p:spPr>
          </p:pic>
        </p:grpSp>
        <p:grpSp>
          <p:nvGrpSpPr>
            <p:cNvPr id="24" name="组合 23"/>
            <p:cNvGrpSpPr/>
            <p:nvPr/>
          </p:nvGrpSpPr>
          <p:grpSpPr>
            <a:xfrm>
              <a:off x="6616057" y="1545865"/>
              <a:ext cx="4710430" cy="761791"/>
              <a:chOff x="6452546" y="-1121184"/>
              <a:chExt cx="4710430" cy="761791"/>
            </a:xfrm>
          </p:grpSpPr>
          <p:sp>
            <p:nvSpPr>
              <p:cNvPr id="123" name="文本框 122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6452546" y="-738279"/>
                <a:ext cx="4710430" cy="378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rgbClr val="002060"/>
                    </a:solidFill>
                    <a:cs typeface="+mn-ea"/>
                    <a:sym typeface="+mn-lt"/>
                  </a:rPr>
                  <a:t>1111</a:t>
                </a:r>
                <a:endParaRPr lang="zh-CN" altLang="en-US" sz="1400" dirty="0">
                  <a:solidFill>
                    <a:srgbClr val="00206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4" name="文本框 123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6452546" y="-1121184"/>
                <a:ext cx="1810657" cy="378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865" b="1" kern="0" dirty="0">
                    <a:solidFill>
                      <a:srgbClr val="002060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因为事业伟大</a:t>
                </a: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3338615" y="2864767"/>
            <a:ext cx="5330619" cy="768318"/>
            <a:chOff x="5995233" y="2887439"/>
            <a:chExt cx="5330619" cy="768318"/>
          </a:xfrm>
        </p:grpSpPr>
        <p:grpSp>
          <p:nvGrpSpPr>
            <p:cNvPr id="111" name="组合 110"/>
            <p:cNvGrpSpPr/>
            <p:nvPr/>
          </p:nvGrpSpPr>
          <p:grpSpPr>
            <a:xfrm>
              <a:off x="5995233" y="3202241"/>
              <a:ext cx="524554" cy="453516"/>
              <a:chOff x="5995233" y="3157434"/>
              <a:chExt cx="524554" cy="453516"/>
            </a:xfrm>
            <a:solidFill>
              <a:srgbClr val="79CEDA"/>
            </a:solidFill>
          </p:grpSpPr>
          <p:sp>
            <p:nvSpPr>
              <p:cNvPr id="112" name="矩形: 圆角 111"/>
              <p:cNvSpPr/>
              <p:nvPr>
                <p:custDataLst>
                  <p:tags r:id="rId19"/>
                </p:custDataLst>
              </p:nvPr>
            </p:nvSpPr>
            <p:spPr>
              <a:xfrm>
                <a:off x="5995233" y="3157434"/>
                <a:ext cx="524554" cy="45351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113" name="图片 7" descr="Rightbutton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31">
                <a:extLs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6062475" y="3189157"/>
                <a:ext cx="390071" cy="390071"/>
              </a:xfrm>
              <a:prstGeom prst="rect">
                <a:avLst/>
              </a:prstGeom>
            </p:spPr>
          </p:pic>
        </p:grpSp>
        <p:grpSp>
          <p:nvGrpSpPr>
            <p:cNvPr id="125" name="组合 124"/>
            <p:cNvGrpSpPr/>
            <p:nvPr/>
          </p:nvGrpSpPr>
          <p:grpSpPr>
            <a:xfrm>
              <a:off x="6616057" y="2887439"/>
              <a:ext cx="4709795" cy="761791"/>
              <a:chOff x="6452546" y="-1121184"/>
              <a:chExt cx="4709795" cy="761791"/>
            </a:xfrm>
          </p:grpSpPr>
          <p:sp>
            <p:nvSpPr>
              <p:cNvPr id="126" name="文本框 125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6452546" y="-738279"/>
                <a:ext cx="4709795" cy="378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rgbClr val="002060"/>
                    </a:solidFill>
                    <a:cs typeface="+mn-ea"/>
                    <a:sym typeface="+mn-lt"/>
                  </a:rPr>
                  <a:t>22222</a:t>
                </a:r>
                <a:endParaRPr lang="zh-CN" altLang="en-US" sz="1400" dirty="0">
                  <a:solidFill>
                    <a:srgbClr val="00206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7" name="文本框 126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6452546" y="-1121184"/>
                <a:ext cx="1810657" cy="378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buClrTx/>
                  <a:buSzTx/>
                  <a:buFontTx/>
                </a:pPr>
                <a:r>
                  <a:rPr lang="zh-CN" altLang="en-US" sz="1865" b="1" kern="0" dirty="0">
                    <a:solidFill>
                      <a:srgbClr val="002060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因为性格适合</a:t>
                </a: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3338615" y="3957915"/>
            <a:ext cx="5515328" cy="768318"/>
            <a:chOff x="5995233" y="4382401"/>
            <a:chExt cx="5515328" cy="768318"/>
          </a:xfrm>
        </p:grpSpPr>
        <p:grpSp>
          <p:nvGrpSpPr>
            <p:cNvPr id="118" name="组合 117"/>
            <p:cNvGrpSpPr/>
            <p:nvPr/>
          </p:nvGrpSpPr>
          <p:grpSpPr>
            <a:xfrm>
              <a:off x="5995233" y="4697203"/>
              <a:ext cx="524554" cy="453516"/>
              <a:chOff x="5995233" y="4626729"/>
              <a:chExt cx="524554" cy="453516"/>
            </a:xfrm>
            <a:solidFill>
              <a:srgbClr val="51739A"/>
            </a:solidFill>
          </p:grpSpPr>
          <p:sp>
            <p:nvSpPr>
              <p:cNvPr id="119" name="矩形: 圆角 118"/>
              <p:cNvSpPr/>
              <p:nvPr>
                <p:custDataLst>
                  <p:tags r:id="rId15"/>
                </p:custDataLst>
              </p:nvPr>
            </p:nvSpPr>
            <p:spPr>
              <a:xfrm>
                <a:off x="5995233" y="4626729"/>
                <a:ext cx="524554" cy="453516"/>
              </a:xfrm>
              <a:prstGeom prst="roundRect">
                <a:avLst/>
              </a:prstGeom>
              <a:solidFill>
                <a:srgbClr val="003F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120" name="图片 14" descr="security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33">
                <a:extLst>
                  <a:ext uri="{96DAC541-7B7A-43D3-8B79-37D633B846F1}">
                    <asvg:svgBlip xmlns:asvg="http://schemas.microsoft.com/office/drawing/2016/SVG/main" r:embed="rId34"/>
                  </a:ext>
                </a:extLst>
              </a:blip>
              <a:stretch>
                <a:fillRect/>
              </a:stretch>
            </p:blipFill>
            <p:spPr>
              <a:xfrm>
                <a:off x="6062475" y="4658452"/>
                <a:ext cx="390071" cy="390071"/>
              </a:xfrm>
              <a:prstGeom prst="rect">
                <a:avLst/>
              </a:prstGeom>
            </p:spPr>
          </p:pic>
        </p:grpSp>
        <p:grpSp>
          <p:nvGrpSpPr>
            <p:cNvPr id="128" name="组合 127"/>
            <p:cNvGrpSpPr/>
            <p:nvPr/>
          </p:nvGrpSpPr>
          <p:grpSpPr>
            <a:xfrm>
              <a:off x="6619156" y="4382401"/>
              <a:ext cx="4891405" cy="761791"/>
              <a:chOff x="6452546" y="-1121184"/>
              <a:chExt cx="4891405" cy="761791"/>
            </a:xfrm>
          </p:grpSpPr>
          <p:sp>
            <p:nvSpPr>
              <p:cNvPr id="129" name="文本框 12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6452546" y="-738279"/>
                <a:ext cx="4891405" cy="378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rgbClr val="002060"/>
                    </a:solidFill>
                    <a:cs typeface="+mn-ea"/>
                    <a:sym typeface="+mn-lt"/>
                  </a:rPr>
                  <a:t>33333</a:t>
                </a:r>
                <a:endParaRPr lang="zh-CN" altLang="en-US" sz="1400" dirty="0">
                  <a:solidFill>
                    <a:srgbClr val="00206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0" name="文本框 12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6452546" y="-1121184"/>
                <a:ext cx="1810657" cy="378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buClrTx/>
                  <a:buSzTx/>
                  <a:buFontTx/>
                </a:pPr>
                <a:r>
                  <a:rPr lang="zh-CN" altLang="en-US" sz="1865" b="1" kern="0" dirty="0">
                    <a:solidFill>
                      <a:srgbClr val="002060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因为能力适配</a:t>
                </a: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3338615" y="5051072"/>
            <a:ext cx="5514769" cy="768318"/>
            <a:chOff x="5995233" y="2887439"/>
            <a:chExt cx="5514769" cy="768318"/>
          </a:xfrm>
        </p:grpSpPr>
        <p:sp>
          <p:nvSpPr>
            <p:cNvPr id="29" name="矩形: 圆角 111"/>
            <p:cNvSpPr/>
            <p:nvPr>
              <p:custDataLst>
                <p:tags r:id="rId10"/>
              </p:custDataLst>
            </p:nvPr>
          </p:nvSpPr>
          <p:spPr>
            <a:xfrm>
              <a:off x="5995233" y="3202241"/>
              <a:ext cx="524554" cy="453516"/>
            </a:xfrm>
            <a:prstGeom prst="roundRect">
              <a:avLst/>
            </a:prstGeom>
            <a:solidFill>
              <a:srgbClr val="79C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6616057" y="2887439"/>
              <a:ext cx="4893945" cy="761791"/>
              <a:chOff x="6452546" y="-1121184"/>
              <a:chExt cx="4893945" cy="761791"/>
            </a:xfrm>
          </p:grpSpPr>
          <p:sp>
            <p:nvSpPr>
              <p:cNvPr id="32" name="文本框 31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6452546" y="-738279"/>
                <a:ext cx="4893945" cy="378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rgbClr val="002060"/>
                    </a:solidFill>
                    <a:cs typeface="+mn-ea"/>
                    <a:sym typeface="+mn-lt"/>
                  </a:rPr>
                  <a:t>4444</a:t>
                </a:r>
                <a:endParaRPr lang="zh-CN" altLang="en-US" sz="1400" dirty="0">
                  <a:solidFill>
                    <a:srgbClr val="00206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6452546" y="-1121184"/>
                <a:ext cx="1810657" cy="378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buClrTx/>
                  <a:buSzTx/>
                  <a:buFontTx/>
                </a:pPr>
                <a:r>
                  <a:rPr lang="zh-CN" altLang="en-US" sz="1865" b="1" kern="0" dirty="0">
                    <a:solidFill>
                      <a:srgbClr val="002060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因为发展空间</a:t>
                </a:r>
              </a:p>
            </p:txBody>
          </p:sp>
        </p:grpSp>
      </p:grpSp>
      <p:pic>
        <p:nvPicPr>
          <p:cNvPr id="35" name="图形 84" descr="all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405727" y="5397194"/>
            <a:ext cx="403225" cy="403225"/>
          </a:xfrm>
          <a:prstGeom prst="rect">
            <a:avLst/>
          </a:prstGeom>
        </p:spPr>
      </p:pic>
      <p:grpSp>
        <p:nvGrpSpPr>
          <p:cNvPr id="50" name="组合 49"/>
          <p:cNvGrpSpPr/>
          <p:nvPr/>
        </p:nvGrpSpPr>
        <p:grpSpPr>
          <a:xfrm>
            <a:off x="5570954" y="76583"/>
            <a:ext cx="5866538" cy="390525"/>
            <a:chOff x="5570954" y="76583"/>
            <a:chExt cx="5866538" cy="390525"/>
          </a:xfrm>
        </p:grpSpPr>
        <p:sp>
          <p:nvSpPr>
            <p:cNvPr id="51" name="矩形 50"/>
            <p:cNvSpPr/>
            <p:nvPr>
              <p:custDataLst>
                <p:tags r:id="rId2"/>
              </p:custDataLst>
            </p:nvPr>
          </p:nvSpPr>
          <p:spPr>
            <a:xfrm>
              <a:off x="6959521" y="104027"/>
              <a:ext cx="1311305" cy="308804"/>
            </a:xfrm>
            <a:prstGeom prst="rect">
              <a:avLst/>
            </a:prstGeom>
            <a:solidFill>
              <a:srgbClr val="003F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52" name="文本框 51"/>
            <p:cNvSpPr txBox="1"/>
            <p:nvPr>
              <p:custDataLst>
                <p:tags r:id="rId3"/>
              </p:custDataLst>
            </p:nvPr>
          </p:nvSpPr>
          <p:spPr>
            <a:xfrm>
              <a:off x="5570954" y="98808"/>
              <a:ext cx="113096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dirty="0">
                  <a:solidFill>
                    <a:srgbClr val="003F87"/>
                  </a:solidFill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岗位认知</a:t>
              </a:r>
            </a:p>
          </p:txBody>
        </p:sp>
        <p:sp>
          <p:nvSpPr>
            <p:cNvPr id="53" name="文本框 52"/>
            <p:cNvSpPr txBox="1"/>
            <p:nvPr>
              <p:custDataLst>
                <p:tags r:id="rId4"/>
              </p:custDataLst>
            </p:nvPr>
          </p:nvSpPr>
          <p:spPr>
            <a:xfrm>
              <a:off x="7046607" y="76583"/>
              <a:ext cx="113096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自我评估</a:t>
              </a:r>
            </a:p>
          </p:txBody>
        </p:sp>
        <p:sp>
          <p:nvSpPr>
            <p:cNvPr id="54" name="文本框 53"/>
            <p:cNvSpPr txBox="1"/>
            <p:nvPr>
              <p:custDataLst>
                <p:tags r:id="rId5"/>
              </p:custDataLst>
            </p:nvPr>
          </p:nvSpPr>
          <p:spPr>
            <a:xfrm>
              <a:off x="8676565" y="76583"/>
              <a:ext cx="113096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dirty="0">
                  <a:solidFill>
                    <a:srgbClr val="003F87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能力展示</a:t>
              </a:r>
            </a:p>
          </p:txBody>
        </p:sp>
        <p:sp>
          <p:nvSpPr>
            <p:cNvPr id="55" name="文本框 54"/>
            <p:cNvSpPr txBox="1"/>
            <p:nvPr>
              <p:custDataLst>
                <p:tags r:id="rId6"/>
              </p:custDataLst>
            </p:nvPr>
          </p:nvSpPr>
          <p:spPr>
            <a:xfrm>
              <a:off x="10306524" y="76583"/>
              <a:ext cx="113096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F87"/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职业目标</a:t>
              </a: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6791404" y="159486"/>
              <a:ext cx="3296092" cy="209852"/>
              <a:chOff x="6358270" y="115009"/>
              <a:chExt cx="3296092" cy="307494"/>
            </a:xfrm>
          </p:grpSpPr>
          <p:cxnSp>
            <p:nvCxnSpPr>
              <p:cNvPr id="57" name="直接连接符 56"/>
              <p:cNvCxnSpPr/>
              <p:nvPr>
                <p:custDataLst>
                  <p:tags r:id="rId7"/>
                </p:custDataLst>
              </p:nvPr>
            </p:nvCxnSpPr>
            <p:spPr>
              <a:xfrm>
                <a:off x="6358270" y="115009"/>
                <a:ext cx="0" cy="307494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>
                <p:custDataLst>
                  <p:tags r:id="rId8"/>
                </p:custDataLst>
              </p:nvPr>
            </p:nvCxnSpPr>
            <p:spPr>
              <a:xfrm>
                <a:off x="8006316" y="115009"/>
                <a:ext cx="0" cy="307494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>
                <p:custDataLst>
                  <p:tags r:id="rId9"/>
                </p:custDataLst>
              </p:nvPr>
            </p:nvCxnSpPr>
            <p:spPr>
              <a:xfrm>
                <a:off x="9654362" y="115009"/>
                <a:ext cx="0" cy="307494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481263"/>
            <a:ext cx="12192000" cy="72000"/>
          </a:xfrm>
          <a:prstGeom prst="rect">
            <a:avLst/>
          </a:prstGeom>
          <a:solidFill>
            <a:srgbClr val="003F87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182090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pic>
        <p:nvPicPr>
          <p:cNvPr id="14" name="图形 13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3661" y="98896"/>
            <a:ext cx="1251222" cy="347019"/>
          </a:xfrm>
          <a:prstGeom prst="rect">
            <a:avLst/>
          </a:prstGeom>
        </p:spPr>
      </p:pic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7204075" y="1001395"/>
            <a:ext cx="4483100" cy="52197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rPr>
              <a:t>霍兰德职业倾向雷达图</a:t>
            </a:r>
          </a:p>
        </p:txBody>
      </p:sp>
      <p:sp>
        <p:nvSpPr>
          <p:cNvPr id="19" name="矩形 18"/>
          <p:cNvSpPr/>
          <p:nvPr>
            <p:custDataLst>
              <p:tags r:id="rId2"/>
            </p:custDataLst>
          </p:nvPr>
        </p:nvSpPr>
        <p:spPr>
          <a:xfrm>
            <a:off x="890270" y="1003935"/>
            <a:ext cx="3650615" cy="52197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rPr>
              <a:t>MBIT性格测试：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rPr>
              <a:t>ESTJ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78700" y="1819275"/>
            <a:ext cx="4058920" cy="4129405"/>
          </a:xfrm>
          <a:prstGeom prst="rect">
            <a:avLst/>
          </a:prstGeom>
        </p:spPr>
      </p:pic>
      <p:sp>
        <p:nvSpPr>
          <p:cNvPr id="124" name="文本框 123"/>
          <p:cNvSpPr txBox="1"/>
          <p:nvPr>
            <p:custDataLst>
              <p:tags r:id="rId3"/>
            </p:custDataLst>
          </p:nvPr>
        </p:nvSpPr>
        <p:spPr>
          <a:xfrm>
            <a:off x="8309610" y="5779770"/>
            <a:ext cx="255206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b="1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职业兴趣：社会型</a:t>
            </a:r>
            <a:r>
              <a:rPr lang="en-US" altLang="zh-CN" sz="2000" b="1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 S</a:t>
            </a:r>
          </a:p>
        </p:txBody>
      </p:sp>
      <p:sp>
        <p:nvSpPr>
          <p:cNvPr id="34" name="矩形 33"/>
          <p:cNvSpPr/>
          <p:nvPr>
            <p:custDataLst>
              <p:tags r:id="rId4"/>
            </p:custDataLst>
          </p:nvPr>
        </p:nvSpPr>
        <p:spPr>
          <a:xfrm>
            <a:off x="890270" y="1751965"/>
            <a:ext cx="356616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2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E-</a:t>
            </a:r>
            <a:r>
              <a:rPr lang="zh-CN" altLang="en-US" sz="2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外向：性格外向，善于社交</a:t>
            </a: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2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S-</a:t>
            </a:r>
            <a:r>
              <a:rPr lang="zh-CN" altLang="en-US" sz="2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感觉：</a:t>
            </a:r>
            <a:r>
              <a:rPr lang="zh-CN" altLang="en-US" sz="2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讲求实效，实事求是</a:t>
            </a:r>
            <a:endParaRPr lang="zh-CN" altLang="en-US" sz="2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2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T-</a:t>
            </a:r>
            <a:r>
              <a:rPr lang="zh-CN" altLang="en-US" sz="2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思考：依靠</a:t>
            </a:r>
            <a:r>
              <a:rPr lang="zh-CN" altLang="en-US" sz="2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逻辑，富有条理</a:t>
            </a:r>
          </a:p>
          <a:p>
            <a:pPr algn="l">
              <a:lnSpc>
                <a:spcPct val="150000"/>
              </a:lnSpc>
              <a:buClrTx/>
              <a:buSzTx/>
              <a:buFontTx/>
              <a:buNone/>
            </a:pPr>
            <a:r>
              <a:rPr lang="en-US" altLang="zh-CN" sz="2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J-</a:t>
            </a:r>
            <a:r>
              <a:rPr lang="zh-CN" altLang="en-US" sz="2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判断：</a:t>
            </a:r>
            <a:r>
              <a:rPr lang="zh-CN" altLang="en-US" sz="2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处事果断，拥有魄力</a:t>
            </a:r>
          </a:p>
        </p:txBody>
      </p:sp>
      <p:sp>
        <p:nvSpPr>
          <p:cNvPr id="25" name="文本框 24"/>
          <p:cNvSpPr txBox="1"/>
          <p:nvPr>
            <p:custDataLst>
              <p:tags r:id="rId5"/>
            </p:custDataLst>
          </p:nvPr>
        </p:nvSpPr>
        <p:spPr>
          <a:xfrm flipH="1">
            <a:off x="542925" y="3689985"/>
            <a:ext cx="5797550" cy="30137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适合的职业：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管理类的工作，组织必要的资源，有一定的控制权，承担较大的责任，并且监督他人，推荐给你的职业如：融资项目经理、IT项目经理、项目管理师、生产控制/管理工程师、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教学主管、</a:t>
            </a:r>
            <a:r>
              <a:rPr lang="zh-CN" altLang="en-US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律师、法官、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大学教师、校长</a:t>
            </a:r>
            <a:r>
              <a:rPr lang="zh-CN" altLang="en-US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等等。</a:t>
            </a:r>
          </a:p>
          <a:p>
            <a:pPr lvl="0" algn="just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20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适合的职业领域：</a:t>
            </a:r>
            <a:endParaRPr lang="zh-CN" altLang="en-US" sz="20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卫生保健、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社会服务、教育、</a:t>
            </a:r>
            <a:r>
              <a:rPr lang="zh-CN" altLang="en-US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商业、服务、设计、技术。 </a:t>
            </a:r>
            <a:endParaRPr lang="zh-CN" altLang="en-US" sz="16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just">
              <a:lnSpc>
                <a:spcPct val="150000"/>
              </a:lnSpc>
              <a:defRPr/>
            </a:pPr>
            <a:endParaRPr lang="zh-CN" altLang="en-US" sz="16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5570954" y="76583"/>
            <a:ext cx="5866538" cy="390525"/>
            <a:chOff x="5570954" y="76583"/>
            <a:chExt cx="5866538" cy="390525"/>
          </a:xfrm>
        </p:grpSpPr>
        <p:sp>
          <p:nvSpPr>
            <p:cNvPr id="51" name="矩形 50"/>
            <p:cNvSpPr/>
            <p:nvPr>
              <p:custDataLst>
                <p:tags r:id="rId6"/>
              </p:custDataLst>
            </p:nvPr>
          </p:nvSpPr>
          <p:spPr>
            <a:xfrm>
              <a:off x="6959521" y="104027"/>
              <a:ext cx="1311305" cy="308804"/>
            </a:xfrm>
            <a:prstGeom prst="rect">
              <a:avLst/>
            </a:prstGeom>
            <a:solidFill>
              <a:srgbClr val="003F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52" name="文本框 51"/>
            <p:cNvSpPr txBox="1"/>
            <p:nvPr>
              <p:custDataLst>
                <p:tags r:id="rId7"/>
              </p:custDataLst>
            </p:nvPr>
          </p:nvSpPr>
          <p:spPr>
            <a:xfrm>
              <a:off x="5570954" y="98808"/>
              <a:ext cx="113096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dirty="0">
                  <a:solidFill>
                    <a:srgbClr val="003F87"/>
                  </a:solidFill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岗位认知</a:t>
              </a:r>
            </a:p>
          </p:txBody>
        </p:sp>
        <p:sp>
          <p:nvSpPr>
            <p:cNvPr id="53" name="文本框 52"/>
            <p:cNvSpPr txBox="1"/>
            <p:nvPr>
              <p:custDataLst>
                <p:tags r:id="rId8"/>
              </p:custDataLst>
            </p:nvPr>
          </p:nvSpPr>
          <p:spPr>
            <a:xfrm>
              <a:off x="7046607" y="76583"/>
              <a:ext cx="113096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自我评估</a:t>
              </a:r>
            </a:p>
          </p:txBody>
        </p:sp>
        <p:sp>
          <p:nvSpPr>
            <p:cNvPr id="54" name="文本框 53"/>
            <p:cNvSpPr txBox="1"/>
            <p:nvPr>
              <p:custDataLst>
                <p:tags r:id="rId9"/>
              </p:custDataLst>
            </p:nvPr>
          </p:nvSpPr>
          <p:spPr>
            <a:xfrm>
              <a:off x="8676565" y="76583"/>
              <a:ext cx="113096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dirty="0">
                  <a:solidFill>
                    <a:srgbClr val="003F87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能力展示</a:t>
              </a:r>
            </a:p>
          </p:txBody>
        </p:sp>
        <p:sp>
          <p:nvSpPr>
            <p:cNvPr id="55" name="文本框 54"/>
            <p:cNvSpPr txBox="1"/>
            <p:nvPr>
              <p:custDataLst>
                <p:tags r:id="rId10"/>
              </p:custDataLst>
            </p:nvPr>
          </p:nvSpPr>
          <p:spPr>
            <a:xfrm>
              <a:off x="10306524" y="76583"/>
              <a:ext cx="113096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F87"/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职业目标</a:t>
              </a: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6791404" y="159486"/>
              <a:ext cx="3296092" cy="209852"/>
              <a:chOff x="6358270" y="115009"/>
              <a:chExt cx="3296092" cy="307494"/>
            </a:xfrm>
          </p:grpSpPr>
          <p:cxnSp>
            <p:nvCxnSpPr>
              <p:cNvPr id="57" name="直接连接符 56"/>
              <p:cNvCxnSpPr/>
              <p:nvPr>
                <p:custDataLst>
                  <p:tags r:id="rId11"/>
                </p:custDataLst>
              </p:nvPr>
            </p:nvCxnSpPr>
            <p:spPr>
              <a:xfrm>
                <a:off x="6358270" y="115009"/>
                <a:ext cx="0" cy="307494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>
                <p:custDataLst>
                  <p:tags r:id="rId12"/>
                </p:custDataLst>
              </p:nvPr>
            </p:nvCxnSpPr>
            <p:spPr>
              <a:xfrm>
                <a:off x="8006316" y="115009"/>
                <a:ext cx="0" cy="307494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>
                <p:custDataLst>
                  <p:tags r:id="rId13"/>
                </p:custDataLst>
              </p:nvPr>
            </p:nvCxnSpPr>
            <p:spPr>
              <a:xfrm>
                <a:off x="9654362" y="115009"/>
                <a:ext cx="0" cy="307494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>
            <p:custDataLst>
              <p:tags r:id="rId1"/>
            </p:custDataLst>
          </p:nvPr>
        </p:nvSpPr>
        <p:spPr>
          <a:xfrm>
            <a:off x="622300" y="1491441"/>
            <a:ext cx="4715301" cy="770318"/>
          </a:xfrm>
          <a:prstGeom prst="round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8" name="圆角矩形 27"/>
          <p:cNvSpPr/>
          <p:nvPr>
            <p:custDataLst>
              <p:tags r:id="rId2"/>
            </p:custDataLst>
          </p:nvPr>
        </p:nvSpPr>
        <p:spPr>
          <a:xfrm>
            <a:off x="622300" y="1095375"/>
            <a:ext cx="2270734" cy="484005"/>
          </a:xfrm>
          <a:prstGeom prst="roundRect">
            <a:avLst/>
          </a:prstGeom>
          <a:gradFill>
            <a:gsLst>
              <a:gs pos="0">
                <a:srgbClr val="376FFF">
                  <a:lumMod val="75000"/>
                </a:srgbClr>
              </a:gs>
              <a:gs pos="100000">
                <a:srgbClr val="376FFF"/>
              </a:gs>
            </a:gsLst>
            <a:lin ang="2700000" scaled="0"/>
          </a:gradFill>
          <a:ln>
            <a:noFill/>
          </a:ln>
          <a:effectLst>
            <a:outerShdw blurRad="76200" dist="50800" dir="2700000" algn="tl" rotWithShape="0">
              <a:srgbClr val="376FFF">
                <a:lumMod val="50000"/>
                <a:alpha val="40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0" name="正文"/>
          <p:cNvSpPr txBox="1"/>
          <p:nvPr>
            <p:custDataLst>
              <p:tags r:id="rId3"/>
            </p:custDataLst>
          </p:nvPr>
        </p:nvSpPr>
        <p:spPr>
          <a:xfrm>
            <a:off x="728506" y="1519392"/>
            <a:ext cx="4518291" cy="470371"/>
          </a:xfrm>
          <a:prstGeom prst="rect">
            <a:avLst/>
          </a:prstGeom>
          <a:noFill/>
        </p:spPr>
        <p:txBody>
          <a:bodyPr wrap="square" lIns="90170" tIns="46990" rIns="90170" bIns="46990" rtlCol="0" anchor="t" anchorCtr="0">
            <a:no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1400" spc="15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</a:rPr>
              <a:t>本硕期间担任多项学生工作，目前为公共卫生学院兼职辅导员，研会主席，班长，学生工作能力强。</a:t>
            </a:r>
          </a:p>
        </p:txBody>
      </p:sp>
      <p:sp>
        <p:nvSpPr>
          <p:cNvPr id="4" name="圆角矩形 3"/>
          <p:cNvSpPr/>
          <p:nvPr>
            <p:custDataLst>
              <p:tags r:id="rId4"/>
            </p:custDataLst>
          </p:nvPr>
        </p:nvSpPr>
        <p:spPr>
          <a:xfrm>
            <a:off x="637297" y="2786666"/>
            <a:ext cx="4715301" cy="770318"/>
          </a:xfrm>
          <a:prstGeom prst="round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标题"/>
          <p:cNvSpPr txBox="1"/>
          <p:nvPr>
            <p:custDataLst>
              <p:tags r:id="rId5"/>
            </p:custDataLst>
          </p:nvPr>
        </p:nvSpPr>
        <p:spPr>
          <a:xfrm>
            <a:off x="882708" y="1139685"/>
            <a:ext cx="1750599" cy="395385"/>
          </a:xfrm>
          <a:prstGeom prst="rect">
            <a:avLst/>
          </a:prstGeom>
          <a:noFill/>
        </p:spPr>
        <p:txBody>
          <a:bodyPr wrap="square" lIns="90170" tIns="46990" rIns="90170" bIns="0" rtlCol="0" anchor="b">
            <a:normAutofit/>
          </a:bodyPr>
          <a:lstStyle/>
          <a:p>
            <a:pPr algn="ctr"/>
            <a:r>
              <a:rPr lang="zh-CN" altLang="en-US" sz="2000" b="1" spc="3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rPr>
              <a:t>学生工作</a:t>
            </a:r>
          </a:p>
        </p:txBody>
      </p:sp>
      <p:sp>
        <p:nvSpPr>
          <p:cNvPr id="6" name="圆角矩形 5"/>
          <p:cNvSpPr/>
          <p:nvPr>
            <p:custDataLst>
              <p:tags r:id="rId6"/>
            </p:custDataLst>
          </p:nvPr>
        </p:nvSpPr>
        <p:spPr>
          <a:xfrm>
            <a:off x="637297" y="2390600"/>
            <a:ext cx="2270734" cy="484005"/>
          </a:xfrm>
          <a:prstGeom prst="roundRect">
            <a:avLst/>
          </a:prstGeom>
          <a:gradFill>
            <a:gsLst>
              <a:gs pos="10000">
                <a:srgbClr val="FFD247">
                  <a:lumMod val="75000"/>
                </a:srgbClr>
              </a:gs>
              <a:gs pos="100000">
                <a:srgbClr val="FFD247"/>
              </a:gs>
            </a:gsLst>
            <a:lin ang="2700000" scaled="0"/>
          </a:gradFill>
          <a:ln>
            <a:noFill/>
          </a:ln>
          <a:effectLst>
            <a:outerShdw blurRad="76200" dist="50800" dir="2700000" algn="tl" rotWithShape="0">
              <a:srgbClr val="FFD247">
                <a:lumMod val="50000"/>
                <a:alpha val="40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" name="正文"/>
          <p:cNvSpPr txBox="1"/>
          <p:nvPr>
            <p:custDataLst>
              <p:tags r:id="rId7"/>
            </p:custDataLst>
          </p:nvPr>
        </p:nvSpPr>
        <p:spPr>
          <a:xfrm>
            <a:off x="728345" y="2846705"/>
            <a:ext cx="4608830" cy="470535"/>
          </a:xfrm>
          <a:prstGeom prst="rect">
            <a:avLst/>
          </a:prstGeom>
          <a:noFill/>
        </p:spPr>
        <p:txBody>
          <a:bodyPr wrap="square" lIns="90170" tIns="46990" rIns="90170" bIns="46990" rtlCol="0" anchor="t" anchorCtr="0"/>
          <a:lstStyle/>
          <a:p>
            <a:pPr algn="l">
              <a:lnSpc>
                <a:spcPct val="150000"/>
              </a:lnSpc>
            </a:pPr>
            <a:r>
              <a:rPr lang="zh-CN" altLang="en-US" sz="1400" spc="15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</a:rPr>
              <a:t>组织发动</a:t>
            </a:r>
            <a:r>
              <a:rPr lang="en-US" altLang="zh-CN" sz="1400" spc="15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</a:rPr>
              <a:t>“</a:t>
            </a:r>
            <a:r>
              <a:rPr lang="zh-CN" altLang="en-US" sz="1400" spc="15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</a:rPr>
              <a:t>防治结核，志愿有我</a:t>
            </a:r>
            <a:r>
              <a:rPr lang="en-US" altLang="zh-CN" sz="1400" spc="15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</a:rPr>
              <a:t>”</a:t>
            </a:r>
            <a:r>
              <a:rPr lang="zh-CN" altLang="en-US" sz="1400" spc="15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</a:rPr>
              <a:t>宣讲团，为浙江大学唯二入选团中央遴选队伍，乐于参与志愿活动。</a:t>
            </a:r>
          </a:p>
        </p:txBody>
      </p:sp>
      <p:sp>
        <p:nvSpPr>
          <p:cNvPr id="11" name="圆角矩形 10"/>
          <p:cNvSpPr/>
          <p:nvPr>
            <p:custDataLst>
              <p:tags r:id="rId8"/>
            </p:custDataLst>
          </p:nvPr>
        </p:nvSpPr>
        <p:spPr>
          <a:xfrm>
            <a:off x="622300" y="4081892"/>
            <a:ext cx="4715301" cy="770318"/>
          </a:xfrm>
          <a:prstGeom prst="round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标题"/>
          <p:cNvSpPr txBox="1"/>
          <p:nvPr>
            <p:custDataLst>
              <p:tags r:id="rId9"/>
            </p:custDataLst>
          </p:nvPr>
        </p:nvSpPr>
        <p:spPr>
          <a:xfrm>
            <a:off x="897024" y="2434911"/>
            <a:ext cx="1750599" cy="395385"/>
          </a:xfrm>
          <a:prstGeom prst="rect">
            <a:avLst/>
          </a:prstGeom>
          <a:noFill/>
        </p:spPr>
        <p:txBody>
          <a:bodyPr wrap="square" lIns="90170" tIns="46990" rIns="90170" bIns="0" rtlCol="0" anchor="b">
            <a:normAutofit/>
          </a:bodyPr>
          <a:lstStyle/>
          <a:p>
            <a:pPr algn="ctr"/>
            <a:r>
              <a:rPr lang="zh-CN" altLang="en-US" sz="2000" b="1" spc="3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rPr>
              <a:t>志愿服务</a:t>
            </a:r>
          </a:p>
        </p:txBody>
      </p:sp>
      <p:sp>
        <p:nvSpPr>
          <p:cNvPr id="40" name="圆角矩形 39"/>
          <p:cNvSpPr/>
          <p:nvPr>
            <p:custDataLst>
              <p:tags r:id="rId10"/>
            </p:custDataLst>
          </p:nvPr>
        </p:nvSpPr>
        <p:spPr>
          <a:xfrm>
            <a:off x="622300" y="3685825"/>
            <a:ext cx="2270734" cy="484005"/>
          </a:xfrm>
          <a:prstGeom prst="roundRect">
            <a:avLst/>
          </a:prstGeom>
          <a:gradFill>
            <a:gsLst>
              <a:gs pos="0">
                <a:srgbClr val="17D594">
                  <a:lumMod val="75000"/>
                </a:srgbClr>
              </a:gs>
              <a:gs pos="100000">
                <a:srgbClr val="17D594"/>
              </a:gs>
            </a:gsLst>
            <a:lin ang="2700000" scaled="0"/>
          </a:gradFill>
          <a:ln>
            <a:noFill/>
          </a:ln>
          <a:effectLst>
            <a:outerShdw blurRad="76200" dist="50800" dir="2700000" algn="tl" rotWithShape="0">
              <a:srgbClr val="17D594">
                <a:lumMod val="50000"/>
                <a:alpha val="40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2" name="正文"/>
          <p:cNvSpPr txBox="1"/>
          <p:nvPr>
            <p:custDataLst>
              <p:tags r:id="rId11"/>
            </p:custDataLst>
          </p:nvPr>
        </p:nvSpPr>
        <p:spPr>
          <a:xfrm>
            <a:off x="729141" y="4125717"/>
            <a:ext cx="4518291" cy="470371"/>
          </a:xfrm>
          <a:prstGeom prst="rect">
            <a:avLst/>
          </a:prstGeom>
          <a:noFill/>
        </p:spPr>
        <p:txBody>
          <a:bodyPr wrap="square" lIns="90170" tIns="46990" rIns="90170" bIns="46990" rtlCol="0" anchor="t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spc="15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</a:rPr>
              <a:t>本硕期间多次组织参与社会实践，实践内容覆盖面广泛，多次获得校寒暑期社会实践一二等奖。</a:t>
            </a:r>
          </a:p>
        </p:txBody>
      </p:sp>
      <p:sp>
        <p:nvSpPr>
          <p:cNvPr id="48" name="圆角矩形 47"/>
          <p:cNvSpPr/>
          <p:nvPr>
            <p:custDataLst>
              <p:tags r:id="rId12"/>
            </p:custDataLst>
          </p:nvPr>
        </p:nvSpPr>
        <p:spPr>
          <a:xfrm>
            <a:off x="622300" y="5377117"/>
            <a:ext cx="4715301" cy="770318"/>
          </a:xfrm>
          <a:prstGeom prst="round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3" name="标题"/>
          <p:cNvSpPr txBox="1"/>
          <p:nvPr>
            <p:custDataLst>
              <p:tags r:id="rId13"/>
            </p:custDataLst>
          </p:nvPr>
        </p:nvSpPr>
        <p:spPr>
          <a:xfrm>
            <a:off x="882708" y="3730136"/>
            <a:ext cx="1750599" cy="395385"/>
          </a:xfrm>
          <a:prstGeom prst="rect">
            <a:avLst/>
          </a:prstGeom>
          <a:noFill/>
        </p:spPr>
        <p:txBody>
          <a:bodyPr wrap="square" lIns="90170" tIns="46990" rIns="90170" bIns="0" rtlCol="0" anchor="b">
            <a:normAutofit/>
          </a:bodyPr>
          <a:lstStyle/>
          <a:p>
            <a:pPr algn="ctr"/>
            <a:r>
              <a:rPr lang="zh-CN" altLang="en-US" sz="2000" b="1" spc="3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rPr>
              <a:t>社会实践</a:t>
            </a:r>
          </a:p>
        </p:txBody>
      </p:sp>
      <p:sp>
        <p:nvSpPr>
          <p:cNvPr id="49" name="圆角矩形 48"/>
          <p:cNvSpPr/>
          <p:nvPr>
            <p:custDataLst>
              <p:tags r:id="rId14"/>
            </p:custDataLst>
          </p:nvPr>
        </p:nvSpPr>
        <p:spPr>
          <a:xfrm>
            <a:off x="622300" y="4981051"/>
            <a:ext cx="2270734" cy="484005"/>
          </a:xfrm>
          <a:prstGeom prst="roundRect">
            <a:avLst/>
          </a:prstGeom>
          <a:gradFill>
            <a:gsLst>
              <a:gs pos="0">
                <a:srgbClr val="8830FE"/>
              </a:gs>
              <a:gs pos="100000">
                <a:srgbClr val="8830FE">
                  <a:lumMod val="60000"/>
                  <a:lumOff val="40000"/>
                </a:srgbClr>
              </a:gs>
            </a:gsLst>
            <a:lin ang="2700000" scaled="0"/>
          </a:gradFill>
          <a:ln>
            <a:noFill/>
          </a:ln>
          <a:effectLst>
            <a:outerShdw blurRad="76200" dist="50800" dir="2700000" algn="tl" rotWithShape="0">
              <a:srgbClr val="8830FE">
                <a:lumMod val="50000"/>
                <a:alpha val="40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1" name="正文"/>
          <p:cNvSpPr txBox="1"/>
          <p:nvPr>
            <p:custDataLst>
              <p:tags r:id="rId15"/>
            </p:custDataLst>
          </p:nvPr>
        </p:nvSpPr>
        <p:spPr>
          <a:xfrm>
            <a:off x="728506" y="5441262"/>
            <a:ext cx="4518291" cy="470371"/>
          </a:xfrm>
          <a:prstGeom prst="rect">
            <a:avLst/>
          </a:prstGeom>
          <a:noFill/>
        </p:spPr>
        <p:txBody>
          <a:bodyPr wrap="square" lIns="90170" tIns="46990" rIns="90170" bIns="46990" rtlCol="0" anchor="t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spc="15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</a:rPr>
              <a:t>多次组织参与科创活动及相关竞赛，科创经验丰富，四次获得国家级科创活动奖项，省校院级</a:t>
            </a:r>
            <a:r>
              <a:rPr lang="en-US" altLang="zh-CN" sz="1400" spc="15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</a:rPr>
              <a:t>12</a:t>
            </a:r>
            <a:r>
              <a:rPr lang="zh-CN" altLang="en-US" sz="1400" spc="15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</a:rPr>
              <a:t>项。</a:t>
            </a:r>
          </a:p>
        </p:txBody>
      </p:sp>
      <p:sp>
        <p:nvSpPr>
          <p:cNvPr id="52" name="标题"/>
          <p:cNvSpPr txBox="1"/>
          <p:nvPr>
            <p:custDataLst>
              <p:tags r:id="rId16"/>
            </p:custDataLst>
          </p:nvPr>
        </p:nvSpPr>
        <p:spPr>
          <a:xfrm>
            <a:off x="882708" y="5025361"/>
            <a:ext cx="1750599" cy="395385"/>
          </a:xfrm>
          <a:prstGeom prst="rect">
            <a:avLst/>
          </a:prstGeom>
          <a:noFill/>
        </p:spPr>
        <p:txBody>
          <a:bodyPr wrap="square" lIns="90170" tIns="46990" rIns="90170" bIns="0" rtlCol="0" anchor="b">
            <a:normAutofit/>
          </a:bodyPr>
          <a:lstStyle/>
          <a:p>
            <a:pPr algn="ctr"/>
            <a:r>
              <a:rPr lang="zh-CN" altLang="en-US" sz="2000" b="1" spc="3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rPr>
              <a:t>科创竞赛</a:t>
            </a:r>
          </a:p>
        </p:txBody>
      </p:sp>
      <p:sp>
        <p:nvSpPr>
          <p:cNvPr id="2" name="矩形 1"/>
          <p:cNvSpPr/>
          <p:nvPr>
            <p:custDataLst>
              <p:tags r:id="rId17"/>
            </p:custDataLst>
          </p:nvPr>
        </p:nvSpPr>
        <p:spPr>
          <a:xfrm>
            <a:off x="1" y="481263"/>
            <a:ext cx="12192000" cy="72000"/>
          </a:xfrm>
          <a:prstGeom prst="rect">
            <a:avLst/>
          </a:prstGeom>
          <a:solidFill>
            <a:srgbClr val="003F87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182090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pic>
        <p:nvPicPr>
          <p:cNvPr id="38" name="图形 1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73661" y="98896"/>
            <a:ext cx="1251222" cy="347019"/>
          </a:xfrm>
          <a:prstGeom prst="rect">
            <a:avLst/>
          </a:prstGeom>
        </p:spPr>
      </p:pic>
      <p:grpSp>
        <p:nvGrpSpPr>
          <p:cNvPr id="50" name="组合 49"/>
          <p:cNvGrpSpPr/>
          <p:nvPr/>
        </p:nvGrpSpPr>
        <p:grpSpPr>
          <a:xfrm>
            <a:off x="5570954" y="76583"/>
            <a:ext cx="5866538" cy="390525"/>
            <a:chOff x="5570954" y="76583"/>
            <a:chExt cx="5866538" cy="390525"/>
          </a:xfrm>
        </p:grpSpPr>
        <p:sp>
          <p:nvSpPr>
            <p:cNvPr id="8" name="矩形 7"/>
            <p:cNvSpPr/>
            <p:nvPr>
              <p:custDataLst>
                <p:tags r:id="rId25"/>
              </p:custDataLst>
            </p:nvPr>
          </p:nvSpPr>
          <p:spPr>
            <a:xfrm>
              <a:off x="8586391" y="104027"/>
              <a:ext cx="1311305" cy="308804"/>
            </a:xfrm>
            <a:prstGeom prst="rect">
              <a:avLst/>
            </a:prstGeom>
            <a:solidFill>
              <a:srgbClr val="003F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26"/>
              </p:custDataLst>
            </p:nvPr>
          </p:nvSpPr>
          <p:spPr>
            <a:xfrm>
              <a:off x="5570954" y="98808"/>
              <a:ext cx="113096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dirty="0">
                  <a:solidFill>
                    <a:srgbClr val="003F87"/>
                  </a:solidFill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岗位认知</a:t>
              </a:r>
            </a:p>
          </p:txBody>
        </p:sp>
        <p:sp>
          <p:nvSpPr>
            <p:cNvPr id="53" name="文本框 52"/>
            <p:cNvSpPr txBox="1"/>
            <p:nvPr>
              <p:custDataLst>
                <p:tags r:id="rId27"/>
              </p:custDataLst>
            </p:nvPr>
          </p:nvSpPr>
          <p:spPr>
            <a:xfrm>
              <a:off x="7046607" y="76583"/>
              <a:ext cx="113096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dirty="0">
                  <a:solidFill>
                    <a:srgbClr val="003F87"/>
                  </a:solidFill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自我评估</a:t>
              </a:r>
            </a:p>
          </p:txBody>
        </p:sp>
        <p:sp>
          <p:nvSpPr>
            <p:cNvPr id="54" name="文本框 53"/>
            <p:cNvSpPr txBox="1"/>
            <p:nvPr>
              <p:custDataLst>
                <p:tags r:id="rId28"/>
              </p:custDataLst>
            </p:nvPr>
          </p:nvSpPr>
          <p:spPr>
            <a:xfrm>
              <a:off x="8676565" y="76583"/>
              <a:ext cx="113096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能力展示</a:t>
              </a:r>
            </a:p>
          </p:txBody>
        </p:sp>
        <p:sp>
          <p:nvSpPr>
            <p:cNvPr id="55" name="文本框 54"/>
            <p:cNvSpPr txBox="1"/>
            <p:nvPr>
              <p:custDataLst>
                <p:tags r:id="rId29"/>
              </p:custDataLst>
            </p:nvPr>
          </p:nvSpPr>
          <p:spPr>
            <a:xfrm>
              <a:off x="10306524" y="76583"/>
              <a:ext cx="113096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F87"/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职业目标</a:t>
              </a: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6791404" y="159486"/>
              <a:ext cx="3296092" cy="209852"/>
              <a:chOff x="6358270" y="115009"/>
              <a:chExt cx="3296092" cy="307494"/>
            </a:xfrm>
          </p:grpSpPr>
          <p:cxnSp>
            <p:nvCxnSpPr>
              <p:cNvPr id="57" name="直接连接符 56"/>
              <p:cNvCxnSpPr/>
              <p:nvPr>
                <p:custDataLst>
                  <p:tags r:id="rId30"/>
                </p:custDataLst>
              </p:nvPr>
            </p:nvCxnSpPr>
            <p:spPr>
              <a:xfrm>
                <a:off x="6358270" y="115009"/>
                <a:ext cx="0" cy="307494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>
                <p:custDataLst>
                  <p:tags r:id="rId31"/>
                </p:custDataLst>
              </p:nvPr>
            </p:nvCxnSpPr>
            <p:spPr>
              <a:xfrm>
                <a:off x="8006316" y="115009"/>
                <a:ext cx="0" cy="307494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>
                <p:custDataLst>
                  <p:tags r:id="rId32"/>
                </p:custDataLst>
              </p:nvPr>
            </p:nvCxnSpPr>
            <p:spPr>
              <a:xfrm>
                <a:off x="9654362" y="115009"/>
                <a:ext cx="0" cy="307494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矩形 15"/>
          <p:cNvSpPr/>
          <p:nvPr>
            <p:custDataLst>
              <p:tags r:id="rId19"/>
            </p:custDataLst>
          </p:nvPr>
        </p:nvSpPr>
        <p:spPr>
          <a:xfrm>
            <a:off x="8931910" y="2313940"/>
            <a:ext cx="2816860" cy="30607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altLang="en-US" sz="1400" dirty="0"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23研究生开学典礼迎校旗志愿者</a:t>
            </a:r>
          </a:p>
        </p:txBody>
      </p:sp>
      <p:sp>
        <p:nvSpPr>
          <p:cNvPr id="14" name="矩形 13"/>
          <p:cNvSpPr/>
          <p:nvPr>
            <p:custDataLst>
              <p:tags r:id="rId20"/>
            </p:custDataLst>
          </p:nvPr>
        </p:nvSpPr>
        <p:spPr>
          <a:xfrm>
            <a:off x="5717540" y="2317750"/>
            <a:ext cx="3129915" cy="2908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altLang="en-US" sz="1400" dirty="0"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答疑解惑-研究生学生骨干会议</a:t>
            </a:r>
          </a:p>
        </p:txBody>
      </p:sp>
      <p:sp>
        <p:nvSpPr>
          <p:cNvPr id="22" name="矩形 21"/>
          <p:cNvSpPr/>
          <p:nvPr>
            <p:custDataLst>
              <p:tags r:id="rId21"/>
            </p:custDataLst>
          </p:nvPr>
        </p:nvSpPr>
        <p:spPr>
          <a:xfrm>
            <a:off x="5684520" y="4403725"/>
            <a:ext cx="3161665" cy="2908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1400" dirty="0"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美丽中国</a:t>
            </a: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1400" dirty="0"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社会实践宣讲活动</a:t>
            </a:r>
          </a:p>
        </p:txBody>
      </p:sp>
      <p:sp>
        <p:nvSpPr>
          <p:cNvPr id="23" name="矩形 22"/>
          <p:cNvSpPr/>
          <p:nvPr>
            <p:custDataLst>
              <p:tags r:id="rId22"/>
            </p:custDataLst>
          </p:nvPr>
        </p:nvSpPr>
        <p:spPr>
          <a:xfrm>
            <a:off x="8932545" y="4410075"/>
            <a:ext cx="2816860" cy="2819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1400" dirty="0"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护肺先锋</a:t>
            </a: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1400" dirty="0"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志愿宣讲团宣讲活动</a:t>
            </a:r>
          </a:p>
        </p:txBody>
      </p:sp>
      <p:sp>
        <p:nvSpPr>
          <p:cNvPr id="24" name="矩形 23"/>
          <p:cNvSpPr/>
          <p:nvPr>
            <p:custDataLst>
              <p:tags r:id="rId23"/>
            </p:custDataLst>
          </p:nvPr>
        </p:nvSpPr>
        <p:spPr>
          <a:xfrm>
            <a:off x="5683885" y="6489700"/>
            <a:ext cx="3161665" cy="2908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2019</a:t>
            </a:r>
            <a:r>
              <a:rPr lang="zh-CN" altLang="en-US" sz="1400" dirty="0"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年中国汽车工程学会巴哈大赛</a:t>
            </a:r>
          </a:p>
        </p:txBody>
      </p:sp>
      <p:sp>
        <p:nvSpPr>
          <p:cNvPr id="25" name="矩形 24"/>
          <p:cNvSpPr/>
          <p:nvPr>
            <p:custDataLst>
              <p:tags r:id="rId24"/>
            </p:custDataLst>
          </p:nvPr>
        </p:nvSpPr>
        <p:spPr>
          <a:xfrm>
            <a:off x="8932545" y="6497320"/>
            <a:ext cx="2816860" cy="2819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altLang="en-US" sz="1400" dirty="0"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第四届全国大学生起重机大赛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114415" y="1468755"/>
            <a:ext cx="2472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活动照片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103995" y="1579245"/>
            <a:ext cx="2472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活动照片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014085" y="3393440"/>
            <a:ext cx="2472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活动照片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103995" y="3393440"/>
            <a:ext cx="2472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活动照片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854065" y="5543550"/>
            <a:ext cx="2472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活动照片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9028430" y="5543550"/>
            <a:ext cx="2472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活动照片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481263"/>
            <a:ext cx="12192000" cy="72000"/>
          </a:xfrm>
          <a:prstGeom prst="rect">
            <a:avLst/>
          </a:prstGeom>
          <a:solidFill>
            <a:srgbClr val="003F87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182090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pic>
        <p:nvPicPr>
          <p:cNvPr id="14" name="图形 13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73661" y="98896"/>
            <a:ext cx="1251222" cy="347019"/>
          </a:xfrm>
          <a:prstGeom prst="rect">
            <a:avLst/>
          </a:prstGeom>
        </p:spPr>
      </p:pic>
      <p:sp>
        <p:nvSpPr>
          <p:cNvPr id="35" name="Docer Falling Dust PPT demo 11"/>
          <p:cNvSpPr/>
          <p:nvPr>
            <p:custDataLst>
              <p:tags r:id="rId1"/>
            </p:custDataLst>
          </p:nvPr>
        </p:nvSpPr>
        <p:spPr>
          <a:xfrm>
            <a:off x="6119446" y="4482747"/>
            <a:ext cx="377825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汉仪旗黑-55简" panose="00020600040101010101" charset="-128"/>
              </a:rPr>
              <a:t>能迅速地适应变化，高效地处理突发事件，</a:t>
            </a:r>
            <a:r>
              <a:rPr lang="zh-CN" altLang="en-US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汉仪旗黑-55简" panose="00020600040101010101" charset="-128"/>
              </a:rPr>
              <a:t>确保工作的连续性和质量。面对未知时，能够冷静地分析问题，迅速地找到解决方案，并确保项目的顺利进行。</a:t>
            </a:r>
          </a:p>
        </p:txBody>
      </p:sp>
      <p:sp>
        <p:nvSpPr>
          <p:cNvPr id="65" name="Docer Falling Dust PPT demo 11"/>
          <p:cNvSpPr/>
          <p:nvPr>
            <p:custDataLst>
              <p:tags r:id="rId2"/>
            </p:custDataLst>
          </p:nvPr>
        </p:nvSpPr>
        <p:spPr>
          <a:xfrm>
            <a:off x="2158951" y="4482747"/>
            <a:ext cx="364490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汉仪旗黑-55简" panose="00020600040101010101" charset="-128"/>
              </a:rPr>
              <a:t>擅长理解信息并做出正确的判断，</a:t>
            </a:r>
            <a:r>
              <a:rPr lang="zh-CN" altLang="en-US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汉仪旗黑-55简" panose="00020600040101010101" charset="-128"/>
              </a:rPr>
              <a:t>能够正确解读政策文件，根据政策文件贯彻执行，可以从识别信息中的偏见和错误，具有较强独立思考和判断的能力。</a:t>
            </a:r>
          </a:p>
        </p:txBody>
      </p:sp>
      <p:sp>
        <p:nvSpPr>
          <p:cNvPr id="66" name="Docer Falling Dust PPT demo 11"/>
          <p:cNvSpPr/>
          <p:nvPr>
            <p:custDataLst>
              <p:tags r:id="rId3"/>
            </p:custDataLst>
          </p:nvPr>
        </p:nvSpPr>
        <p:spPr>
          <a:xfrm>
            <a:off x="2300545" y="1311097"/>
            <a:ext cx="3187365" cy="775259"/>
          </a:xfrm>
          <a:prstGeom prst="flowChartProces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汉仪旗黑-55简" panose="00020600040101010101" charset="-128"/>
                <a:sym typeface="+mn-ea"/>
              </a:rPr>
              <a:t>语言能力</a:t>
            </a:r>
          </a:p>
        </p:txBody>
      </p:sp>
      <p:sp>
        <p:nvSpPr>
          <p:cNvPr id="67" name="Docer Falling Dust PPT demo 11"/>
          <p:cNvSpPr/>
          <p:nvPr>
            <p:custDataLst>
              <p:tags r:id="rId4"/>
            </p:custDataLst>
          </p:nvPr>
        </p:nvSpPr>
        <p:spPr>
          <a:xfrm>
            <a:off x="2300545" y="3707280"/>
            <a:ext cx="3187365" cy="775259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汉仪旗黑-55简" panose="00020600040101010101" charset="-128"/>
                <a:sym typeface="+mn-ea"/>
              </a:rPr>
              <a:t>逻辑能力</a:t>
            </a:r>
            <a:endParaRPr lang="zh-CN" altLang="en-US" sz="2400" dirty="0">
              <a:solidFill>
                <a:schemeClr val="bg1"/>
              </a:solidFill>
              <a:latin typeface="汉仪雅酷黑 65W" panose="020B0604020202020204" charset="-122"/>
              <a:ea typeface="汉仪雅酷黑 65W" panose="020B0604020202020204" charset="-122"/>
              <a:cs typeface="汉仪旗黑-55简" panose="00020600040101010101" charset="-128"/>
              <a:sym typeface="+mn-ea"/>
            </a:endParaRPr>
          </a:p>
        </p:txBody>
      </p:sp>
      <p:sp>
        <p:nvSpPr>
          <p:cNvPr id="68" name="Docer Falling Dust PPT demo 11"/>
          <p:cNvSpPr/>
          <p:nvPr>
            <p:custDataLst>
              <p:tags r:id="rId5"/>
            </p:custDataLst>
          </p:nvPr>
        </p:nvSpPr>
        <p:spPr>
          <a:xfrm>
            <a:off x="6261051" y="1317957"/>
            <a:ext cx="3187365" cy="775259"/>
          </a:xfrm>
          <a:prstGeom prst="flowChartProcess">
            <a:avLst/>
          </a:prstGeom>
          <a:solidFill>
            <a:srgbClr val="3B52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汉仪旗黑-55简" panose="00020600040101010101" charset="-128"/>
                <a:sym typeface="+mn-ea"/>
              </a:rPr>
              <a:t>管理能力</a:t>
            </a:r>
          </a:p>
        </p:txBody>
      </p:sp>
      <p:sp>
        <p:nvSpPr>
          <p:cNvPr id="69" name="Docer Falling Dust PPT demo 11"/>
          <p:cNvSpPr/>
          <p:nvPr>
            <p:custDataLst>
              <p:tags r:id="rId6"/>
            </p:custDataLst>
          </p:nvPr>
        </p:nvSpPr>
        <p:spPr>
          <a:xfrm>
            <a:off x="6261051" y="3716025"/>
            <a:ext cx="3187365" cy="775259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汉仪旗黑-55简" panose="00020600040101010101" charset="-128"/>
                <a:sym typeface="+mn-ea"/>
              </a:rPr>
              <a:t>应变能力</a:t>
            </a:r>
          </a:p>
        </p:txBody>
      </p:sp>
      <p:sp>
        <p:nvSpPr>
          <p:cNvPr id="2" name="Docer Falling Dust PPT demo 11"/>
          <p:cNvSpPr/>
          <p:nvPr>
            <p:custDataLst>
              <p:tags r:id="rId7"/>
            </p:custDataLst>
          </p:nvPr>
        </p:nvSpPr>
        <p:spPr>
          <a:xfrm>
            <a:off x="6119579" y="2076859"/>
            <a:ext cx="3470142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汉仪旗黑-55简" panose="00020600040101010101" charset="-128"/>
              </a:rPr>
              <a:t>读书期间连续担任班长或团支书等职务，多次组织策划开展大型活动，负责班级及团支部统筹管理具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汉仪旗黑-55简" panose="00020600040101010101" charset="-128"/>
              </a:rPr>
              <a:t>有较强的管理能力和丰富的管理经验。</a:t>
            </a:r>
          </a:p>
        </p:txBody>
      </p:sp>
      <p:sp>
        <p:nvSpPr>
          <p:cNvPr id="17" name="Docer Falling Dust PPT demo 11"/>
          <p:cNvSpPr/>
          <p:nvPr>
            <p:custDataLst>
              <p:tags r:id="rId8"/>
            </p:custDataLst>
          </p:nvPr>
        </p:nvSpPr>
        <p:spPr>
          <a:xfrm>
            <a:off x="2158951" y="2076732"/>
            <a:ext cx="364490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汉仪旗黑-55简" panose="00020600040101010101" charset="-128"/>
              </a:rPr>
              <a:t>具有较强的语言交流与沟通能力，</a:t>
            </a:r>
            <a:r>
              <a:rPr lang="zh-CN" altLang="en-US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汉仪旗黑-55简" panose="00020600040101010101" charset="-128"/>
              </a:rPr>
              <a:t>具有丰富的演讲及发言经验，多次当众竞选及主持会议开展，曾担任校歌咏比赛主持人及领诵领唱。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5570954" y="76583"/>
            <a:ext cx="5866538" cy="390525"/>
            <a:chOff x="5570954" y="76583"/>
            <a:chExt cx="5866538" cy="390525"/>
          </a:xfrm>
        </p:grpSpPr>
        <p:sp>
          <p:nvSpPr>
            <p:cNvPr id="20" name="矩形 19"/>
            <p:cNvSpPr/>
            <p:nvPr>
              <p:custDataLst>
                <p:tags r:id="rId9"/>
              </p:custDataLst>
            </p:nvPr>
          </p:nvSpPr>
          <p:spPr>
            <a:xfrm>
              <a:off x="8586391" y="104027"/>
              <a:ext cx="1311305" cy="308804"/>
            </a:xfrm>
            <a:prstGeom prst="rect">
              <a:avLst/>
            </a:prstGeom>
            <a:solidFill>
              <a:srgbClr val="003F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10"/>
              </p:custDataLst>
            </p:nvPr>
          </p:nvSpPr>
          <p:spPr>
            <a:xfrm>
              <a:off x="5570954" y="98808"/>
              <a:ext cx="113096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dirty="0">
                  <a:solidFill>
                    <a:srgbClr val="003F87"/>
                  </a:solidFill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岗位认知</a:t>
              </a:r>
            </a:p>
          </p:txBody>
        </p:sp>
        <p:sp>
          <p:nvSpPr>
            <p:cNvPr id="22" name="文本框 21"/>
            <p:cNvSpPr txBox="1"/>
            <p:nvPr>
              <p:custDataLst>
                <p:tags r:id="rId11"/>
              </p:custDataLst>
            </p:nvPr>
          </p:nvSpPr>
          <p:spPr>
            <a:xfrm>
              <a:off x="7046607" y="76583"/>
              <a:ext cx="113096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dirty="0">
                  <a:solidFill>
                    <a:srgbClr val="003F87"/>
                  </a:solidFill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自我评估</a:t>
              </a:r>
            </a:p>
          </p:txBody>
        </p:sp>
        <p:sp>
          <p:nvSpPr>
            <p:cNvPr id="23" name="文本框 22"/>
            <p:cNvSpPr txBox="1"/>
            <p:nvPr>
              <p:custDataLst>
                <p:tags r:id="rId12"/>
              </p:custDataLst>
            </p:nvPr>
          </p:nvSpPr>
          <p:spPr>
            <a:xfrm>
              <a:off x="8676565" y="76583"/>
              <a:ext cx="113096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能力展示</a:t>
              </a:r>
            </a:p>
          </p:txBody>
        </p:sp>
        <p:sp>
          <p:nvSpPr>
            <p:cNvPr id="24" name="文本框 23"/>
            <p:cNvSpPr txBox="1"/>
            <p:nvPr>
              <p:custDataLst>
                <p:tags r:id="rId13"/>
              </p:custDataLst>
            </p:nvPr>
          </p:nvSpPr>
          <p:spPr>
            <a:xfrm>
              <a:off x="10306524" y="76583"/>
              <a:ext cx="113096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F87"/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职业目标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6791404" y="159486"/>
              <a:ext cx="3296092" cy="209852"/>
              <a:chOff x="6358270" y="115009"/>
              <a:chExt cx="3296092" cy="307494"/>
            </a:xfrm>
          </p:grpSpPr>
          <p:cxnSp>
            <p:nvCxnSpPr>
              <p:cNvPr id="26" name="直接连接符 25"/>
              <p:cNvCxnSpPr/>
              <p:nvPr>
                <p:custDataLst>
                  <p:tags r:id="rId14"/>
                </p:custDataLst>
              </p:nvPr>
            </p:nvCxnSpPr>
            <p:spPr>
              <a:xfrm>
                <a:off x="6358270" y="115009"/>
                <a:ext cx="0" cy="307494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>
                <p:custDataLst>
                  <p:tags r:id="rId15"/>
                </p:custDataLst>
              </p:nvPr>
            </p:nvCxnSpPr>
            <p:spPr>
              <a:xfrm>
                <a:off x="8006316" y="115009"/>
                <a:ext cx="0" cy="307494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>
                <p:custDataLst>
                  <p:tags r:id="rId16"/>
                </p:custDataLst>
              </p:nvPr>
            </p:nvCxnSpPr>
            <p:spPr>
              <a:xfrm>
                <a:off x="9654362" y="115009"/>
                <a:ext cx="0" cy="307494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65" grpId="0"/>
      <p:bldP spid="66" grpId="0" bldLvl="0" animBg="1"/>
      <p:bldP spid="67" grpId="0" bldLvl="0" animBg="1"/>
      <p:bldP spid="68" grpId="0" bldLvl="0" animBg="1"/>
      <p:bldP spid="69" grpId="0" bldLvl="0" animBg="1"/>
      <p:bldP spid="2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481263"/>
            <a:ext cx="12192000" cy="72000"/>
          </a:xfrm>
          <a:prstGeom prst="rect">
            <a:avLst/>
          </a:prstGeom>
          <a:solidFill>
            <a:srgbClr val="003F87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182090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pic>
        <p:nvPicPr>
          <p:cNvPr id="14" name="图形 13"/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473661" y="98896"/>
            <a:ext cx="1251222" cy="347019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5570954" y="76583"/>
            <a:ext cx="5866538" cy="390525"/>
            <a:chOff x="5570954" y="76583"/>
            <a:chExt cx="5866538" cy="390525"/>
          </a:xfrm>
        </p:grpSpPr>
        <p:sp>
          <p:nvSpPr>
            <p:cNvPr id="20" name="矩形 19"/>
            <p:cNvSpPr/>
            <p:nvPr>
              <p:custDataLst>
                <p:tags r:id="rId25"/>
              </p:custDataLst>
            </p:nvPr>
          </p:nvSpPr>
          <p:spPr>
            <a:xfrm>
              <a:off x="8586391" y="104027"/>
              <a:ext cx="1311305" cy="308804"/>
            </a:xfrm>
            <a:prstGeom prst="rect">
              <a:avLst/>
            </a:prstGeom>
            <a:solidFill>
              <a:srgbClr val="003F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26"/>
              </p:custDataLst>
            </p:nvPr>
          </p:nvSpPr>
          <p:spPr>
            <a:xfrm>
              <a:off x="5570954" y="98808"/>
              <a:ext cx="113096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dirty="0">
                  <a:solidFill>
                    <a:srgbClr val="003F87"/>
                  </a:solidFill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岗位认知</a:t>
              </a:r>
            </a:p>
          </p:txBody>
        </p:sp>
        <p:sp>
          <p:nvSpPr>
            <p:cNvPr id="22" name="文本框 21"/>
            <p:cNvSpPr txBox="1"/>
            <p:nvPr>
              <p:custDataLst>
                <p:tags r:id="rId27"/>
              </p:custDataLst>
            </p:nvPr>
          </p:nvSpPr>
          <p:spPr>
            <a:xfrm>
              <a:off x="7046607" y="76583"/>
              <a:ext cx="113096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dirty="0">
                  <a:solidFill>
                    <a:srgbClr val="003F87"/>
                  </a:solidFill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自我评估</a:t>
              </a:r>
            </a:p>
          </p:txBody>
        </p:sp>
        <p:sp>
          <p:nvSpPr>
            <p:cNvPr id="23" name="文本框 22"/>
            <p:cNvSpPr txBox="1"/>
            <p:nvPr>
              <p:custDataLst>
                <p:tags r:id="rId28"/>
              </p:custDataLst>
            </p:nvPr>
          </p:nvSpPr>
          <p:spPr>
            <a:xfrm>
              <a:off x="8676565" y="76583"/>
              <a:ext cx="113096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能力展示</a:t>
              </a:r>
            </a:p>
          </p:txBody>
        </p:sp>
        <p:sp>
          <p:nvSpPr>
            <p:cNvPr id="24" name="文本框 23"/>
            <p:cNvSpPr txBox="1"/>
            <p:nvPr>
              <p:custDataLst>
                <p:tags r:id="rId29"/>
              </p:custDataLst>
            </p:nvPr>
          </p:nvSpPr>
          <p:spPr>
            <a:xfrm>
              <a:off x="10306524" y="76583"/>
              <a:ext cx="113096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F87"/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职业目标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6791404" y="159486"/>
              <a:ext cx="3296092" cy="209852"/>
              <a:chOff x="6358270" y="115009"/>
              <a:chExt cx="3296092" cy="307494"/>
            </a:xfrm>
          </p:grpSpPr>
          <p:cxnSp>
            <p:nvCxnSpPr>
              <p:cNvPr id="26" name="直接连接符 25"/>
              <p:cNvCxnSpPr/>
              <p:nvPr>
                <p:custDataLst>
                  <p:tags r:id="rId30"/>
                </p:custDataLst>
              </p:nvPr>
            </p:nvCxnSpPr>
            <p:spPr>
              <a:xfrm>
                <a:off x="6358270" y="115009"/>
                <a:ext cx="0" cy="307494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>
                <p:custDataLst>
                  <p:tags r:id="rId31"/>
                </p:custDataLst>
              </p:nvPr>
            </p:nvCxnSpPr>
            <p:spPr>
              <a:xfrm>
                <a:off x="8006316" y="115009"/>
                <a:ext cx="0" cy="307494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>
                <p:custDataLst>
                  <p:tags r:id="rId32"/>
                </p:custDataLst>
              </p:nvPr>
            </p:nvCxnSpPr>
            <p:spPr>
              <a:xfrm>
                <a:off x="9654362" y="115009"/>
                <a:ext cx="0" cy="307494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圆角矩形 12"/>
          <p:cNvSpPr/>
          <p:nvPr>
            <p:custDataLst>
              <p:tags r:id="rId1"/>
            </p:custDataLst>
          </p:nvPr>
        </p:nvSpPr>
        <p:spPr>
          <a:xfrm>
            <a:off x="605155" y="1278255"/>
            <a:ext cx="5424805" cy="5233035"/>
          </a:xfrm>
          <a:prstGeom prst="roundRect">
            <a:avLst>
              <a:gd name="adj" fmla="val 7081"/>
            </a:avLst>
          </a:prstGeom>
          <a:solidFill>
            <a:schemeClr val="accent1">
              <a:lumMod val="20000"/>
              <a:lumOff val="80000"/>
              <a:alpha val="31000"/>
            </a:schemeClr>
          </a:solidFill>
          <a:ln w="28575">
            <a:solidFill>
              <a:srgbClr val="1A3F6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fontAlgn="auto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硕士期间</a:t>
            </a:r>
          </a:p>
          <a:p>
            <a:pPr indent="0" fontAlgn="auto">
              <a:lnSpc>
                <a:spcPct val="150000"/>
              </a:lnSpc>
              <a:buNone/>
            </a:pPr>
            <a:r>
              <a:rPr lang="zh-CN" altLang="en-US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校级：五好研究生，优秀研究生</a:t>
            </a:r>
          </a:p>
          <a:p>
            <a:pPr indent="0" fontAlgn="auto">
              <a:lnSpc>
                <a:spcPct val="150000"/>
              </a:lnSpc>
              <a:buNone/>
            </a:pPr>
            <a:r>
              <a:rPr lang="zh-CN" altLang="en-US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            优秀研究生干部，优秀团员</a:t>
            </a:r>
          </a:p>
          <a:p>
            <a:pPr indent="0" fontAlgn="auto">
              <a:lnSpc>
                <a:spcPct val="150000"/>
              </a:lnSpc>
              <a:buNone/>
            </a:pPr>
            <a:r>
              <a:rPr lang="zh-CN" altLang="en-US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院级：优秀党员 </a:t>
            </a:r>
          </a:p>
          <a:p>
            <a:pPr marL="285750" indent="-285750" algn="l" fontAlgn="auto">
              <a:lnSpc>
                <a:spcPct val="100000"/>
              </a:lnSpc>
              <a:spcBef>
                <a:spcPts val="120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本科期间</a:t>
            </a:r>
            <a:endParaRPr lang="zh-CN" altLang="en-US" sz="18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2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奖学金：国家励志奖学金2次</a:t>
            </a:r>
            <a:endParaRPr lang="zh-CN" altLang="en-US" sz="180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200"/>
              </a:spcBef>
              <a:buClrTx/>
              <a:buSz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                </a:t>
            </a:r>
            <a:r>
              <a:rPr lang="zh-CN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单项奖学金9次</a:t>
            </a:r>
          </a:p>
          <a:p>
            <a:pPr indent="0" algn="l" fontAlgn="auto">
              <a:lnSpc>
                <a:spcPct val="100000"/>
              </a:lnSpc>
              <a:spcBef>
                <a:spcPts val="12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荣誉：</a:t>
            </a:r>
            <a:r>
              <a:rPr lang="en-US" altLang="zh-CN" sz="18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    </a:t>
            </a:r>
            <a:r>
              <a:rPr lang="zh-CN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校优秀团干部，优秀团员</a:t>
            </a:r>
            <a:endParaRPr lang="zh-CN" altLang="en-US" sz="180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2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奖项：</a:t>
            </a:r>
            <a:r>
              <a:rPr lang="en-US" altLang="zh-CN" sz="18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   </a:t>
            </a:r>
            <a:r>
              <a:rPr lang="zh-CN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2018年度暑期社会实践一等奖</a:t>
            </a:r>
          </a:p>
          <a:p>
            <a:pPr indent="0" algn="l" fontAlgn="auto">
              <a:lnSpc>
                <a:spcPct val="100000"/>
              </a:lnSpc>
              <a:spcBef>
                <a:spcPts val="1200"/>
              </a:spcBef>
              <a:buClrTx/>
              <a:buSzTx/>
              <a:buNone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               </a:t>
            </a:r>
            <a:r>
              <a:rPr lang="zh-CN" altLang="en-US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中国汽车工程学会巴哈大赛本科组二等奖</a:t>
            </a:r>
          </a:p>
          <a:p>
            <a:pPr indent="0" algn="l" fontAlgn="auto">
              <a:lnSpc>
                <a:spcPct val="100000"/>
              </a:lnSpc>
              <a:spcBef>
                <a:spcPts val="1200"/>
              </a:spcBef>
              <a:buClrTx/>
              <a:buSzTx/>
              <a:buNone/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               </a:t>
            </a:r>
            <a:r>
              <a:rPr lang="zh-CN" altLang="en-US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第四届全国大学生起重机创意大赛二等奖</a:t>
            </a:r>
          </a:p>
        </p:txBody>
      </p:sp>
      <p:sp>
        <p:nvSpPr>
          <p:cNvPr id="18" name="矩形 17"/>
          <p:cNvSpPr/>
          <p:nvPr>
            <p:custDataLst>
              <p:tags r:id="rId2"/>
            </p:custDataLst>
          </p:nvPr>
        </p:nvSpPr>
        <p:spPr>
          <a:xfrm>
            <a:off x="1509395" y="683260"/>
            <a:ext cx="3616325" cy="464820"/>
          </a:xfrm>
          <a:prstGeom prst="rect">
            <a:avLst/>
          </a:prstGeom>
          <a:solidFill>
            <a:srgbClr val="1A3F6C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不忘初心，砥砺前行</a:t>
            </a:r>
          </a:p>
        </p:txBody>
      </p:sp>
      <p:sp>
        <p:nvSpPr>
          <p:cNvPr id="263" name="六边形 262"/>
          <p:cNvSpPr/>
          <p:nvPr>
            <p:custDataLst>
              <p:tags r:id="rId3"/>
            </p:custDataLst>
          </p:nvPr>
        </p:nvSpPr>
        <p:spPr>
          <a:xfrm rot="5400000">
            <a:off x="9521825" y="4765040"/>
            <a:ext cx="1195705" cy="1011555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六边形 3"/>
          <p:cNvSpPr/>
          <p:nvPr>
            <p:custDataLst>
              <p:tags r:id="rId4"/>
            </p:custDataLst>
          </p:nvPr>
        </p:nvSpPr>
        <p:spPr>
          <a:xfrm rot="5400000">
            <a:off x="7782686" y="1573601"/>
            <a:ext cx="1202852" cy="1036941"/>
          </a:xfrm>
          <a:prstGeom prst="hexagon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六边形 4"/>
          <p:cNvSpPr/>
          <p:nvPr>
            <p:custDataLst>
              <p:tags r:id="rId5"/>
            </p:custDataLst>
          </p:nvPr>
        </p:nvSpPr>
        <p:spPr>
          <a:xfrm rot="5400000">
            <a:off x="7215421" y="2634940"/>
            <a:ext cx="1202852" cy="1036941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6" name="六边形 5"/>
          <p:cNvSpPr/>
          <p:nvPr>
            <p:custDataLst>
              <p:tags r:id="rId6"/>
            </p:custDataLst>
          </p:nvPr>
        </p:nvSpPr>
        <p:spPr>
          <a:xfrm rot="5400000">
            <a:off x="8385922" y="2634940"/>
            <a:ext cx="1202852" cy="1036941"/>
          </a:xfrm>
          <a:prstGeom prst="hexagon">
            <a:avLst/>
          </a:prstGeom>
          <a:solidFill>
            <a:srgbClr val="037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六边形 6"/>
          <p:cNvSpPr/>
          <p:nvPr>
            <p:custDataLst>
              <p:tags r:id="rId7"/>
            </p:custDataLst>
          </p:nvPr>
        </p:nvSpPr>
        <p:spPr>
          <a:xfrm rot="5400000">
            <a:off x="9557692" y="2634940"/>
            <a:ext cx="1202852" cy="1036941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8" name="六边形 7"/>
          <p:cNvSpPr/>
          <p:nvPr>
            <p:custDataLst>
              <p:tags r:id="rId8"/>
            </p:custDataLst>
          </p:nvPr>
        </p:nvSpPr>
        <p:spPr>
          <a:xfrm rot="5400000">
            <a:off x="7787538" y="3696280"/>
            <a:ext cx="1202852" cy="1036941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9" name="六边形 8"/>
          <p:cNvSpPr/>
          <p:nvPr>
            <p:custDataLst>
              <p:tags r:id="rId9"/>
            </p:custDataLst>
          </p:nvPr>
        </p:nvSpPr>
        <p:spPr>
          <a:xfrm rot="5400000">
            <a:off x="8961080" y="3696280"/>
            <a:ext cx="1202852" cy="1036941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0" name="六边形 9"/>
          <p:cNvSpPr/>
          <p:nvPr>
            <p:custDataLst>
              <p:tags r:id="rId10"/>
            </p:custDataLst>
          </p:nvPr>
        </p:nvSpPr>
        <p:spPr>
          <a:xfrm rot="5400000">
            <a:off x="10129933" y="3696280"/>
            <a:ext cx="1202852" cy="1036941"/>
          </a:xfrm>
          <a:prstGeom prst="hexagon">
            <a:avLst/>
          </a:pr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1" name="六边形 10"/>
          <p:cNvSpPr/>
          <p:nvPr>
            <p:custDataLst>
              <p:tags r:id="rId11"/>
            </p:custDataLst>
          </p:nvPr>
        </p:nvSpPr>
        <p:spPr>
          <a:xfrm rot="5400000">
            <a:off x="7200767" y="4757619"/>
            <a:ext cx="1202852" cy="1036941"/>
          </a:xfrm>
          <a:prstGeom prst="hexagon">
            <a:avLst/>
          </a:prstGeom>
          <a:solidFill>
            <a:srgbClr val="FCD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2" name="六边形 11"/>
          <p:cNvSpPr/>
          <p:nvPr>
            <p:custDataLst>
              <p:tags r:id="rId12"/>
            </p:custDataLst>
          </p:nvPr>
        </p:nvSpPr>
        <p:spPr>
          <a:xfrm rot="5400000">
            <a:off x="8369619" y="4757620"/>
            <a:ext cx="1202852" cy="1036941"/>
          </a:xfrm>
          <a:prstGeom prst="hexagon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3" name="文本框 12"/>
          <p:cNvSpPr txBox="1"/>
          <p:nvPr>
            <p:custDataLst>
              <p:tags r:id="rId13"/>
            </p:custDataLst>
          </p:nvPr>
        </p:nvSpPr>
        <p:spPr>
          <a:xfrm>
            <a:off x="8042482" y="1738346"/>
            <a:ext cx="6934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专业</a:t>
            </a: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知识</a:t>
            </a:r>
          </a:p>
        </p:txBody>
      </p:sp>
      <p:sp>
        <p:nvSpPr>
          <p:cNvPr id="29" name="文本框 28"/>
          <p:cNvSpPr txBox="1"/>
          <p:nvPr>
            <p:custDataLst>
              <p:tags r:id="rId14"/>
            </p:custDataLst>
          </p:nvPr>
        </p:nvSpPr>
        <p:spPr>
          <a:xfrm>
            <a:off x="8640844" y="2800321"/>
            <a:ext cx="6934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身体</a:t>
            </a: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素质</a:t>
            </a:r>
          </a:p>
        </p:txBody>
      </p:sp>
      <p:sp>
        <p:nvSpPr>
          <p:cNvPr id="30" name="文本框 29"/>
          <p:cNvSpPr txBox="1"/>
          <p:nvPr>
            <p:custDataLst>
              <p:tags r:id="rId15"/>
            </p:custDataLst>
          </p:nvPr>
        </p:nvSpPr>
        <p:spPr>
          <a:xfrm>
            <a:off x="10411320" y="3861660"/>
            <a:ext cx="6934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交流</a:t>
            </a: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协作</a:t>
            </a:r>
          </a:p>
        </p:txBody>
      </p:sp>
      <p:sp>
        <p:nvSpPr>
          <p:cNvPr id="31" name="文本框 30"/>
          <p:cNvSpPr txBox="1"/>
          <p:nvPr>
            <p:custDataLst>
              <p:tags r:id="rId16"/>
            </p:custDataLst>
          </p:nvPr>
        </p:nvSpPr>
        <p:spPr>
          <a:xfrm>
            <a:off x="8020305" y="3861564"/>
            <a:ext cx="6934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文书</a:t>
            </a: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撰写</a:t>
            </a:r>
          </a:p>
        </p:txBody>
      </p:sp>
      <p:sp>
        <p:nvSpPr>
          <p:cNvPr id="33" name="文本框 32"/>
          <p:cNvSpPr txBox="1"/>
          <p:nvPr>
            <p:custDataLst>
              <p:tags r:id="rId17"/>
            </p:custDataLst>
          </p:nvPr>
        </p:nvSpPr>
        <p:spPr>
          <a:xfrm>
            <a:off x="9830823" y="2800956"/>
            <a:ext cx="6934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创新</a:t>
            </a: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能力</a:t>
            </a:r>
          </a:p>
        </p:txBody>
      </p:sp>
      <p:sp>
        <p:nvSpPr>
          <p:cNvPr id="34" name="文本框 33"/>
          <p:cNvSpPr txBox="1"/>
          <p:nvPr>
            <p:custDataLst>
              <p:tags r:id="rId18"/>
            </p:custDataLst>
          </p:nvPr>
        </p:nvSpPr>
        <p:spPr>
          <a:xfrm>
            <a:off x="7488503" y="2782415"/>
            <a:ext cx="6934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政治</a:t>
            </a: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意识</a:t>
            </a:r>
          </a:p>
        </p:txBody>
      </p:sp>
      <p:sp>
        <p:nvSpPr>
          <p:cNvPr id="36" name="文本框 35"/>
          <p:cNvSpPr txBox="1"/>
          <p:nvPr>
            <p:custDataLst>
              <p:tags r:id="rId19"/>
            </p:custDataLst>
          </p:nvPr>
        </p:nvSpPr>
        <p:spPr>
          <a:xfrm>
            <a:off x="8641483" y="4940144"/>
            <a:ext cx="6934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执行</a:t>
            </a: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能力</a:t>
            </a:r>
          </a:p>
        </p:txBody>
      </p:sp>
      <p:sp>
        <p:nvSpPr>
          <p:cNvPr id="37" name="文本框 36"/>
          <p:cNvSpPr txBox="1"/>
          <p:nvPr>
            <p:custDataLst>
              <p:tags r:id="rId20"/>
            </p:custDataLst>
          </p:nvPr>
        </p:nvSpPr>
        <p:spPr>
          <a:xfrm>
            <a:off x="9213256" y="3871084"/>
            <a:ext cx="6934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Tx/>
              <a:buSzTx/>
              <a:buNone/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处事</a:t>
            </a:r>
          </a:p>
          <a:p>
            <a:pPr algn="ctr">
              <a:buClrTx/>
              <a:buSzTx/>
              <a:buNone/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果断</a:t>
            </a:r>
            <a:endParaRPr lang="zh-CN" altLang="en-US" sz="20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9" name="文本框 38"/>
          <p:cNvSpPr txBox="1"/>
          <p:nvPr>
            <p:custDataLst>
              <p:tags r:id="rId21"/>
            </p:custDataLst>
          </p:nvPr>
        </p:nvSpPr>
        <p:spPr>
          <a:xfrm>
            <a:off x="9760988" y="4940144"/>
            <a:ext cx="6934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组织</a:t>
            </a: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领导</a:t>
            </a:r>
          </a:p>
        </p:txBody>
      </p:sp>
      <p:sp>
        <p:nvSpPr>
          <p:cNvPr id="40" name="六边形 39"/>
          <p:cNvSpPr/>
          <p:nvPr>
            <p:custDataLst>
              <p:tags r:id="rId22"/>
            </p:custDataLst>
          </p:nvPr>
        </p:nvSpPr>
        <p:spPr>
          <a:xfrm rot="5400000">
            <a:off x="8960445" y="1574745"/>
            <a:ext cx="1202852" cy="1036941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41" name="文本框 40"/>
          <p:cNvSpPr txBox="1"/>
          <p:nvPr>
            <p:custDataLst>
              <p:tags r:id="rId23"/>
            </p:custDataLst>
          </p:nvPr>
        </p:nvSpPr>
        <p:spPr>
          <a:xfrm>
            <a:off x="9216143" y="1738601"/>
            <a:ext cx="6934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责任</a:t>
            </a: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意识</a:t>
            </a:r>
          </a:p>
        </p:txBody>
      </p:sp>
      <p:sp>
        <p:nvSpPr>
          <p:cNvPr id="42" name="文本框 41"/>
          <p:cNvSpPr txBox="1"/>
          <p:nvPr>
            <p:custDataLst>
              <p:tags r:id="rId24"/>
            </p:custDataLst>
          </p:nvPr>
        </p:nvSpPr>
        <p:spPr>
          <a:xfrm>
            <a:off x="7487233" y="4922365"/>
            <a:ext cx="6934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应变</a:t>
            </a: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能力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蓝色大气简约答辩类PPT模板"/>
  <p:tag name="COMMONDATA" val="eyJoZGlkIjoiMDEyMmEzODMxOWM1ZGU5YzBmZjdhZjZhOTlmZDU4Mjk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236,&quot;width&quot;:13655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138_3*q_h_i*1_1_1"/>
  <p:tag name="KSO_WM_TEMPLATE_CATEGORY" val="diagram"/>
  <p:tag name="KSO_WM_TEMPLATE_INDEX" val="20230138"/>
  <p:tag name="KSO_WM_UNIT_LAYERLEVEL" val="1_1_1"/>
  <p:tag name="KSO_WM_TAG_VERSION" val="1.0"/>
  <p:tag name="KSO_WM_BEAUTIFY_FLAG" val="#wm#"/>
  <p:tag name="KSO_WM_DIAGRAM_GROUP_CODE" val="q1-1"/>
  <p:tag name="KSO_WM_UNIT_TYPE" val="q_h_i"/>
  <p:tag name="KSO_WM_UNIT_INDEX" val="1_1_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138_3*q_h_i*1_1_2"/>
  <p:tag name="KSO_WM_TEMPLATE_CATEGORY" val="diagram"/>
  <p:tag name="KSO_WM_TEMPLATE_INDEX" val="20230138"/>
  <p:tag name="KSO_WM_UNIT_LAYERLEVEL" val="1_1_1"/>
  <p:tag name="KSO_WM_TAG_VERSION" val="1.0"/>
  <p:tag name="KSO_WM_BEAUTIFY_FLAG" val="#wm#"/>
  <p:tag name="KSO_WM_DIAGRAM_GROUP_CODE" val="q1-1"/>
  <p:tag name="KSO_WM_UNIT_TYPE" val="q_h_i"/>
  <p:tag name="KSO_WM_UNIT_INDEX" val="1_1_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138_3*q_h_f*1_1_1"/>
  <p:tag name="KSO_WM_TEMPLATE_CATEGORY" val="diagram"/>
  <p:tag name="KSO_WM_TEMPLATE_INDEX" val="20230138"/>
  <p:tag name="KSO_WM_UNIT_LAYERLEVEL" val="1_1_1"/>
  <p:tag name="KSO_WM_TAG_VERSION" val="1.0"/>
  <p:tag name="KSO_WM_BEAUTIFY_FLAG" val="#wm#"/>
  <p:tag name="KSO_WM_UNIT_SUBTYPE" val="a"/>
  <p:tag name="KSO_WM_UNIT_PRESET_TEXT" val="点击此处添加正文，文字是您思想的提炼"/>
  <p:tag name="KSO_WM_UNIT_NOCLEAR" val="0"/>
  <p:tag name="KSO_WM_DIAGRAM_GROUP_CODE" val="q1-1"/>
  <p:tag name="KSO_WM_UNIT_TYPE" val="q_h_f"/>
  <p:tag name="KSO_WM_UNIT_INDEX" val="1_1_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138_3*q_h_i*1_2_1"/>
  <p:tag name="KSO_WM_TEMPLATE_CATEGORY" val="diagram"/>
  <p:tag name="KSO_WM_TEMPLATE_INDEX" val="20230138"/>
  <p:tag name="KSO_WM_UNIT_LAYERLEVEL" val="1_1_1"/>
  <p:tag name="KSO_WM_TAG_VERSION" val="1.0"/>
  <p:tag name="KSO_WM_BEAUTIFY_FLAG" val="#wm#"/>
  <p:tag name="KSO_WM_DIAGRAM_GROUP_CODE" val="q1-1"/>
  <p:tag name="KSO_WM_UNIT_TYPE" val="q_h_i"/>
  <p:tag name="KSO_WM_UNIT_INDEX" val="1_2_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138_3*q_h_a*1_1_1"/>
  <p:tag name="KSO_WM_TEMPLATE_CATEGORY" val="diagram"/>
  <p:tag name="KSO_WM_TEMPLATE_INDEX" val="20230138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PRESET_TEXT" val="预设标题"/>
  <p:tag name="KSO_WM_UNIT_NOCLEAR" val="0"/>
  <p:tag name="KSO_WM_DIAGRAM_GROUP_CODE" val="q1-1"/>
  <p:tag name="KSO_WM_UNIT_TYPE" val="q_h_a"/>
  <p:tag name="KSO_WM_UNIT_INDEX" val="1_1_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138_3*q_h_i*1_2_2"/>
  <p:tag name="KSO_WM_TEMPLATE_CATEGORY" val="diagram"/>
  <p:tag name="KSO_WM_TEMPLATE_INDEX" val="20230138"/>
  <p:tag name="KSO_WM_UNIT_LAYERLEVEL" val="1_1_1"/>
  <p:tag name="KSO_WM_TAG_VERSION" val="1.0"/>
  <p:tag name="KSO_WM_BEAUTIFY_FLAG" val="#wm#"/>
  <p:tag name="KSO_WM_DIAGRAM_GROUP_CODE" val="q1-1"/>
  <p:tag name="KSO_WM_UNIT_TYPE" val="q_h_i"/>
  <p:tag name="KSO_WM_UNIT_INDEX" val="1_2_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138_3*q_h_f*1_2_1"/>
  <p:tag name="KSO_WM_TEMPLATE_CATEGORY" val="diagram"/>
  <p:tag name="KSO_WM_TEMPLATE_INDEX" val="20230138"/>
  <p:tag name="KSO_WM_UNIT_LAYERLEVEL" val="1_1_1"/>
  <p:tag name="KSO_WM_TAG_VERSION" val="1.0"/>
  <p:tag name="KSO_WM_BEAUTIFY_FLAG" val="#wm#"/>
  <p:tag name="KSO_WM_UNIT_SUBTYPE" val="a"/>
  <p:tag name="KSO_WM_UNIT_PRESET_TEXT" val="点击此处添加正文，文字是您思想的提炼"/>
  <p:tag name="KSO_WM_UNIT_NOCLEAR" val="0"/>
  <p:tag name="KSO_WM_DIAGRAM_GROUP_CODE" val="q1-1"/>
  <p:tag name="KSO_WM_UNIT_TYPE" val="q_h_f"/>
  <p:tag name="KSO_WM_UNIT_INDEX" val="1_2_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138_3*q_h_i*1_3_1"/>
  <p:tag name="KSO_WM_TEMPLATE_CATEGORY" val="diagram"/>
  <p:tag name="KSO_WM_TEMPLATE_INDEX" val="20230138"/>
  <p:tag name="KSO_WM_UNIT_LAYERLEVEL" val="1_1_1"/>
  <p:tag name="KSO_WM_TAG_VERSION" val="1.0"/>
  <p:tag name="KSO_WM_BEAUTIFY_FLAG" val="#wm#"/>
  <p:tag name="KSO_WM_DIAGRAM_GROUP_CODE" val="q1-1"/>
  <p:tag name="KSO_WM_UNIT_TYPE" val="q_h_i"/>
  <p:tag name="KSO_WM_UNIT_INDEX" val="1_3_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138_3*q_h_a*1_2_1"/>
  <p:tag name="KSO_WM_TEMPLATE_CATEGORY" val="diagram"/>
  <p:tag name="KSO_WM_TEMPLATE_INDEX" val="20230138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PRESET_TEXT" val="预设标题"/>
  <p:tag name="KSO_WM_UNIT_NOCLEAR" val="0"/>
  <p:tag name="KSO_WM_DIAGRAM_GROUP_CODE" val="q1-1"/>
  <p:tag name="KSO_WM_UNIT_TYPE" val="q_h_a"/>
  <p:tag name="KSO_WM_UNIT_INDEX" val="1_2_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138_3*q_h_i*1_3_2"/>
  <p:tag name="KSO_WM_TEMPLATE_CATEGORY" val="diagram"/>
  <p:tag name="KSO_WM_TEMPLATE_INDEX" val="20230138"/>
  <p:tag name="KSO_WM_UNIT_LAYERLEVEL" val="1_1_1"/>
  <p:tag name="KSO_WM_TAG_VERSION" val="1.0"/>
  <p:tag name="KSO_WM_BEAUTIFY_FLAG" val="#wm#"/>
  <p:tag name="KSO_WM_DIAGRAM_GROUP_CODE" val="q1-1"/>
  <p:tag name="KSO_WM_UNIT_TYPE" val="q_h_i"/>
  <p:tag name="KSO_WM_UNIT_INDEX" val="1_3_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138_3*q_h_f*1_3_1"/>
  <p:tag name="KSO_WM_TEMPLATE_CATEGORY" val="diagram"/>
  <p:tag name="KSO_WM_TEMPLATE_INDEX" val="20230138"/>
  <p:tag name="KSO_WM_UNIT_LAYERLEVEL" val="1_1_1"/>
  <p:tag name="KSO_WM_TAG_VERSION" val="1.0"/>
  <p:tag name="KSO_WM_BEAUTIFY_FLAG" val="#wm#"/>
  <p:tag name="KSO_WM_UNIT_SUBTYPE" val="a"/>
  <p:tag name="KSO_WM_UNIT_PRESET_TEXT" val="点击此处添加正文，文字是您思想的提炼"/>
  <p:tag name="KSO_WM_UNIT_NOCLEAR" val="0"/>
  <p:tag name="KSO_WM_DIAGRAM_GROUP_CODE" val="q1-1"/>
  <p:tag name="KSO_WM_UNIT_TYPE" val="q_h_f"/>
  <p:tag name="KSO_WM_UNIT_INDEX" val="1_3_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138_3*q_h_i*1_4_1"/>
  <p:tag name="KSO_WM_TEMPLATE_CATEGORY" val="diagram"/>
  <p:tag name="KSO_WM_TEMPLATE_INDEX" val="20230138"/>
  <p:tag name="KSO_WM_UNIT_LAYERLEVEL" val="1_1_1"/>
  <p:tag name="KSO_WM_TAG_VERSION" val="1.0"/>
  <p:tag name="KSO_WM_BEAUTIFY_FLAG" val="#wm#"/>
  <p:tag name="KSO_WM_DIAGRAM_GROUP_CODE" val="q1-1"/>
  <p:tag name="KSO_WM_UNIT_TYPE" val="q_h_i"/>
  <p:tag name="KSO_WM_UNIT_INDEX" val="1_4_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138_3*q_h_a*1_3_1"/>
  <p:tag name="KSO_WM_TEMPLATE_CATEGORY" val="diagram"/>
  <p:tag name="KSO_WM_TEMPLATE_INDEX" val="20230138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PRESET_TEXT" val="预设标题"/>
  <p:tag name="KSO_WM_UNIT_NOCLEAR" val="0"/>
  <p:tag name="KSO_WM_DIAGRAM_GROUP_CODE" val="q1-1"/>
  <p:tag name="KSO_WM_UNIT_TYPE" val="q_h_a"/>
  <p:tag name="KSO_WM_UNIT_INDEX" val="1_3_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138_3*q_h_i*1_4_2"/>
  <p:tag name="KSO_WM_TEMPLATE_CATEGORY" val="diagram"/>
  <p:tag name="KSO_WM_TEMPLATE_INDEX" val="20230138"/>
  <p:tag name="KSO_WM_UNIT_LAYERLEVEL" val="1_1_1"/>
  <p:tag name="KSO_WM_TAG_VERSION" val="1.0"/>
  <p:tag name="KSO_WM_BEAUTIFY_FLAG" val="#wm#"/>
  <p:tag name="KSO_WM_DIAGRAM_GROUP_CODE" val="q1-1"/>
  <p:tag name="KSO_WM_UNIT_TYPE" val="q_h_i"/>
  <p:tag name="KSO_WM_UNIT_INDEX" val="1_4_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138_3*q_h_f*1_4_1"/>
  <p:tag name="KSO_WM_TEMPLATE_CATEGORY" val="diagram"/>
  <p:tag name="KSO_WM_TEMPLATE_INDEX" val="20230138"/>
  <p:tag name="KSO_WM_UNIT_LAYERLEVEL" val="1_1_1"/>
  <p:tag name="KSO_WM_TAG_VERSION" val="1.0"/>
  <p:tag name="KSO_WM_BEAUTIFY_FLAG" val="#wm#"/>
  <p:tag name="KSO_WM_UNIT_SUBTYPE" val="a"/>
  <p:tag name="KSO_WM_UNIT_PRESET_TEXT" val="点击此处添加正文，文字是您思想的提炼"/>
  <p:tag name="KSO_WM_UNIT_NOCLEAR" val="0"/>
  <p:tag name="KSO_WM_DIAGRAM_GROUP_CODE" val="q1-1"/>
  <p:tag name="KSO_WM_UNIT_TYPE" val="q_h_f"/>
  <p:tag name="KSO_WM_UNIT_INDEX" val="1_4_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138_3*q_h_a*1_4_1"/>
  <p:tag name="KSO_WM_TEMPLATE_CATEGORY" val="diagram"/>
  <p:tag name="KSO_WM_TEMPLATE_INDEX" val="20230138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PRESET_TEXT" val="预设标题"/>
  <p:tag name="KSO_WM_UNIT_NOCLEAR" val="0"/>
  <p:tag name="KSO_WM_DIAGRAM_GROUP_CODE" val="q1-1"/>
  <p:tag name="KSO_WM_UNIT_TYPE" val="q_h_a"/>
  <p:tag name="KSO_WM_UNIT_INDEX" val="1_4_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Calibri Light"/>
        <a:ea typeface="微软雅黑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1240</Words>
  <Application>Microsoft Office PowerPoint</Application>
  <PresentationFormat>宽屏</PresentationFormat>
  <Paragraphs>234</Paragraphs>
  <Slides>18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Open Sans</vt:lpstr>
      <vt:lpstr>等线</vt:lpstr>
      <vt:lpstr>汉仪旗黑-55简</vt:lpstr>
      <vt:lpstr>汉仪雅酷黑 65W</vt:lpstr>
      <vt:lpstr>黑体</vt:lpstr>
      <vt:lpstr>微软雅黑</vt:lpstr>
      <vt:lpstr>微软雅黑 Light</vt:lpstr>
      <vt:lpstr>Arial</vt:lpstr>
      <vt:lpstr>Calibri Light</vt:lpstr>
      <vt:lpstr>Times New Roman</vt:lpstr>
      <vt:lpstr>Wingdings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蓝色大气简约答辩类PPT模板</dc:title>
  <dc:creator>Windows 用户</dc:creator>
  <cp:lastModifiedBy>田宇倩</cp:lastModifiedBy>
  <cp:revision>154</cp:revision>
  <dcterms:created xsi:type="dcterms:W3CDTF">2018-09-30T02:27:00Z</dcterms:created>
  <dcterms:modified xsi:type="dcterms:W3CDTF">2024-09-06T10:55:22Z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1ADE7A621BF64FEE84155F9D53F5BEB8_13</vt:lpwstr>
  </property>
  <property fmtid="{D5CDD505-2E9C-101B-9397-08002B2CF9AE}" pid="3" name="KSOProductBuildVer">
    <vt:lpwstr>2052-12.1.0.17857</vt:lpwstr>
  </property>
</Properties>
</file>