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45"/>
  </p:handoutMasterIdLst>
  <p:sldIdLst>
    <p:sldId id="432" r:id="rId3"/>
    <p:sldId id="369" r:id="rId4"/>
    <p:sldId id="549" r:id="rId5"/>
    <p:sldId id="510" r:id="rId6"/>
    <p:sldId id="499" r:id="rId7"/>
    <p:sldId id="686" r:id="rId8"/>
    <p:sldId id="458" r:id="rId9"/>
    <p:sldId id="490" r:id="rId10"/>
    <p:sldId id="459" r:id="rId11"/>
    <p:sldId id="509" r:id="rId12"/>
    <p:sldId id="460" r:id="rId13"/>
    <p:sldId id="479" r:id="rId15"/>
    <p:sldId id="488" r:id="rId16"/>
    <p:sldId id="489" r:id="rId17"/>
    <p:sldId id="511" r:id="rId18"/>
    <p:sldId id="493" r:id="rId19"/>
    <p:sldId id="500" r:id="rId20"/>
    <p:sldId id="661" r:id="rId21"/>
    <p:sldId id="504" r:id="rId22"/>
    <p:sldId id="477" r:id="rId23"/>
    <p:sldId id="505" r:id="rId24"/>
    <p:sldId id="485" r:id="rId25"/>
    <p:sldId id="687" r:id="rId26"/>
    <p:sldId id="495" r:id="rId27"/>
    <p:sldId id="465" r:id="rId28"/>
    <p:sldId id="502" r:id="rId29"/>
    <p:sldId id="492" r:id="rId30"/>
    <p:sldId id="467" r:id="rId31"/>
    <p:sldId id="471" r:id="rId32"/>
    <p:sldId id="472" r:id="rId33"/>
    <p:sldId id="481" r:id="rId34"/>
    <p:sldId id="469" r:id="rId35"/>
    <p:sldId id="512" r:id="rId36"/>
    <p:sldId id="483" r:id="rId37"/>
    <p:sldId id="470" r:id="rId38"/>
    <p:sldId id="474" r:id="rId39"/>
    <p:sldId id="475" r:id="rId40"/>
    <p:sldId id="476" r:id="rId41"/>
    <p:sldId id="478" r:id="rId42"/>
    <p:sldId id="449" r:id="rId43"/>
    <p:sldId id="663" r:id="rId44"/>
  </p:sldIdLst>
  <p:sldSz cx="9144000" cy="6858000" type="screen4x3"/>
  <p:notesSz cx="6858000" cy="9144000"/>
  <p:custDataLst>
    <p:tags r:id="rId49"/>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A50021"/>
    <a:srgbClr val="0000CC"/>
    <a:srgbClr val="FF6600"/>
    <a:srgbClr val="006600"/>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5"/>
    <p:restoredTop sz="94180"/>
  </p:normalViewPr>
  <p:slideViewPr>
    <p:cSldViewPr showGuides="1">
      <p:cViewPr varScale="1">
        <p:scale>
          <a:sx n="59" d="100"/>
          <a:sy n="59" d="100"/>
        </p:scale>
        <p:origin x="151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4.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1B3787-573C-4CA7-9899-277C6A1E6756}"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zh-CN" altLang="en-US"/>
        </a:p>
      </dgm:t>
    </dgm:pt>
    <dgm:pt modelId="{8DE77EC6-0BEE-4A5A-A93E-252903918BF0}">
      <dgm:prSet phldrT="[文本]"/>
      <dgm:spPr>
        <a:solidFill>
          <a:schemeClr val="accent5">
            <a:lumMod val="75000"/>
          </a:schemeClr>
        </a:solidFill>
      </dgm:spPr>
      <dgm:t>
        <a:bodyPr/>
        <a:lstStyle/>
        <a:p>
          <a:r>
            <a:rPr lang="zh-CN" altLang="en-US" dirty="0" smtClean="0"/>
            <a:t>提交申请</a:t>
          </a:r>
          <a:endParaRPr lang="zh-CN" altLang="en-US" dirty="0"/>
        </a:p>
      </dgm:t>
    </dgm:pt>
    <dgm:pt modelId="{16322184-0FFD-4D2C-A43F-B20095AB9FF5}" cxnId="{C6E88446-5B8B-40BD-8F1E-4705CD7A395C}" type="parTrans">
      <dgm:prSet/>
      <dgm:spPr/>
      <dgm:t>
        <a:bodyPr/>
        <a:lstStyle/>
        <a:p>
          <a:endParaRPr lang="zh-CN" altLang="en-US"/>
        </a:p>
      </dgm:t>
    </dgm:pt>
    <dgm:pt modelId="{C7026700-B6EC-48F1-BFFA-1639918F4C26}" cxnId="{C6E88446-5B8B-40BD-8F1E-4705CD7A395C}" type="sibTrans">
      <dgm:prSet/>
      <dgm:spPr/>
      <dgm:t>
        <a:bodyPr/>
        <a:lstStyle/>
        <a:p>
          <a:endParaRPr lang="zh-CN" altLang="en-US"/>
        </a:p>
      </dgm:t>
    </dgm:pt>
    <dgm:pt modelId="{932149E2-842B-4D25-B43D-3649BF2A0F4A}">
      <dgm:prSet phldrT="[文本]"/>
      <dgm:spPr>
        <a:solidFill>
          <a:srgbClr val="0070C0"/>
        </a:solidFill>
      </dgm:spPr>
      <dgm:t>
        <a:bodyPr/>
        <a:lstStyle/>
        <a:p>
          <a:r>
            <a:rPr lang="zh-CN" altLang="en-US" dirty="0" smtClean="0"/>
            <a:t>资格审查</a:t>
          </a:r>
          <a:endParaRPr lang="zh-CN" altLang="en-US" dirty="0"/>
        </a:p>
      </dgm:t>
    </dgm:pt>
    <dgm:pt modelId="{A941C1B2-7CCB-4B91-A7D7-27787AAA23AA}" cxnId="{F1788519-AD75-470A-8D50-A528FDB2F9E1}" type="parTrans">
      <dgm:prSet/>
      <dgm:spPr/>
      <dgm:t>
        <a:bodyPr/>
        <a:lstStyle/>
        <a:p>
          <a:endParaRPr lang="zh-CN" altLang="en-US"/>
        </a:p>
      </dgm:t>
    </dgm:pt>
    <dgm:pt modelId="{F6A6FE0C-8C62-46C6-9A90-FC3E493C6EE0}" cxnId="{F1788519-AD75-470A-8D50-A528FDB2F9E1}" type="sibTrans">
      <dgm:prSet/>
      <dgm:spPr/>
      <dgm:t>
        <a:bodyPr/>
        <a:lstStyle/>
        <a:p>
          <a:endParaRPr lang="zh-CN" altLang="en-US"/>
        </a:p>
      </dgm:t>
    </dgm:pt>
    <dgm:pt modelId="{9B2958E3-C7C0-499E-8850-F1B04F1632AA}">
      <dgm:prSet phldrT="[文本]"/>
      <dgm:spPr>
        <a:solidFill>
          <a:schemeClr val="accent5">
            <a:lumMod val="75000"/>
          </a:schemeClr>
        </a:solidFill>
      </dgm:spPr>
      <dgm:t>
        <a:bodyPr/>
        <a:lstStyle/>
        <a:p>
          <a:r>
            <a:rPr lang="zh-CN" altLang="en-US" dirty="0" smtClean="0"/>
            <a:t>论文评阅</a:t>
          </a:r>
          <a:endParaRPr lang="zh-CN" altLang="en-US" dirty="0"/>
        </a:p>
      </dgm:t>
    </dgm:pt>
    <dgm:pt modelId="{F3365A54-E83E-4B40-B0CA-D6D94A31AE08}" cxnId="{30F63CE4-6F39-4943-82CA-CC035A4CC7A3}" type="parTrans">
      <dgm:prSet/>
      <dgm:spPr/>
      <dgm:t>
        <a:bodyPr/>
        <a:lstStyle/>
        <a:p>
          <a:endParaRPr lang="zh-CN" altLang="en-US"/>
        </a:p>
      </dgm:t>
    </dgm:pt>
    <dgm:pt modelId="{F38A9033-71DA-4469-B23C-36D63D80C6EB}" cxnId="{30F63CE4-6F39-4943-82CA-CC035A4CC7A3}" type="sibTrans">
      <dgm:prSet/>
      <dgm:spPr/>
      <dgm:t>
        <a:bodyPr/>
        <a:lstStyle/>
        <a:p>
          <a:endParaRPr lang="zh-CN" altLang="en-US"/>
        </a:p>
      </dgm:t>
    </dgm:pt>
    <dgm:pt modelId="{388C4D57-8FE4-4C78-A73D-F2DB7DAD59D5}">
      <dgm:prSet phldrT="[文本]"/>
      <dgm:spPr>
        <a:solidFill>
          <a:schemeClr val="accent5">
            <a:lumMod val="75000"/>
          </a:schemeClr>
        </a:solidFill>
      </dgm:spPr>
      <dgm:t>
        <a:bodyPr/>
        <a:lstStyle/>
        <a:p>
          <a:r>
            <a:rPr lang="zh-CN" altLang="en-US" dirty="0" smtClean="0"/>
            <a:t>学位论文答辩</a:t>
          </a:r>
          <a:endParaRPr lang="zh-CN" altLang="en-US" dirty="0"/>
        </a:p>
      </dgm:t>
    </dgm:pt>
    <dgm:pt modelId="{A760B4D4-76E1-47A7-9449-9AF59D867C70}" cxnId="{7683BFFD-8EBF-4057-8D1F-1F7B8B0EBCEB}" type="parTrans">
      <dgm:prSet/>
      <dgm:spPr/>
      <dgm:t>
        <a:bodyPr/>
        <a:lstStyle/>
        <a:p>
          <a:endParaRPr lang="zh-CN" altLang="en-US"/>
        </a:p>
      </dgm:t>
    </dgm:pt>
    <dgm:pt modelId="{4864C9A3-8F95-4B82-ACA2-5D3DBB91E5C5}" cxnId="{7683BFFD-8EBF-4057-8D1F-1F7B8B0EBCEB}" type="sibTrans">
      <dgm:prSet/>
      <dgm:spPr/>
      <dgm:t>
        <a:bodyPr/>
        <a:lstStyle/>
        <a:p>
          <a:endParaRPr lang="zh-CN" altLang="en-US"/>
        </a:p>
      </dgm:t>
    </dgm:pt>
    <dgm:pt modelId="{F2E0EDB2-66EA-4B5B-827B-8C4A3933CC1B}">
      <dgm:prSet phldrT="[文本]"/>
      <dgm:spPr>
        <a:solidFill>
          <a:schemeClr val="accent5">
            <a:lumMod val="75000"/>
          </a:schemeClr>
        </a:solidFill>
      </dgm:spPr>
      <dgm:t>
        <a:bodyPr/>
        <a:lstStyle/>
        <a:p>
          <a:r>
            <a:rPr lang="zh-CN" altLang="en-US" dirty="0" smtClean="0"/>
            <a:t>资料上交</a:t>
          </a:r>
          <a:endParaRPr lang="zh-CN" altLang="en-US" dirty="0"/>
        </a:p>
      </dgm:t>
    </dgm:pt>
    <dgm:pt modelId="{CE3BDD55-34D0-4404-8DA4-83FA7FF82402}" cxnId="{10328CE7-43B8-41D9-B3FA-00758C2F10EF}" type="parTrans">
      <dgm:prSet/>
      <dgm:spPr/>
      <dgm:t>
        <a:bodyPr/>
        <a:lstStyle/>
        <a:p>
          <a:endParaRPr lang="zh-CN" altLang="en-US"/>
        </a:p>
      </dgm:t>
    </dgm:pt>
    <dgm:pt modelId="{4D3CCC9B-11FA-4A81-8230-AD5F4AE6171D}" cxnId="{10328CE7-43B8-41D9-B3FA-00758C2F10EF}" type="sibTrans">
      <dgm:prSet/>
      <dgm:spPr/>
      <dgm:t>
        <a:bodyPr/>
        <a:lstStyle/>
        <a:p>
          <a:endParaRPr lang="zh-CN" altLang="en-US"/>
        </a:p>
      </dgm:t>
    </dgm:pt>
    <dgm:pt modelId="{811B8075-AF1A-4374-9ADC-E034F66F8DF1}">
      <dgm:prSet phldrT="[文本]"/>
      <dgm:spPr/>
      <dgm:t>
        <a:bodyPr/>
        <a:lstStyle/>
        <a:p>
          <a:r>
            <a:rPr lang="zh-CN" altLang="en-US" dirty="0" smtClean="0"/>
            <a:t>学位审核</a:t>
          </a:r>
          <a:endParaRPr lang="zh-CN" altLang="en-US" dirty="0"/>
        </a:p>
      </dgm:t>
    </dgm:pt>
    <dgm:pt modelId="{D5F89C7A-B693-45C9-8E7B-0BE7437BFA04}" cxnId="{057708D8-49E2-4928-ACA6-1C96DB17490A}" type="parTrans">
      <dgm:prSet/>
      <dgm:spPr/>
      <dgm:t>
        <a:bodyPr/>
        <a:lstStyle/>
        <a:p>
          <a:endParaRPr lang="zh-CN" altLang="en-US"/>
        </a:p>
      </dgm:t>
    </dgm:pt>
    <dgm:pt modelId="{66043D77-ED22-4706-B4F8-58732516150D}" cxnId="{057708D8-49E2-4928-ACA6-1C96DB17490A}" type="sibTrans">
      <dgm:prSet/>
      <dgm:spPr/>
      <dgm:t>
        <a:bodyPr/>
        <a:lstStyle/>
        <a:p>
          <a:endParaRPr lang="zh-CN" altLang="en-US"/>
        </a:p>
      </dgm:t>
    </dgm:pt>
    <dgm:pt modelId="{2547D2B4-14D9-4D61-96F0-77F8C9C74311}">
      <dgm:prSet phldrT="[文本]"/>
      <dgm:spPr/>
      <dgm:t>
        <a:bodyPr/>
        <a:lstStyle/>
        <a:p>
          <a:r>
            <a:rPr lang="zh-CN" altLang="en-US" dirty="0" smtClean="0"/>
            <a:t>离校、发证</a:t>
          </a:r>
          <a:endParaRPr lang="zh-CN" altLang="en-US" dirty="0"/>
        </a:p>
      </dgm:t>
    </dgm:pt>
    <dgm:pt modelId="{93798C78-07AF-47C0-A16F-291CF1381B7B}" cxnId="{C25C52C5-AF4A-4194-9646-CB8FA2E558CC}" type="parTrans">
      <dgm:prSet/>
      <dgm:spPr/>
      <dgm:t>
        <a:bodyPr/>
        <a:lstStyle/>
        <a:p>
          <a:endParaRPr lang="zh-CN" altLang="en-US"/>
        </a:p>
      </dgm:t>
    </dgm:pt>
    <dgm:pt modelId="{DD99ED9D-CCC3-4320-9E0D-614BC1392D97}" cxnId="{C25C52C5-AF4A-4194-9646-CB8FA2E558CC}" type="sibTrans">
      <dgm:prSet/>
      <dgm:spPr/>
      <dgm:t>
        <a:bodyPr/>
        <a:lstStyle/>
        <a:p>
          <a:endParaRPr lang="zh-CN" altLang="en-US"/>
        </a:p>
      </dgm:t>
    </dgm:pt>
    <dgm:pt modelId="{E0613D73-85A2-4711-9010-577FC238E08F}">
      <dgm:prSet phldrT="[文本]"/>
      <dgm:spPr/>
      <dgm:t>
        <a:bodyPr/>
        <a:lstStyle/>
        <a:p>
          <a:r>
            <a:rPr lang="zh-CN" altLang="en-US" dirty="0" smtClean="0"/>
            <a:t>资料归档</a:t>
          </a:r>
          <a:endParaRPr lang="zh-CN" altLang="en-US" dirty="0"/>
        </a:p>
      </dgm:t>
    </dgm:pt>
    <dgm:pt modelId="{5B75F695-C548-4889-BE38-62B252FE7D97}" cxnId="{36301BAE-A937-4445-A173-5D821C8109C8}" type="parTrans">
      <dgm:prSet/>
      <dgm:spPr/>
      <dgm:t>
        <a:bodyPr/>
        <a:lstStyle/>
        <a:p>
          <a:endParaRPr lang="zh-CN" altLang="en-US"/>
        </a:p>
      </dgm:t>
    </dgm:pt>
    <dgm:pt modelId="{F87DDDDE-81F5-4214-A9DA-A404664E2F12}" cxnId="{36301BAE-A937-4445-A173-5D821C8109C8}" type="sibTrans">
      <dgm:prSet/>
      <dgm:spPr/>
      <dgm:t>
        <a:bodyPr/>
        <a:lstStyle/>
        <a:p>
          <a:endParaRPr lang="zh-CN" altLang="en-US"/>
        </a:p>
      </dgm:t>
    </dgm:pt>
    <dgm:pt modelId="{5B126CAA-4C5E-4547-9E12-6D68B865D9CB}" type="pres">
      <dgm:prSet presAssocID="{BC1B3787-573C-4CA7-9899-277C6A1E6756}" presName="diagram" presStyleCnt="0">
        <dgm:presLayoutVars>
          <dgm:dir/>
          <dgm:resizeHandles val="exact"/>
        </dgm:presLayoutVars>
      </dgm:prSet>
      <dgm:spPr/>
      <dgm:t>
        <a:bodyPr/>
        <a:lstStyle/>
        <a:p>
          <a:endParaRPr lang="zh-CN" altLang="en-US"/>
        </a:p>
      </dgm:t>
    </dgm:pt>
    <dgm:pt modelId="{CA0E794A-8E01-4168-B578-33D100C51FB5}" type="pres">
      <dgm:prSet presAssocID="{8DE77EC6-0BEE-4A5A-A93E-252903918BF0}" presName="node" presStyleLbl="node1" presStyleIdx="0" presStyleCnt="8">
        <dgm:presLayoutVars>
          <dgm:bulletEnabled val="1"/>
        </dgm:presLayoutVars>
      </dgm:prSet>
      <dgm:spPr/>
      <dgm:t>
        <a:bodyPr/>
        <a:lstStyle/>
        <a:p>
          <a:endParaRPr lang="zh-CN" altLang="en-US"/>
        </a:p>
      </dgm:t>
    </dgm:pt>
    <dgm:pt modelId="{2EB096D9-3CA4-42A0-A89A-ECA5F576EEED}" type="pres">
      <dgm:prSet presAssocID="{C7026700-B6EC-48F1-BFFA-1639918F4C26}" presName="sibTrans" presStyleLbl="sibTrans2D1" presStyleIdx="0" presStyleCnt="7"/>
      <dgm:spPr/>
      <dgm:t>
        <a:bodyPr/>
        <a:lstStyle/>
        <a:p>
          <a:endParaRPr lang="zh-CN" altLang="en-US"/>
        </a:p>
      </dgm:t>
    </dgm:pt>
    <dgm:pt modelId="{25FE534E-DA4A-4AAA-9A95-50AE3E1A2A7A}" type="pres">
      <dgm:prSet presAssocID="{C7026700-B6EC-48F1-BFFA-1639918F4C26}" presName="connectorText" presStyleLbl="sibTrans2D1" presStyleIdx="0" presStyleCnt="7"/>
      <dgm:spPr/>
      <dgm:t>
        <a:bodyPr/>
        <a:lstStyle/>
        <a:p>
          <a:endParaRPr lang="zh-CN" altLang="en-US"/>
        </a:p>
      </dgm:t>
    </dgm:pt>
    <dgm:pt modelId="{95082986-4915-459A-8E5A-870D468EE0E2}" type="pres">
      <dgm:prSet presAssocID="{932149E2-842B-4D25-B43D-3649BF2A0F4A}" presName="node" presStyleLbl="node1" presStyleIdx="1" presStyleCnt="8">
        <dgm:presLayoutVars>
          <dgm:bulletEnabled val="1"/>
        </dgm:presLayoutVars>
      </dgm:prSet>
      <dgm:spPr/>
      <dgm:t>
        <a:bodyPr/>
        <a:lstStyle/>
        <a:p>
          <a:endParaRPr lang="zh-CN" altLang="en-US"/>
        </a:p>
      </dgm:t>
    </dgm:pt>
    <dgm:pt modelId="{88E3D765-1424-4626-93E5-378543E8C27B}" type="pres">
      <dgm:prSet presAssocID="{F6A6FE0C-8C62-46C6-9A90-FC3E493C6EE0}" presName="sibTrans" presStyleLbl="sibTrans2D1" presStyleIdx="1" presStyleCnt="7"/>
      <dgm:spPr/>
      <dgm:t>
        <a:bodyPr/>
        <a:lstStyle/>
        <a:p>
          <a:endParaRPr lang="zh-CN" altLang="en-US"/>
        </a:p>
      </dgm:t>
    </dgm:pt>
    <dgm:pt modelId="{A8BFEDB3-EC5B-4C3B-9A77-2C61FB39D909}" type="pres">
      <dgm:prSet presAssocID="{F6A6FE0C-8C62-46C6-9A90-FC3E493C6EE0}" presName="connectorText" presStyleLbl="sibTrans2D1" presStyleIdx="1" presStyleCnt="7"/>
      <dgm:spPr/>
      <dgm:t>
        <a:bodyPr/>
        <a:lstStyle/>
        <a:p>
          <a:endParaRPr lang="zh-CN" altLang="en-US"/>
        </a:p>
      </dgm:t>
    </dgm:pt>
    <dgm:pt modelId="{20EDFF22-AF38-4E50-A4AE-0ECADD0138CF}" type="pres">
      <dgm:prSet presAssocID="{9B2958E3-C7C0-499E-8850-F1B04F1632AA}" presName="node" presStyleLbl="node1" presStyleIdx="2" presStyleCnt="8">
        <dgm:presLayoutVars>
          <dgm:bulletEnabled val="1"/>
        </dgm:presLayoutVars>
      </dgm:prSet>
      <dgm:spPr/>
      <dgm:t>
        <a:bodyPr/>
        <a:lstStyle/>
        <a:p>
          <a:endParaRPr lang="zh-CN" altLang="en-US"/>
        </a:p>
      </dgm:t>
    </dgm:pt>
    <dgm:pt modelId="{76212475-6BCF-4432-B4FA-87023E1F8EC7}" type="pres">
      <dgm:prSet presAssocID="{F38A9033-71DA-4469-B23C-36D63D80C6EB}" presName="sibTrans" presStyleLbl="sibTrans2D1" presStyleIdx="2" presStyleCnt="7" custLinFactNeighborX="17066" custLinFactNeighborY="28116"/>
      <dgm:spPr/>
      <dgm:t>
        <a:bodyPr/>
        <a:lstStyle/>
        <a:p>
          <a:endParaRPr lang="zh-CN" altLang="en-US"/>
        </a:p>
      </dgm:t>
    </dgm:pt>
    <dgm:pt modelId="{E2453C59-1424-4314-9D9D-89CB056EAB17}" type="pres">
      <dgm:prSet presAssocID="{F38A9033-71DA-4469-B23C-36D63D80C6EB}" presName="connectorText" presStyleLbl="sibTrans2D1" presStyleIdx="2" presStyleCnt="7"/>
      <dgm:spPr/>
      <dgm:t>
        <a:bodyPr/>
        <a:lstStyle/>
        <a:p>
          <a:endParaRPr lang="zh-CN" altLang="en-US"/>
        </a:p>
      </dgm:t>
    </dgm:pt>
    <dgm:pt modelId="{7E2BB856-45E4-4F53-ACE2-E10DEC2823C1}" type="pres">
      <dgm:prSet presAssocID="{388C4D57-8FE4-4C78-A73D-F2DB7DAD59D5}" presName="node" presStyleLbl="node1" presStyleIdx="3" presStyleCnt="8">
        <dgm:presLayoutVars>
          <dgm:bulletEnabled val="1"/>
        </dgm:presLayoutVars>
      </dgm:prSet>
      <dgm:spPr/>
      <dgm:t>
        <a:bodyPr/>
        <a:lstStyle/>
        <a:p>
          <a:endParaRPr lang="zh-CN" altLang="en-US"/>
        </a:p>
      </dgm:t>
    </dgm:pt>
    <dgm:pt modelId="{4870AC7A-4E06-4C15-9817-A1C26095132D}" type="pres">
      <dgm:prSet presAssocID="{4864C9A3-8F95-4B82-ACA2-5D3DBB91E5C5}" presName="sibTrans" presStyleLbl="sibTrans2D1" presStyleIdx="3" presStyleCnt="7"/>
      <dgm:spPr/>
      <dgm:t>
        <a:bodyPr/>
        <a:lstStyle/>
        <a:p>
          <a:endParaRPr lang="zh-CN" altLang="en-US"/>
        </a:p>
      </dgm:t>
    </dgm:pt>
    <dgm:pt modelId="{426CCA2C-B01C-4267-A4A7-10F25DF2E6C4}" type="pres">
      <dgm:prSet presAssocID="{4864C9A3-8F95-4B82-ACA2-5D3DBB91E5C5}" presName="connectorText" presStyleLbl="sibTrans2D1" presStyleIdx="3" presStyleCnt="7"/>
      <dgm:spPr/>
      <dgm:t>
        <a:bodyPr/>
        <a:lstStyle/>
        <a:p>
          <a:endParaRPr lang="zh-CN" altLang="en-US"/>
        </a:p>
      </dgm:t>
    </dgm:pt>
    <dgm:pt modelId="{AEDDFAEA-EB05-4F26-8514-EA0E5499482A}" type="pres">
      <dgm:prSet presAssocID="{F2E0EDB2-66EA-4B5B-827B-8C4A3933CC1B}" presName="node" presStyleLbl="node1" presStyleIdx="4" presStyleCnt="8">
        <dgm:presLayoutVars>
          <dgm:bulletEnabled val="1"/>
        </dgm:presLayoutVars>
      </dgm:prSet>
      <dgm:spPr/>
      <dgm:t>
        <a:bodyPr/>
        <a:lstStyle/>
        <a:p>
          <a:endParaRPr lang="zh-CN" altLang="en-US"/>
        </a:p>
      </dgm:t>
    </dgm:pt>
    <dgm:pt modelId="{ADEAE845-8CC4-4C89-9FFB-FA74AE835406}" type="pres">
      <dgm:prSet presAssocID="{4D3CCC9B-11FA-4A81-8230-AD5F4AE6171D}" presName="sibTrans" presStyleLbl="sibTrans2D1" presStyleIdx="4" presStyleCnt="7"/>
      <dgm:spPr/>
      <dgm:t>
        <a:bodyPr/>
        <a:lstStyle/>
        <a:p>
          <a:endParaRPr lang="zh-CN" altLang="en-US"/>
        </a:p>
      </dgm:t>
    </dgm:pt>
    <dgm:pt modelId="{21776B42-1FC9-429D-83D4-4FF72DADE73F}" type="pres">
      <dgm:prSet presAssocID="{4D3CCC9B-11FA-4A81-8230-AD5F4AE6171D}" presName="connectorText" presStyleLbl="sibTrans2D1" presStyleIdx="4" presStyleCnt="7"/>
      <dgm:spPr/>
      <dgm:t>
        <a:bodyPr/>
        <a:lstStyle/>
        <a:p>
          <a:endParaRPr lang="zh-CN" altLang="en-US"/>
        </a:p>
      </dgm:t>
    </dgm:pt>
    <dgm:pt modelId="{7E3B0C5B-20E3-4962-9F4E-E6EFDE3EF9C8}" type="pres">
      <dgm:prSet presAssocID="{811B8075-AF1A-4374-9ADC-E034F66F8DF1}" presName="node" presStyleLbl="node1" presStyleIdx="5" presStyleCnt="8">
        <dgm:presLayoutVars>
          <dgm:bulletEnabled val="1"/>
        </dgm:presLayoutVars>
      </dgm:prSet>
      <dgm:spPr/>
      <dgm:t>
        <a:bodyPr/>
        <a:lstStyle/>
        <a:p>
          <a:endParaRPr lang="zh-CN" altLang="en-US"/>
        </a:p>
      </dgm:t>
    </dgm:pt>
    <dgm:pt modelId="{EA8ED2F9-42E6-44D6-9111-5804E77A3AB5}" type="pres">
      <dgm:prSet presAssocID="{66043D77-ED22-4706-B4F8-58732516150D}" presName="sibTrans" presStyleLbl="sibTrans2D1" presStyleIdx="5" presStyleCnt="7" custLinFactNeighborX="85" custLinFactNeighborY="34520"/>
      <dgm:spPr/>
      <dgm:t>
        <a:bodyPr/>
        <a:lstStyle/>
        <a:p>
          <a:endParaRPr lang="zh-CN" altLang="en-US"/>
        </a:p>
      </dgm:t>
    </dgm:pt>
    <dgm:pt modelId="{D77F76D7-32F7-40AF-813E-69E1C4B4D11F}" type="pres">
      <dgm:prSet presAssocID="{66043D77-ED22-4706-B4F8-58732516150D}" presName="connectorText" presStyleLbl="sibTrans2D1" presStyleIdx="5" presStyleCnt="7"/>
      <dgm:spPr/>
      <dgm:t>
        <a:bodyPr/>
        <a:lstStyle/>
        <a:p>
          <a:endParaRPr lang="zh-CN" altLang="en-US"/>
        </a:p>
      </dgm:t>
    </dgm:pt>
    <dgm:pt modelId="{38207FFC-7DA8-4DC0-928F-03311121FC17}" type="pres">
      <dgm:prSet presAssocID="{2547D2B4-14D9-4D61-96F0-77F8C9C74311}" presName="node" presStyleLbl="node1" presStyleIdx="6" presStyleCnt="8">
        <dgm:presLayoutVars>
          <dgm:bulletEnabled val="1"/>
        </dgm:presLayoutVars>
      </dgm:prSet>
      <dgm:spPr/>
      <dgm:t>
        <a:bodyPr/>
        <a:lstStyle/>
        <a:p>
          <a:endParaRPr lang="zh-CN" altLang="en-US"/>
        </a:p>
      </dgm:t>
    </dgm:pt>
    <dgm:pt modelId="{E5DB17A8-0107-4908-9322-CE3BAD7E1467}" type="pres">
      <dgm:prSet presAssocID="{DD99ED9D-CCC3-4320-9E0D-614BC1392D97}" presName="sibTrans" presStyleLbl="sibTrans2D1" presStyleIdx="6" presStyleCnt="7"/>
      <dgm:spPr/>
      <dgm:t>
        <a:bodyPr/>
        <a:lstStyle/>
        <a:p>
          <a:endParaRPr lang="zh-CN" altLang="en-US"/>
        </a:p>
      </dgm:t>
    </dgm:pt>
    <dgm:pt modelId="{D7E7EBBC-36CA-4AB8-9212-7717AC8513AA}" type="pres">
      <dgm:prSet presAssocID="{DD99ED9D-CCC3-4320-9E0D-614BC1392D97}" presName="connectorText" presStyleLbl="sibTrans2D1" presStyleIdx="6" presStyleCnt="7"/>
      <dgm:spPr/>
      <dgm:t>
        <a:bodyPr/>
        <a:lstStyle/>
        <a:p>
          <a:endParaRPr lang="zh-CN" altLang="en-US"/>
        </a:p>
      </dgm:t>
    </dgm:pt>
    <dgm:pt modelId="{F7123316-DD94-458C-8632-361731EB9E7C}" type="pres">
      <dgm:prSet presAssocID="{E0613D73-85A2-4711-9010-577FC238E08F}" presName="node" presStyleLbl="node1" presStyleIdx="7" presStyleCnt="8">
        <dgm:presLayoutVars>
          <dgm:bulletEnabled val="1"/>
        </dgm:presLayoutVars>
      </dgm:prSet>
      <dgm:spPr/>
      <dgm:t>
        <a:bodyPr/>
        <a:lstStyle/>
        <a:p>
          <a:endParaRPr lang="zh-CN" altLang="en-US"/>
        </a:p>
      </dgm:t>
    </dgm:pt>
  </dgm:ptLst>
  <dgm:cxnLst>
    <dgm:cxn modelId="{F1788519-AD75-470A-8D50-A528FDB2F9E1}" srcId="{BC1B3787-573C-4CA7-9899-277C6A1E6756}" destId="{932149E2-842B-4D25-B43D-3649BF2A0F4A}" srcOrd="1" destOrd="0" parTransId="{A941C1B2-7CCB-4B91-A7D7-27787AAA23AA}" sibTransId="{F6A6FE0C-8C62-46C6-9A90-FC3E493C6EE0}"/>
    <dgm:cxn modelId="{D664F3E1-3970-4D0D-B8D2-41A008152C38}" type="presOf" srcId="{4864C9A3-8F95-4B82-ACA2-5D3DBB91E5C5}" destId="{4870AC7A-4E06-4C15-9817-A1C26095132D}" srcOrd="0" destOrd="0" presId="urn:microsoft.com/office/officeart/2005/8/layout/process5#1"/>
    <dgm:cxn modelId="{057708D8-49E2-4928-ACA6-1C96DB17490A}" srcId="{BC1B3787-573C-4CA7-9899-277C6A1E6756}" destId="{811B8075-AF1A-4374-9ADC-E034F66F8DF1}" srcOrd="5" destOrd="0" parTransId="{D5F89C7A-B693-45C9-8E7B-0BE7437BFA04}" sibTransId="{66043D77-ED22-4706-B4F8-58732516150D}"/>
    <dgm:cxn modelId="{55561C7F-337A-4A73-B410-524975C37097}" type="presOf" srcId="{811B8075-AF1A-4374-9ADC-E034F66F8DF1}" destId="{7E3B0C5B-20E3-4962-9F4E-E6EFDE3EF9C8}" srcOrd="0" destOrd="0" presId="urn:microsoft.com/office/officeart/2005/8/layout/process5#1"/>
    <dgm:cxn modelId="{7683BFFD-8EBF-4057-8D1F-1F7B8B0EBCEB}" srcId="{BC1B3787-573C-4CA7-9899-277C6A1E6756}" destId="{388C4D57-8FE4-4C78-A73D-F2DB7DAD59D5}" srcOrd="3" destOrd="0" parTransId="{A760B4D4-76E1-47A7-9449-9AF59D867C70}" sibTransId="{4864C9A3-8F95-4B82-ACA2-5D3DBB91E5C5}"/>
    <dgm:cxn modelId="{E1FE3C4E-2064-4879-9F25-EF14D08D91A2}" type="presOf" srcId="{66043D77-ED22-4706-B4F8-58732516150D}" destId="{D77F76D7-32F7-40AF-813E-69E1C4B4D11F}" srcOrd="1" destOrd="0" presId="urn:microsoft.com/office/officeart/2005/8/layout/process5#1"/>
    <dgm:cxn modelId="{C8955982-5F06-405F-9D08-0BB5D01A4A81}" type="presOf" srcId="{C7026700-B6EC-48F1-BFFA-1639918F4C26}" destId="{25FE534E-DA4A-4AAA-9A95-50AE3E1A2A7A}" srcOrd="1" destOrd="0" presId="urn:microsoft.com/office/officeart/2005/8/layout/process5#1"/>
    <dgm:cxn modelId="{E80656DC-6E79-44D0-8A9B-F8A526BEE7A9}" type="presOf" srcId="{BC1B3787-573C-4CA7-9899-277C6A1E6756}" destId="{5B126CAA-4C5E-4547-9E12-6D68B865D9CB}" srcOrd="0" destOrd="0" presId="urn:microsoft.com/office/officeart/2005/8/layout/process5#1"/>
    <dgm:cxn modelId="{36EEDDA1-7500-4705-A367-940EE529541B}" type="presOf" srcId="{C7026700-B6EC-48F1-BFFA-1639918F4C26}" destId="{2EB096D9-3CA4-42A0-A89A-ECA5F576EEED}" srcOrd="0" destOrd="0" presId="urn:microsoft.com/office/officeart/2005/8/layout/process5#1"/>
    <dgm:cxn modelId="{C6E88446-5B8B-40BD-8F1E-4705CD7A395C}" srcId="{BC1B3787-573C-4CA7-9899-277C6A1E6756}" destId="{8DE77EC6-0BEE-4A5A-A93E-252903918BF0}" srcOrd="0" destOrd="0" parTransId="{16322184-0FFD-4D2C-A43F-B20095AB9FF5}" sibTransId="{C7026700-B6EC-48F1-BFFA-1639918F4C26}"/>
    <dgm:cxn modelId="{DE5E1CA5-5828-4C3E-8473-D25F2AF4422C}" type="presOf" srcId="{4D3CCC9B-11FA-4A81-8230-AD5F4AE6171D}" destId="{ADEAE845-8CC4-4C89-9FFB-FA74AE835406}" srcOrd="0" destOrd="0" presId="urn:microsoft.com/office/officeart/2005/8/layout/process5#1"/>
    <dgm:cxn modelId="{67A95C4C-4585-42D0-AFA6-52DFD600B4C0}" type="presOf" srcId="{F38A9033-71DA-4469-B23C-36D63D80C6EB}" destId="{E2453C59-1424-4314-9D9D-89CB056EAB17}" srcOrd="1" destOrd="0" presId="urn:microsoft.com/office/officeart/2005/8/layout/process5#1"/>
    <dgm:cxn modelId="{A549C654-7553-4DE1-A58C-90ECC87CB6C8}" type="presOf" srcId="{4864C9A3-8F95-4B82-ACA2-5D3DBB91E5C5}" destId="{426CCA2C-B01C-4267-A4A7-10F25DF2E6C4}" srcOrd="1" destOrd="0" presId="urn:microsoft.com/office/officeart/2005/8/layout/process5#1"/>
    <dgm:cxn modelId="{18E7B400-57B6-4E8F-AB43-8A5BB9B7EF3C}" type="presOf" srcId="{DD99ED9D-CCC3-4320-9E0D-614BC1392D97}" destId="{E5DB17A8-0107-4908-9322-CE3BAD7E1467}" srcOrd="0" destOrd="0" presId="urn:microsoft.com/office/officeart/2005/8/layout/process5#1"/>
    <dgm:cxn modelId="{5BA5ABE4-3D01-4C1D-B7F5-15AFFAC0F4DC}" type="presOf" srcId="{66043D77-ED22-4706-B4F8-58732516150D}" destId="{EA8ED2F9-42E6-44D6-9111-5804E77A3AB5}" srcOrd="0" destOrd="0" presId="urn:microsoft.com/office/officeart/2005/8/layout/process5#1"/>
    <dgm:cxn modelId="{30F63CE4-6F39-4943-82CA-CC035A4CC7A3}" srcId="{BC1B3787-573C-4CA7-9899-277C6A1E6756}" destId="{9B2958E3-C7C0-499E-8850-F1B04F1632AA}" srcOrd="2" destOrd="0" parTransId="{F3365A54-E83E-4B40-B0CA-D6D94A31AE08}" sibTransId="{F38A9033-71DA-4469-B23C-36D63D80C6EB}"/>
    <dgm:cxn modelId="{717A4ABF-23CA-4ACE-9D51-A1F0DEB041E8}" type="presOf" srcId="{E0613D73-85A2-4711-9010-577FC238E08F}" destId="{F7123316-DD94-458C-8632-361731EB9E7C}" srcOrd="0" destOrd="0" presId="urn:microsoft.com/office/officeart/2005/8/layout/process5#1"/>
    <dgm:cxn modelId="{36301BAE-A937-4445-A173-5D821C8109C8}" srcId="{BC1B3787-573C-4CA7-9899-277C6A1E6756}" destId="{E0613D73-85A2-4711-9010-577FC238E08F}" srcOrd="7" destOrd="0" parTransId="{5B75F695-C548-4889-BE38-62B252FE7D97}" sibTransId="{F87DDDDE-81F5-4214-A9DA-A404664E2F12}"/>
    <dgm:cxn modelId="{C5370756-67E0-4CA9-ABA2-3B0786540E65}" type="presOf" srcId="{388C4D57-8FE4-4C78-A73D-F2DB7DAD59D5}" destId="{7E2BB856-45E4-4F53-ACE2-E10DEC2823C1}" srcOrd="0" destOrd="0" presId="urn:microsoft.com/office/officeart/2005/8/layout/process5#1"/>
    <dgm:cxn modelId="{A011F467-B440-4C01-B764-52119D149E18}" type="presOf" srcId="{DD99ED9D-CCC3-4320-9E0D-614BC1392D97}" destId="{D7E7EBBC-36CA-4AB8-9212-7717AC8513AA}" srcOrd="1" destOrd="0" presId="urn:microsoft.com/office/officeart/2005/8/layout/process5#1"/>
    <dgm:cxn modelId="{DE9DB547-377D-4F2E-AE5D-397CBADD4F23}" type="presOf" srcId="{F38A9033-71DA-4469-B23C-36D63D80C6EB}" destId="{76212475-6BCF-4432-B4FA-87023E1F8EC7}" srcOrd="0" destOrd="0" presId="urn:microsoft.com/office/officeart/2005/8/layout/process5#1"/>
    <dgm:cxn modelId="{5C3A9E4F-8D9B-40B6-9FF3-7E39B0DB7119}" type="presOf" srcId="{F6A6FE0C-8C62-46C6-9A90-FC3E493C6EE0}" destId="{88E3D765-1424-4626-93E5-378543E8C27B}" srcOrd="0" destOrd="0" presId="urn:microsoft.com/office/officeart/2005/8/layout/process5#1"/>
    <dgm:cxn modelId="{AB2858FB-88F9-4890-9EDF-ACEF1CA54B44}" type="presOf" srcId="{932149E2-842B-4D25-B43D-3649BF2A0F4A}" destId="{95082986-4915-459A-8E5A-870D468EE0E2}" srcOrd="0" destOrd="0" presId="urn:microsoft.com/office/officeart/2005/8/layout/process5#1"/>
    <dgm:cxn modelId="{AD6F0B6D-9109-4155-9D9C-F7BA23D8473B}" type="presOf" srcId="{9B2958E3-C7C0-499E-8850-F1B04F1632AA}" destId="{20EDFF22-AF38-4E50-A4AE-0ECADD0138CF}" srcOrd="0" destOrd="0" presId="urn:microsoft.com/office/officeart/2005/8/layout/process5#1"/>
    <dgm:cxn modelId="{3ADC57C8-A551-4CFB-BD1E-A25C493F515C}" type="presOf" srcId="{8DE77EC6-0BEE-4A5A-A93E-252903918BF0}" destId="{CA0E794A-8E01-4168-B578-33D100C51FB5}" srcOrd="0" destOrd="0" presId="urn:microsoft.com/office/officeart/2005/8/layout/process5#1"/>
    <dgm:cxn modelId="{10328CE7-43B8-41D9-B3FA-00758C2F10EF}" srcId="{BC1B3787-573C-4CA7-9899-277C6A1E6756}" destId="{F2E0EDB2-66EA-4B5B-827B-8C4A3933CC1B}" srcOrd="4" destOrd="0" parTransId="{CE3BDD55-34D0-4404-8DA4-83FA7FF82402}" sibTransId="{4D3CCC9B-11FA-4A81-8230-AD5F4AE6171D}"/>
    <dgm:cxn modelId="{530E05ED-2EE5-4121-B3D5-BD67F890F782}" type="presOf" srcId="{4D3CCC9B-11FA-4A81-8230-AD5F4AE6171D}" destId="{21776B42-1FC9-429D-83D4-4FF72DADE73F}" srcOrd="1" destOrd="0" presId="urn:microsoft.com/office/officeart/2005/8/layout/process5#1"/>
    <dgm:cxn modelId="{DEABF5E0-059E-4D16-BBED-D7D188554A68}" type="presOf" srcId="{2547D2B4-14D9-4D61-96F0-77F8C9C74311}" destId="{38207FFC-7DA8-4DC0-928F-03311121FC17}" srcOrd="0" destOrd="0" presId="urn:microsoft.com/office/officeart/2005/8/layout/process5#1"/>
    <dgm:cxn modelId="{68B1102F-8FF4-46CC-9F3B-48727741F9D2}" type="presOf" srcId="{F6A6FE0C-8C62-46C6-9A90-FC3E493C6EE0}" destId="{A8BFEDB3-EC5B-4C3B-9A77-2C61FB39D909}" srcOrd="1" destOrd="0" presId="urn:microsoft.com/office/officeart/2005/8/layout/process5#1"/>
    <dgm:cxn modelId="{BDFD74FB-6021-4E92-85B3-D8A80D7660E6}" type="presOf" srcId="{F2E0EDB2-66EA-4B5B-827B-8C4A3933CC1B}" destId="{AEDDFAEA-EB05-4F26-8514-EA0E5499482A}" srcOrd="0" destOrd="0" presId="urn:microsoft.com/office/officeart/2005/8/layout/process5#1"/>
    <dgm:cxn modelId="{C25C52C5-AF4A-4194-9646-CB8FA2E558CC}" srcId="{BC1B3787-573C-4CA7-9899-277C6A1E6756}" destId="{2547D2B4-14D9-4D61-96F0-77F8C9C74311}" srcOrd="6" destOrd="0" parTransId="{93798C78-07AF-47C0-A16F-291CF1381B7B}" sibTransId="{DD99ED9D-CCC3-4320-9E0D-614BC1392D97}"/>
    <dgm:cxn modelId="{F8F0B4A1-1022-40B6-9BE5-C83F47C7FF9D}" type="presParOf" srcId="{5B126CAA-4C5E-4547-9E12-6D68B865D9CB}" destId="{CA0E794A-8E01-4168-B578-33D100C51FB5}" srcOrd="0" destOrd="0" presId="urn:microsoft.com/office/officeart/2005/8/layout/process5#1"/>
    <dgm:cxn modelId="{BB75E116-FE60-4D1E-B02A-96033F1CC658}" type="presParOf" srcId="{5B126CAA-4C5E-4547-9E12-6D68B865D9CB}" destId="{2EB096D9-3CA4-42A0-A89A-ECA5F576EEED}" srcOrd="1" destOrd="0" presId="urn:microsoft.com/office/officeart/2005/8/layout/process5#1"/>
    <dgm:cxn modelId="{B24D269F-3A43-4E82-8FCF-6F921B091ED7}" type="presParOf" srcId="{2EB096D9-3CA4-42A0-A89A-ECA5F576EEED}" destId="{25FE534E-DA4A-4AAA-9A95-50AE3E1A2A7A}" srcOrd="0" destOrd="0" presId="urn:microsoft.com/office/officeart/2005/8/layout/process5#1"/>
    <dgm:cxn modelId="{0F048178-5758-4791-BE17-C2DCA1136A98}" type="presParOf" srcId="{5B126CAA-4C5E-4547-9E12-6D68B865D9CB}" destId="{95082986-4915-459A-8E5A-870D468EE0E2}" srcOrd="2" destOrd="0" presId="urn:microsoft.com/office/officeart/2005/8/layout/process5#1"/>
    <dgm:cxn modelId="{AE94BFBA-CF68-473E-ACF8-5D36ACAD4D41}" type="presParOf" srcId="{5B126CAA-4C5E-4547-9E12-6D68B865D9CB}" destId="{88E3D765-1424-4626-93E5-378543E8C27B}" srcOrd="3" destOrd="0" presId="urn:microsoft.com/office/officeart/2005/8/layout/process5#1"/>
    <dgm:cxn modelId="{3688E940-6981-4DF1-B600-9C59C5F3796F}" type="presParOf" srcId="{88E3D765-1424-4626-93E5-378543E8C27B}" destId="{A8BFEDB3-EC5B-4C3B-9A77-2C61FB39D909}" srcOrd="0" destOrd="0" presId="urn:microsoft.com/office/officeart/2005/8/layout/process5#1"/>
    <dgm:cxn modelId="{DB74DC13-8C4F-4B28-97B9-48C96E94A412}" type="presParOf" srcId="{5B126CAA-4C5E-4547-9E12-6D68B865D9CB}" destId="{20EDFF22-AF38-4E50-A4AE-0ECADD0138CF}" srcOrd="4" destOrd="0" presId="urn:microsoft.com/office/officeart/2005/8/layout/process5#1"/>
    <dgm:cxn modelId="{69A871EE-832B-49D8-B760-C31D66C700CF}" type="presParOf" srcId="{5B126CAA-4C5E-4547-9E12-6D68B865D9CB}" destId="{76212475-6BCF-4432-B4FA-87023E1F8EC7}" srcOrd="5" destOrd="0" presId="urn:microsoft.com/office/officeart/2005/8/layout/process5#1"/>
    <dgm:cxn modelId="{4B2F678D-C578-498F-B92E-E29FA2C67F21}" type="presParOf" srcId="{76212475-6BCF-4432-B4FA-87023E1F8EC7}" destId="{E2453C59-1424-4314-9D9D-89CB056EAB17}" srcOrd="0" destOrd="0" presId="urn:microsoft.com/office/officeart/2005/8/layout/process5#1"/>
    <dgm:cxn modelId="{B7D1B6B3-17A3-48D6-B764-A465E9C8C1E8}" type="presParOf" srcId="{5B126CAA-4C5E-4547-9E12-6D68B865D9CB}" destId="{7E2BB856-45E4-4F53-ACE2-E10DEC2823C1}" srcOrd="6" destOrd="0" presId="urn:microsoft.com/office/officeart/2005/8/layout/process5#1"/>
    <dgm:cxn modelId="{8EC975F4-13B4-4E8E-9C88-0B877EF3498B}" type="presParOf" srcId="{5B126CAA-4C5E-4547-9E12-6D68B865D9CB}" destId="{4870AC7A-4E06-4C15-9817-A1C26095132D}" srcOrd="7" destOrd="0" presId="urn:microsoft.com/office/officeart/2005/8/layout/process5#1"/>
    <dgm:cxn modelId="{6EA99D0B-EC62-437D-95FA-2E5D7EFD7BD8}" type="presParOf" srcId="{4870AC7A-4E06-4C15-9817-A1C26095132D}" destId="{426CCA2C-B01C-4267-A4A7-10F25DF2E6C4}" srcOrd="0" destOrd="0" presId="urn:microsoft.com/office/officeart/2005/8/layout/process5#1"/>
    <dgm:cxn modelId="{874308B4-9434-44C1-949F-E4C8F95955EF}" type="presParOf" srcId="{5B126CAA-4C5E-4547-9E12-6D68B865D9CB}" destId="{AEDDFAEA-EB05-4F26-8514-EA0E5499482A}" srcOrd="8" destOrd="0" presId="urn:microsoft.com/office/officeart/2005/8/layout/process5#1"/>
    <dgm:cxn modelId="{309D9312-5969-40B8-B8E0-E4256C54B0D7}" type="presParOf" srcId="{5B126CAA-4C5E-4547-9E12-6D68B865D9CB}" destId="{ADEAE845-8CC4-4C89-9FFB-FA74AE835406}" srcOrd="9" destOrd="0" presId="urn:microsoft.com/office/officeart/2005/8/layout/process5#1"/>
    <dgm:cxn modelId="{4CFC64B7-18D8-4643-AA1B-B60F2944BB8B}" type="presParOf" srcId="{ADEAE845-8CC4-4C89-9FFB-FA74AE835406}" destId="{21776B42-1FC9-429D-83D4-4FF72DADE73F}" srcOrd="0" destOrd="0" presId="urn:microsoft.com/office/officeart/2005/8/layout/process5#1"/>
    <dgm:cxn modelId="{CDE7EDBC-C91E-4290-B108-EA3FCC19FBF9}" type="presParOf" srcId="{5B126CAA-4C5E-4547-9E12-6D68B865D9CB}" destId="{7E3B0C5B-20E3-4962-9F4E-E6EFDE3EF9C8}" srcOrd="10" destOrd="0" presId="urn:microsoft.com/office/officeart/2005/8/layout/process5#1"/>
    <dgm:cxn modelId="{DA619798-53C1-4567-87D6-8B965F5BA595}" type="presParOf" srcId="{5B126CAA-4C5E-4547-9E12-6D68B865D9CB}" destId="{EA8ED2F9-42E6-44D6-9111-5804E77A3AB5}" srcOrd="11" destOrd="0" presId="urn:microsoft.com/office/officeart/2005/8/layout/process5#1"/>
    <dgm:cxn modelId="{60AC59DA-A3B8-4712-ACE7-E3BDE4B40979}" type="presParOf" srcId="{EA8ED2F9-42E6-44D6-9111-5804E77A3AB5}" destId="{D77F76D7-32F7-40AF-813E-69E1C4B4D11F}" srcOrd="0" destOrd="0" presId="urn:microsoft.com/office/officeart/2005/8/layout/process5#1"/>
    <dgm:cxn modelId="{9E616CC6-C748-479D-8AAF-9E90207926B2}" type="presParOf" srcId="{5B126CAA-4C5E-4547-9E12-6D68B865D9CB}" destId="{38207FFC-7DA8-4DC0-928F-03311121FC17}" srcOrd="12" destOrd="0" presId="urn:microsoft.com/office/officeart/2005/8/layout/process5#1"/>
    <dgm:cxn modelId="{E4A67EDE-2BD3-4C5A-8781-776C10439170}" type="presParOf" srcId="{5B126CAA-4C5E-4547-9E12-6D68B865D9CB}" destId="{E5DB17A8-0107-4908-9322-CE3BAD7E1467}" srcOrd="13" destOrd="0" presId="urn:microsoft.com/office/officeart/2005/8/layout/process5#1"/>
    <dgm:cxn modelId="{C943F1F0-54C9-4B26-A2B9-4D1CABF87A67}" type="presParOf" srcId="{E5DB17A8-0107-4908-9322-CE3BAD7E1467}" destId="{D7E7EBBC-36CA-4AB8-9212-7717AC8513AA}" srcOrd="0" destOrd="0" presId="urn:microsoft.com/office/officeart/2005/8/layout/process5#1"/>
    <dgm:cxn modelId="{70257C44-1B3A-4A14-B804-9BF6EF3FC251}" type="presParOf" srcId="{5B126CAA-4C5E-4547-9E12-6D68B865D9CB}" destId="{F7123316-DD94-458C-8632-361731EB9E7C}" srcOrd="14"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389437"/>
        <a:chOff x="0" y="0"/>
        <a:chExt cx="8229600" cy="4389437"/>
      </a:xfrm>
    </dsp:grpSpPr>
    <dsp:sp modelId="{CA0E794A-8E01-4168-B578-33D100C51FB5}">
      <dsp:nvSpPr>
        <dsp:cNvPr id="3" name="圆角矩形 2"/>
        <dsp:cNvSpPr/>
      </dsp:nvSpPr>
      <dsp:spPr bwMode="white">
        <a:xfrm>
          <a:off x="9071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提交申请</a:t>
          </a:r>
          <a:endParaRPr lang="zh-CN" altLang="en-US" dirty="0"/>
        </a:p>
      </dsp:txBody>
      <dsp:txXfrm>
        <a:off x="907195" y="-135"/>
        <a:ext cx="1688464" cy="1013079"/>
      </dsp:txXfrm>
    </dsp:sp>
    <dsp:sp modelId="{2EB096D9-3CA4-42A0-A89A-ECA5F576EEED}">
      <dsp:nvSpPr>
        <dsp:cNvPr id="4" name="右箭头 3"/>
        <dsp:cNvSpPr/>
      </dsp:nvSpPr>
      <dsp:spPr bwMode="white">
        <a:xfrm>
          <a:off x="275437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297035"/>
        <a:ext cx="357954" cy="418739"/>
      </dsp:txXfrm>
    </dsp:sp>
    <dsp:sp modelId="{95082986-4915-459A-8E5A-870D468EE0E2}">
      <dsp:nvSpPr>
        <dsp:cNvPr id="5" name="圆角矩形 4"/>
        <dsp:cNvSpPr/>
      </dsp:nvSpPr>
      <dsp:spPr bwMode="white">
        <a:xfrm>
          <a:off x="3271045" y="-135"/>
          <a:ext cx="1688464" cy="1013079"/>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资格审查</a:t>
          </a:r>
          <a:endParaRPr lang="zh-CN" altLang="en-US" dirty="0"/>
        </a:p>
      </dsp:txBody>
      <dsp:txXfrm>
        <a:off x="3271045" y="-135"/>
        <a:ext cx="1688464" cy="1013079"/>
      </dsp:txXfrm>
    </dsp:sp>
    <dsp:sp modelId="{88E3D765-1424-4626-93E5-378543E8C27B}">
      <dsp:nvSpPr>
        <dsp:cNvPr id="6" name="右箭头 5"/>
        <dsp:cNvSpPr/>
      </dsp:nvSpPr>
      <dsp:spPr bwMode="white">
        <a:xfrm>
          <a:off x="511822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5118225" y="297035"/>
        <a:ext cx="357954" cy="418739"/>
      </dsp:txXfrm>
    </dsp:sp>
    <dsp:sp modelId="{20EDFF22-AF38-4E50-A4AE-0ECADD0138CF}">
      <dsp:nvSpPr>
        <dsp:cNvPr id="7" name="圆角矩形 6"/>
        <dsp:cNvSpPr/>
      </dsp:nvSpPr>
      <dsp:spPr bwMode="white">
        <a:xfrm>
          <a:off x="56348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论文评阅</a:t>
          </a:r>
          <a:endParaRPr lang="zh-CN" altLang="en-US" dirty="0"/>
        </a:p>
      </dsp:txBody>
      <dsp:txXfrm>
        <a:off x="5634895" y="-135"/>
        <a:ext cx="1688464" cy="1013079"/>
      </dsp:txXfrm>
    </dsp:sp>
    <dsp:sp modelId="{76212475-6BCF-4432-B4FA-87023E1F8EC7}">
      <dsp:nvSpPr>
        <dsp:cNvPr id="8" name="右箭头 7"/>
        <dsp:cNvSpPr/>
      </dsp:nvSpPr>
      <dsp:spPr bwMode="white">
        <a:xfrm rot="5401943">
          <a:off x="6360788" y="125892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401943">
        <a:off x="6360788" y="1258925"/>
        <a:ext cx="357875" cy="418739"/>
      </dsp:txXfrm>
    </dsp:sp>
    <dsp:sp modelId="{7E2BB856-45E4-4F53-ACE2-E10DEC2823C1}">
      <dsp:nvSpPr>
        <dsp:cNvPr id="9" name="圆角矩形 8"/>
        <dsp:cNvSpPr/>
      </dsp:nvSpPr>
      <dsp:spPr bwMode="white">
        <a:xfrm>
          <a:off x="563394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学位论文答辩</a:t>
          </a:r>
          <a:endParaRPr lang="zh-CN" altLang="en-US" dirty="0"/>
        </a:p>
      </dsp:txBody>
      <dsp:txXfrm>
        <a:off x="5633941" y="1688179"/>
        <a:ext cx="1688464" cy="1013079"/>
      </dsp:txXfrm>
    </dsp:sp>
    <dsp:sp modelId="{4870AC7A-4E06-4C15-9817-A1C26095132D}">
      <dsp:nvSpPr>
        <dsp:cNvPr id="10" name="右箭头 9"/>
        <dsp:cNvSpPr/>
      </dsp:nvSpPr>
      <dsp:spPr bwMode="white">
        <a:xfrm rot="10800000">
          <a:off x="511727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5117271" y="1985349"/>
        <a:ext cx="357954" cy="418739"/>
      </dsp:txXfrm>
    </dsp:sp>
    <dsp:sp modelId="{AEDDFAEA-EB05-4F26-8514-EA0E5499482A}">
      <dsp:nvSpPr>
        <dsp:cNvPr id="11" name="圆角矩形 10"/>
        <dsp:cNvSpPr/>
      </dsp:nvSpPr>
      <dsp:spPr bwMode="white">
        <a:xfrm>
          <a:off x="327009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资料上交</a:t>
          </a:r>
          <a:endParaRPr lang="zh-CN" altLang="en-US" dirty="0"/>
        </a:p>
      </dsp:txBody>
      <dsp:txXfrm>
        <a:off x="3270091" y="1688179"/>
        <a:ext cx="1688464" cy="1013079"/>
      </dsp:txXfrm>
    </dsp:sp>
    <dsp:sp modelId="{ADEAE845-8CC4-4C89-9FFB-FA74AE835406}">
      <dsp:nvSpPr>
        <dsp:cNvPr id="12" name="右箭头 11"/>
        <dsp:cNvSpPr/>
      </dsp:nvSpPr>
      <dsp:spPr bwMode="white">
        <a:xfrm rot="10800000">
          <a:off x="275342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2753421" y="1985349"/>
        <a:ext cx="357954" cy="418739"/>
      </dsp:txXfrm>
    </dsp:sp>
    <dsp:sp modelId="{7E3B0C5B-20E3-4962-9F4E-E6EFDE3EF9C8}">
      <dsp:nvSpPr>
        <dsp:cNvPr id="13" name="圆角矩形 12"/>
        <dsp:cNvSpPr/>
      </dsp:nvSpPr>
      <dsp:spPr bwMode="white">
        <a:xfrm>
          <a:off x="906240" y="1688179"/>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学位审核</a:t>
          </a:r>
          <a:endParaRPr lang="zh-CN" altLang="en-US" dirty="0"/>
        </a:p>
      </dsp:txBody>
      <dsp:txXfrm>
        <a:off x="906240" y="1688179"/>
        <a:ext cx="1688464" cy="1013079"/>
      </dsp:txXfrm>
    </dsp:sp>
    <dsp:sp modelId="{EA8ED2F9-42E6-44D6-9111-5804E77A3AB5}">
      <dsp:nvSpPr>
        <dsp:cNvPr id="14" name="右箭头 13"/>
        <dsp:cNvSpPr/>
      </dsp:nvSpPr>
      <dsp:spPr bwMode="white">
        <a:xfrm rot="5398056">
          <a:off x="1572317" y="297405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398056">
        <a:off x="1572317" y="2974055"/>
        <a:ext cx="357875" cy="418739"/>
      </dsp:txXfrm>
    </dsp:sp>
    <dsp:sp modelId="{38207FFC-7DA8-4DC0-928F-03311121FC17}">
      <dsp:nvSpPr>
        <dsp:cNvPr id="15" name="圆角矩形 14"/>
        <dsp:cNvSpPr/>
      </dsp:nvSpPr>
      <dsp:spPr bwMode="white">
        <a:xfrm>
          <a:off x="90719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离校、发证</a:t>
          </a:r>
          <a:endParaRPr lang="zh-CN" altLang="en-US" dirty="0"/>
        </a:p>
      </dsp:txBody>
      <dsp:txXfrm>
        <a:off x="907195" y="3376493"/>
        <a:ext cx="1688464" cy="1013079"/>
      </dsp:txXfrm>
    </dsp:sp>
    <dsp:sp modelId="{E5DB17A8-0107-4908-9322-CE3BAD7E1467}">
      <dsp:nvSpPr>
        <dsp:cNvPr id="16" name="右箭头 15"/>
        <dsp:cNvSpPr/>
      </dsp:nvSpPr>
      <dsp:spPr bwMode="white">
        <a:xfrm>
          <a:off x="2754375" y="3673663"/>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3673663"/>
        <a:ext cx="357954" cy="418739"/>
      </dsp:txXfrm>
    </dsp:sp>
    <dsp:sp modelId="{F7123316-DD94-458C-8632-361731EB9E7C}">
      <dsp:nvSpPr>
        <dsp:cNvPr id="17" name="圆角矩形 16"/>
        <dsp:cNvSpPr/>
      </dsp:nvSpPr>
      <dsp:spPr bwMode="white">
        <a:xfrm>
          <a:off x="327104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t>资料归档</a:t>
          </a:r>
          <a:endParaRPr lang="zh-CN" altLang="en-US" dirty="0"/>
        </a:p>
      </dsp:txBody>
      <dsp:txXfrm>
        <a:off x="3271045" y="3376493"/>
        <a:ext cx="1688464" cy="10130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p:sp>
      <p:sp>
        <p:nvSpPr>
          <p:cNvPr id="1638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p>
            <a:pPr algn="r" fontAlgn="base"/>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a:t>单击此处编辑母版文本样式</a:t>
            </a:r>
            <a:endParaRPr lang="zh-CN" altLang="en-US" strike="noStrike" noProof="1"/>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p>
            <a:pPr algn="r" fontAlgn="base"/>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a:t>单击此处编辑母版文本样式</a:t>
            </a:r>
            <a:endParaRPr lang="zh-CN" altLang="en-US" strike="noStrike" noProof="1"/>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a:t>单击此处编辑母版文本样式</a:t>
            </a:r>
            <a:endParaRPr lang="zh-CN" altLang="en-US" strike="noStrike" noProof="1"/>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a:t>单击此处编辑母版文本样式</a:t>
            </a:r>
            <a:endParaRPr lang="zh-CN" altLang="en-US" strike="noStrike" noProof="1"/>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lstStyle/>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nchorCtr="0"/>
          <a:lstStyle/>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hyperlink" Target="http://210.32.137.90/s/lib/libtb/show/408" TargetMode="External"/><Relationship Id="rId1" Type="http://schemas.openxmlformats.org/officeDocument/2006/relationships/hyperlink" Target="http://210.32.137.90/s/lib/libtb/turning/405" TargetMode="Externa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grs.zju.edu.c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mm.zju.edu.cn/chinese/"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684209" y="2420930"/>
            <a:ext cx="7775575" cy="1728792"/>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a:ln>
                  <a:noFill/>
                </a:ln>
                <a:solidFill>
                  <a:srgbClr val="FF6600"/>
                </a:solidFill>
                <a:effectLst>
                  <a:outerShdw blurRad="38100" dist="25400" dir="5400000" algn="tl" rotWithShape="0">
                    <a:srgbClr val="000000">
                      <a:alpha val="43000"/>
                    </a:srgbClr>
                  </a:outerShdw>
                </a:effectLst>
                <a:uLnTx/>
                <a:uFillTx/>
                <a:latin typeface="+mj-lt"/>
                <a:ea typeface="+mj-ea"/>
                <a:cs typeface="+mj-cs"/>
              </a:rPr>
              <a:t>全日制研究生论文答辩和学位申请基本程序及注意事项</a:t>
            </a:r>
            <a:endParaRPr kumimoji="0" lang="zh-CN" altLang="en-US" sz="4400" b="1" i="0" u="none" strike="noStrike" kern="1200" cap="none" spc="0" normalizeH="0" baseline="0" noProof="0" dirty="0">
              <a:ln>
                <a:noFill/>
              </a:ln>
              <a:solidFill>
                <a:srgbClr val="FF6600"/>
              </a:solidFill>
              <a:effectLst>
                <a:outerShdw blurRad="38100" dist="25400" dir="5400000" algn="tl" rotWithShape="0">
                  <a:srgbClr val="000000">
                    <a:alpha val="43000"/>
                  </a:srgbClr>
                </a:outerShdw>
              </a:effectLst>
              <a:uLnTx/>
              <a:uFillTx/>
              <a:latin typeface="+mj-lt"/>
              <a:ea typeface="+mj-ea"/>
              <a:cs typeface="+mj-cs"/>
            </a:endParaRPr>
          </a:p>
        </p:txBody>
      </p:sp>
      <p:sp>
        <p:nvSpPr>
          <p:cNvPr id="5123" name="Rectangle 3"/>
          <p:cNvSpPr>
            <a:spLocks noGrp="1" noChangeArrowheads="1"/>
          </p:cNvSpPr>
          <p:nvPr>
            <p:ph type="subTitle" idx="1"/>
          </p:nvPr>
        </p:nvSpPr>
        <p:spPr>
          <a:xfrm>
            <a:off x="1428750" y="4714875"/>
            <a:ext cx="6369050" cy="911225"/>
          </a:xfrm>
        </p:spPr>
        <p:txBody>
          <a:bodyPr vert="horz" wrap="square" lIns="0" tIns="45720" rIns="18288" bIns="45720" numCol="1" anchor="t" anchorCtr="0" compatLnSpc="1"/>
          <a:lstStyle/>
          <a:p>
            <a:pPr marL="0" marR="0" lvl="0" indent="0" algn="ctr" defTabSz="914400" rtl="0" eaLnBrk="1" fontAlgn="base" latinLnBrk="0" hangingPunct="1">
              <a:lnSpc>
                <a:spcPct val="90000"/>
              </a:lnSpc>
              <a:spcBef>
                <a:spcPct val="20000"/>
              </a:spcBef>
              <a:spcAft>
                <a:spcPct val="0"/>
              </a:spcAft>
              <a:buClr>
                <a:srgbClr val="0BD0D9"/>
              </a:buClr>
              <a:buSzPct val="95000"/>
              <a:buFont typeface="Wingdings 2" panose="05020102010507070707" pitchFamily="18" charset="2"/>
              <a:buNone/>
              <a:defRPr/>
            </a:pPr>
            <a:r>
              <a:rPr kumimoji="0" lang="en-US" altLang="zh-CN" sz="3200" b="0" i="0" u="none" strike="noStrike" kern="1200" cap="none" spc="0" normalizeH="0" baseline="0" noProof="0" dirty="0">
                <a:ln>
                  <a:noFill/>
                </a:ln>
                <a:solidFill>
                  <a:schemeClr val="tx1"/>
                </a:solidFill>
                <a:effectLst/>
                <a:uLnTx/>
                <a:uFillTx/>
                <a:latin typeface="+mn-ea"/>
                <a:ea typeface="+mn-ea"/>
                <a:cs typeface="Arial" panose="020B0604020202020204" pitchFamily="34" charset="0"/>
              </a:rPr>
              <a:t>2023</a:t>
            </a:r>
            <a:r>
              <a:rPr kumimoji="0" lang="zh-CN" altLang="en-US" sz="3200" b="0" i="0" u="none" strike="noStrike" kern="1200" cap="none" spc="0" normalizeH="0" baseline="0" noProof="0" dirty="0">
                <a:ln>
                  <a:noFill/>
                </a:ln>
                <a:solidFill>
                  <a:schemeClr val="tx1"/>
                </a:solidFill>
                <a:effectLst/>
                <a:uLnTx/>
                <a:uFillTx/>
                <a:latin typeface="+mn-ea"/>
                <a:ea typeface="+mn-ea"/>
                <a:cs typeface="Arial" panose="020B0604020202020204" pitchFamily="34" charset="0"/>
              </a:rPr>
              <a:t>年夏季</a:t>
            </a:r>
            <a:endParaRPr kumimoji="0" lang="en-US" altLang="zh-CN" sz="32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57200" y="704850"/>
            <a:ext cx="8229600" cy="1143000"/>
          </a:xfrm>
        </p:spPr>
        <p:txBody>
          <a:bodyPr vert="horz" wrap="square" lIns="0" tIns="45720" rIns="0" bIns="0" anchor="b" anchorCtr="0"/>
          <a:lstStyle/>
          <a:p>
            <a:r>
              <a:rPr lang="zh-CN" altLang="en-US" dirty="0"/>
              <a:t>影响因子查询：</a:t>
            </a:r>
            <a:endParaRPr lang="zh-CN" altLang="en-US" dirty="0"/>
          </a:p>
        </p:txBody>
      </p:sp>
      <p:sp>
        <p:nvSpPr>
          <p:cNvPr id="14338" name="内容占位符 2"/>
          <p:cNvSpPr>
            <a:spLocks noGrp="1"/>
          </p:cNvSpPr>
          <p:nvPr>
            <p:ph sz="half" idx="1"/>
          </p:nvPr>
        </p:nvSpPr>
        <p:spPr>
          <a:xfrm>
            <a:off x="457200" y="1920875"/>
            <a:ext cx="4038600" cy="4433888"/>
          </a:xfrm>
        </p:spPr>
        <p:txBody>
          <a:bodyPr vert="horz" wrap="square" lIns="91440" tIns="45720" rIns="91440" bIns="45720" anchor="t" anchorCtr="0"/>
          <a:lstStyle/>
          <a:p>
            <a:pPr>
              <a:buClr>
                <a:srgbClr val="0BD0D9"/>
              </a:buClr>
              <a:buSzPct val="95000"/>
            </a:pPr>
            <a:endParaRPr lang="zh-CN" altLang="en-US" kern="1200" dirty="0">
              <a:latin typeface="+mn-lt"/>
              <a:ea typeface="+mn-ea"/>
              <a:cs typeface="+mn-cs"/>
            </a:endParaRPr>
          </a:p>
        </p:txBody>
      </p:sp>
      <p:sp>
        <p:nvSpPr>
          <p:cNvPr id="14339" name="内容占位符 3"/>
          <p:cNvSpPr>
            <a:spLocks noGrp="1"/>
          </p:cNvSpPr>
          <p:nvPr>
            <p:ph sz="half" idx="2"/>
          </p:nvPr>
        </p:nvSpPr>
        <p:spPr>
          <a:xfrm>
            <a:off x="5214938" y="2428875"/>
            <a:ext cx="3471862" cy="3925888"/>
          </a:xfrm>
        </p:spPr>
        <p:txBody>
          <a:bodyPr vert="horz" wrap="square" lIns="91440" tIns="45720" rIns="91440" bIns="45720" anchor="t" anchorCtr="0"/>
          <a:lstStyle/>
          <a:p>
            <a:pPr>
              <a:buClr>
                <a:srgbClr val="0BD0D9"/>
              </a:buClr>
              <a:buSzPct val="95000"/>
            </a:pPr>
            <a:r>
              <a:rPr lang="en-US" altLang="zh-CN" b="1" kern="1200" dirty="0">
                <a:latin typeface="+mn-lt"/>
                <a:ea typeface="+mn-ea"/>
                <a:cs typeface="+mn-cs"/>
                <a:hlinkClick r:id="rId1"/>
              </a:rPr>
              <a:t>Web of Knowledge</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  </a:t>
            </a:r>
            <a:r>
              <a:rPr lang="zh-CN" altLang="en-US" kern="1200" dirty="0">
                <a:latin typeface="+mn-lt"/>
                <a:ea typeface="+mn-ea"/>
                <a:cs typeface="+mn-cs"/>
              </a:rPr>
              <a:t>（</a:t>
            </a:r>
            <a:r>
              <a:rPr lang="en-US" altLang="zh-CN" kern="1200" dirty="0">
                <a:latin typeface="+mn-lt"/>
                <a:ea typeface="+mn-ea"/>
                <a:cs typeface="+mn-cs"/>
              </a:rPr>
              <a:t> </a:t>
            </a:r>
            <a:r>
              <a:rPr lang="zh-CN" altLang="en-US" kern="1200" dirty="0">
                <a:latin typeface="+mn-lt"/>
                <a:ea typeface="+mn-ea"/>
                <a:cs typeface="+mn-cs"/>
              </a:rPr>
              <a:t>检索平台 ）</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hlinkClick r:id="rId2"/>
              </a:rPr>
              <a:t>Journal Citation Reports</a:t>
            </a:r>
            <a:r>
              <a:rPr lang="en-US" altLang="zh-CN" kern="1200" dirty="0">
                <a:latin typeface="+mn-lt"/>
                <a:ea typeface="+mn-ea"/>
                <a:cs typeface="+mn-cs"/>
              </a:rPr>
              <a:t>（</a:t>
            </a:r>
            <a:r>
              <a:rPr lang="zh-CN" altLang="en-US" kern="1200" dirty="0">
                <a:latin typeface="+mn-lt"/>
                <a:ea typeface="+mn-ea"/>
                <a:cs typeface="+mn-cs"/>
              </a:rPr>
              <a:t>期刊引用报告，简称</a:t>
            </a:r>
            <a:r>
              <a:rPr lang="en-US" altLang="zh-CN" kern="1200" dirty="0">
                <a:latin typeface="+mn-lt"/>
                <a:ea typeface="+mn-ea"/>
                <a:cs typeface="+mn-cs"/>
              </a:rPr>
              <a:t>JCR）</a:t>
            </a:r>
            <a:endParaRPr lang="en-US" altLang="zh-CN" kern="1200" dirty="0">
              <a:latin typeface="+mn-lt"/>
              <a:ea typeface="+mn-ea"/>
              <a:cs typeface="+mn-cs"/>
            </a:endParaRPr>
          </a:p>
          <a:p>
            <a:pPr>
              <a:buClr>
                <a:srgbClr val="0BD0D9"/>
              </a:buClr>
              <a:buSzPct val="95000"/>
            </a:pPr>
            <a:r>
              <a:rPr lang="en-US" altLang="zh-CN" b="1" kern="1200" dirty="0">
                <a:solidFill>
                  <a:srgbClr val="FF0000"/>
                </a:solidFill>
                <a:latin typeface="+mn-lt"/>
                <a:ea typeface="+mn-ea"/>
                <a:cs typeface="+mn-cs"/>
              </a:rPr>
              <a:t>SCI</a:t>
            </a:r>
            <a:r>
              <a:rPr lang="zh-CN" altLang="en-US" b="1" kern="1200" dirty="0">
                <a:solidFill>
                  <a:srgbClr val="FF0000"/>
                </a:solidFill>
                <a:latin typeface="+mn-lt"/>
                <a:ea typeface="+mn-ea"/>
                <a:cs typeface="+mn-cs"/>
              </a:rPr>
              <a:t>请提供玉泉图书馆开具的文献检索证明或杂志影响因子证明！</a:t>
            </a:r>
            <a:endParaRPr lang="en-US" altLang="zh-CN" b="1" kern="1200" dirty="0">
              <a:solidFill>
                <a:srgbClr val="FF0000"/>
              </a:solidFill>
              <a:latin typeface="+mn-lt"/>
              <a:ea typeface="+mn-ea"/>
              <a:cs typeface="+mn-cs"/>
            </a:endParaRPr>
          </a:p>
          <a:p>
            <a:pPr>
              <a:buClr>
                <a:srgbClr val="0BD0D9"/>
              </a:buClr>
              <a:buSzPct val="95000"/>
            </a:pPr>
            <a:endParaRPr lang="zh-CN" altLang="en-US" kern="1200" dirty="0">
              <a:latin typeface="+mn-lt"/>
              <a:ea typeface="+mn-ea"/>
              <a:cs typeface="+mn-cs"/>
            </a:endParaRPr>
          </a:p>
        </p:txBody>
      </p:sp>
      <p:pic>
        <p:nvPicPr>
          <p:cNvPr id="14340" name="Picture 2"/>
          <p:cNvPicPr>
            <a:picLocks noChangeAspect="1"/>
          </p:cNvPicPr>
          <p:nvPr/>
        </p:nvPicPr>
        <p:blipFill>
          <a:blip r:embed="rId3"/>
          <a:srcRect l="21581" t="9261" r="21864" b="3426"/>
          <a:stretch>
            <a:fillRect/>
          </a:stretch>
        </p:blipFill>
        <p:spPr>
          <a:xfrm>
            <a:off x="428625" y="1928813"/>
            <a:ext cx="4113213" cy="35718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爆炸形 1 20"/>
          <p:cNvSpPr/>
          <p:nvPr/>
        </p:nvSpPr>
        <p:spPr>
          <a:xfrm>
            <a:off x="5929313" y="2214563"/>
            <a:ext cx="2928938" cy="11430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a:t>
            </a:r>
            <a:r>
              <a:rPr kumimoji="0" lang="en-US" altLang="zh-CN" sz="5000" b="1" i="0" u="none" strike="noStrike" kern="1200" cap="none" spc="0" normalizeH="0" baseline="0" noProof="0" dirty="0">
                <a:ln>
                  <a:noFill/>
                </a:ln>
                <a:solidFill>
                  <a:srgbClr val="C00000"/>
                </a:solidFill>
                <a:effectLst/>
                <a:uLnTx/>
                <a:uFillTx/>
                <a:latin typeface="+mj-lt"/>
                <a:ea typeface="+mj-ea"/>
                <a:cs typeface="+mj-cs"/>
              </a:rPr>
              <a:t>2</a:t>
            </a: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）网上申请</a:t>
            </a:r>
            <a:r>
              <a:rPr kumimoji="0" lang="en-US" altLang="zh-CN" sz="5000" b="1" i="0" u="none" strike="noStrike" kern="1200" cap="none" spc="0" normalizeH="0" baseline="0" noProof="0" dirty="0">
                <a:ln>
                  <a:noFill/>
                </a:ln>
                <a:solidFill>
                  <a:srgbClr val="C00000"/>
                </a:solidFill>
                <a:effectLst/>
                <a:uLnTx/>
                <a:uFillTx/>
                <a:latin typeface="+mj-lt"/>
                <a:ea typeface="+mj-ea"/>
                <a:cs typeface="+mj-cs"/>
              </a:rPr>
              <a:t>-</a:t>
            </a: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浙大系统</a:t>
            </a:r>
            <a:br>
              <a:rPr kumimoji="0" lang="zh-CN" altLang="en-US" sz="5000" b="1" i="0" u="none" strike="noStrike" kern="1200" cap="none" spc="0" normalizeH="0" baseline="0" noProof="0" dirty="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5363" name="内容占位符 4"/>
          <p:cNvSpPr>
            <a:spLocks noGrp="1"/>
          </p:cNvSpPr>
          <p:nvPr>
            <p:ph idx="1"/>
          </p:nvPr>
        </p:nvSpPr>
        <p:spPr>
          <a:xfrm>
            <a:off x="642938" y="1285875"/>
            <a:ext cx="5572125" cy="2571750"/>
          </a:xfrm>
        </p:spPr>
        <p:txBody>
          <a:bodyPr vert="horz" wrap="square" lIns="91440" tIns="45720" rIns="91440" bIns="45720" anchor="t" anchorCtr="0"/>
          <a:lstStyle/>
          <a:p>
            <a:pPr eaLnBrk="1" hangingPunct="1"/>
            <a:r>
              <a:rPr lang="zh-CN" altLang="en-US" dirty="0"/>
              <a:t>网站名称：浙江大学研究生院</a:t>
            </a:r>
            <a:endParaRPr lang="en-US" altLang="zh-CN" dirty="0"/>
          </a:p>
          <a:p>
            <a:pPr eaLnBrk="1" hangingPunct="1"/>
            <a:r>
              <a:rPr lang="zh-CN" altLang="en-US" dirty="0"/>
              <a:t>网站地址：</a:t>
            </a:r>
            <a:r>
              <a:rPr lang="en-US" altLang="zh-CN" dirty="0">
                <a:solidFill>
                  <a:srgbClr val="C00000"/>
                </a:solidFill>
                <a:hlinkClick r:id="rId1"/>
              </a:rPr>
              <a:t>http://grs.zju.edu.cn/</a:t>
            </a:r>
            <a:endParaRPr lang="en-US" altLang="zh-CN" dirty="0">
              <a:solidFill>
                <a:srgbClr val="C00000"/>
              </a:solidFill>
            </a:endParaRPr>
          </a:p>
          <a:p>
            <a:pPr eaLnBrk="1" hangingPunct="1"/>
            <a:r>
              <a:rPr lang="zh-CN" altLang="en-US" dirty="0"/>
              <a:t>登录研究生管理系统</a:t>
            </a:r>
            <a:endParaRPr lang="en-US" altLang="zh-CN" dirty="0"/>
          </a:p>
          <a:p>
            <a:pPr eaLnBrk="1" hangingPunct="1">
              <a:buNone/>
            </a:pPr>
            <a:r>
              <a:rPr lang="zh-CN" altLang="en-US" b="1" dirty="0">
                <a:solidFill>
                  <a:srgbClr val="C00000"/>
                </a:solidFill>
              </a:rPr>
              <a:t>全日制研究生信息系统登录</a:t>
            </a:r>
            <a:endParaRPr lang="en-US" altLang="zh-CN" dirty="0">
              <a:solidFill>
                <a:srgbClr val="C00000"/>
              </a:solidFill>
            </a:endParaRPr>
          </a:p>
          <a:p>
            <a:pPr eaLnBrk="1" hangingPunct="1">
              <a:buNone/>
            </a:pPr>
            <a:r>
              <a:rPr lang="en-US" altLang="zh-CN" dirty="0">
                <a:solidFill>
                  <a:srgbClr val="C00000"/>
                </a:solidFill>
              </a:rPr>
              <a:t>     </a:t>
            </a:r>
            <a:r>
              <a:rPr lang="zh-CN" altLang="en-US" dirty="0"/>
              <a:t>账号：</a:t>
            </a:r>
            <a:r>
              <a:rPr lang="zh-CN" altLang="en-US" dirty="0">
                <a:solidFill>
                  <a:srgbClr val="C00000"/>
                </a:solidFill>
              </a:rPr>
              <a:t>学号  </a:t>
            </a:r>
            <a:r>
              <a:rPr lang="zh-CN" altLang="en-US" dirty="0"/>
              <a:t>初始密码：</a:t>
            </a:r>
            <a:endParaRPr lang="en-US" altLang="zh-CN" dirty="0"/>
          </a:p>
          <a:p>
            <a:pPr eaLnBrk="1" hangingPunct="1">
              <a:buNone/>
            </a:pPr>
            <a:r>
              <a:rPr lang="zh-CN" altLang="en-US" dirty="0">
                <a:solidFill>
                  <a:srgbClr val="0000FF"/>
                </a:solidFill>
              </a:rPr>
              <a:t>     </a:t>
            </a:r>
            <a:endParaRPr lang="zh-CN" altLang="en-US" dirty="0">
              <a:solidFill>
                <a:srgbClr val="C00000"/>
              </a:solidFill>
            </a:endParaRPr>
          </a:p>
        </p:txBody>
      </p:sp>
      <p:pic>
        <p:nvPicPr>
          <p:cNvPr id="15367" name="Picture 5" descr="D:\My Documents\My Pictures\20150416-4.bmp"/>
          <p:cNvPicPr>
            <a:picLocks noChangeAspect="1"/>
          </p:cNvPicPr>
          <p:nvPr/>
        </p:nvPicPr>
        <p:blipFill>
          <a:blip r:embed="rId2"/>
          <a:stretch>
            <a:fillRect/>
          </a:stretch>
        </p:blipFill>
        <p:spPr>
          <a:xfrm>
            <a:off x="5286375" y="3981450"/>
            <a:ext cx="3724275" cy="2876550"/>
          </a:xfrm>
          <a:prstGeom prst="rect">
            <a:avLst/>
          </a:prstGeom>
          <a:noFill/>
          <a:ln w="9525">
            <a:noFill/>
          </a:ln>
        </p:spPr>
      </p:pic>
      <p:cxnSp>
        <p:nvCxnSpPr>
          <p:cNvPr id="14" name="直接箭头连接符 13"/>
          <p:cNvCxnSpPr/>
          <p:nvPr/>
        </p:nvCxnSpPr>
        <p:spPr>
          <a:xfrm flipV="1">
            <a:off x="3857625" y="4786313"/>
            <a:ext cx="1500188" cy="714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357813" y="4500563"/>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5370" name="矩形 20"/>
          <p:cNvSpPr/>
          <p:nvPr/>
        </p:nvSpPr>
        <p:spPr>
          <a:xfrm>
            <a:off x="5857875" y="4929188"/>
            <a:ext cx="3286125"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全日制研究生信息系统登录</a:t>
            </a:r>
            <a:endParaRPr lang="zh-CN" altLang="en-US" sz="2000" b="1" dirty="0">
              <a:solidFill>
                <a:srgbClr val="C00000"/>
              </a:solidFill>
              <a:latin typeface="Arial" panose="020B0604020202020204" pitchFamily="34" charset="0"/>
              <a:ea typeface="宋体" panose="02010600030101010101" pitchFamily="2" charset="-122"/>
            </a:endParaRPr>
          </a:p>
        </p:txBody>
      </p:sp>
      <p:sp>
        <p:nvSpPr>
          <p:cNvPr id="15371" name="矩形 18"/>
          <p:cNvSpPr/>
          <p:nvPr/>
        </p:nvSpPr>
        <p:spPr>
          <a:xfrm>
            <a:off x="6215063" y="2500313"/>
            <a:ext cx="2428875" cy="523875"/>
          </a:xfrm>
          <a:prstGeom prst="rect">
            <a:avLst/>
          </a:prstGeom>
          <a:noFill/>
          <a:ln w="9525">
            <a:noFill/>
          </a:ln>
        </p:spPr>
        <p:txBody>
          <a:bodyPr anchor="t" anchorCtr="0">
            <a:spAutoFit/>
          </a:bodyPr>
          <a:lstStyle/>
          <a:p>
            <a:r>
              <a:rPr lang="zh-CN" altLang="en-US" sz="2800" dirty="0">
                <a:solidFill>
                  <a:srgbClr val="C00000"/>
                </a:solidFill>
                <a:latin typeface="Arial" panose="020B0604020202020204" pitchFamily="34" charset="0"/>
                <a:ea typeface="宋体" panose="02010600030101010101" pitchFamily="2" charset="-122"/>
              </a:rPr>
              <a:t>校外可以登录</a:t>
            </a:r>
            <a:endParaRPr lang="zh-CN" altLang="en-US" dirty="0">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78105" y="4004945"/>
            <a:ext cx="5208270" cy="26968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vert="horz" wrap="square" lIns="0" tIns="45720" rIns="0" bIns="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000" b="0" i="0" u="none" strike="noStrike" kern="1200" cap="none" spc="0" normalizeH="0" baseline="0" noProof="0" dirty="0">
                <a:ln>
                  <a:noFill/>
                </a:ln>
                <a:solidFill>
                  <a:schemeClr val="tx2"/>
                </a:solidFill>
                <a:effectLst/>
                <a:uLnTx/>
                <a:uFillTx/>
                <a:latin typeface="+mj-lt"/>
                <a:ea typeface="+mj-ea"/>
                <a:cs typeface="+mj-cs"/>
              </a:rPr>
              <a:t>网上申请内容和要求</a:t>
            </a:r>
            <a:br>
              <a:rPr kumimoji="0" lang="en-US" altLang="zh-CN" sz="5000" b="0" i="0" u="none" strike="noStrike" kern="1200" cap="none" spc="0" normalizeH="0" baseline="0" noProof="0" dirty="0">
                <a:ln>
                  <a:noFill/>
                </a:ln>
                <a:solidFill>
                  <a:schemeClr val="tx2"/>
                </a:solidFill>
                <a:effectLst/>
                <a:uLnTx/>
                <a:uFillTx/>
                <a:latin typeface="+mj-lt"/>
                <a:ea typeface="+mj-ea"/>
                <a:cs typeface="+mj-cs"/>
              </a:rPr>
            </a:br>
            <a:r>
              <a:rPr kumimoji="0" lang="en-US" altLang="zh-CN" sz="24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Garamond" panose="02020404030301010803" pitchFamily="18" charset="0"/>
                <a:ea typeface="+mj-ea"/>
                <a:cs typeface="+mj-cs"/>
              </a:rPr>
              <a:t>(</a:t>
            </a:r>
            <a:r>
              <a:rPr kumimoji="0" lang="en-US" altLang="zh-CN"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3</a:t>
            </a: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月</a:t>
            </a:r>
            <a:r>
              <a:rPr kumimoji="0" lang="en-US" altLang="zh-CN"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26</a:t>
            </a: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日前提交申请</a:t>
            </a:r>
            <a:r>
              <a:rPr kumimoji="0" lang="en-US" altLang="zh-CN" sz="24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Garamond" panose="02020404030301010803" pitchFamily="18" charset="0"/>
                <a:ea typeface="+mj-ea"/>
                <a:cs typeface="+mj-cs"/>
              </a:rPr>
              <a:t>)</a:t>
            </a:r>
            <a:endParaRPr kumimoji="0" lang="zh-CN" alt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7410" name="内容占位符 2"/>
          <p:cNvSpPr>
            <a:spLocks noGrp="1"/>
          </p:cNvSpPr>
          <p:nvPr>
            <p:ph idx="1"/>
          </p:nvPr>
        </p:nvSpPr>
        <p:spPr>
          <a:xfrm>
            <a:off x="214313" y="1935163"/>
            <a:ext cx="8786812" cy="4389437"/>
          </a:xfrm>
        </p:spPr>
        <p:txBody>
          <a:bodyPr vert="horz" wrap="square" lIns="91440" tIns="45720" rIns="91440" bIns="45720" anchor="t" anchorCtr="0"/>
          <a:lstStyle/>
          <a:p>
            <a:r>
              <a:rPr lang="en-US" altLang="zh-CN" b="1" dirty="0"/>
              <a:t>1</a:t>
            </a:r>
            <a:r>
              <a:rPr lang="zh-CN" altLang="en-US" b="1" dirty="0"/>
              <a:t>）完善上报信息</a:t>
            </a:r>
            <a:endParaRPr lang="zh-CN" altLang="en-US" dirty="0"/>
          </a:p>
          <a:p>
            <a:r>
              <a:rPr lang="en-US" altLang="zh-CN" b="1" dirty="0"/>
              <a:t>2</a:t>
            </a:r>
            <a:r>
              <a:rPr lang="zh-CN" altLang="en-US" b="1" dirty="0"/>
              <a:t>）课程成绩</a:t>
            </a:r>
            <a:r>
              <a:rPr lang="zh-CN" altLang="en-US" dirty="0"/>
              <a:t>：按培养方案和实际上课情况制定个人学习计划</a:t>
            </a:r>
            <a:r>
              <a:rPr lang="en-US" altLang="zh-CN" dirty="0"/>
              <a:t>---</a:t>
            </a:r>
            <a:r>
              <a:rPr lang="zh-CN" altLang="en-US" dirty="0"/>
              <a:t>导师审核</a:t>
            </a:r>
            <a:r>
              <a:rPr lang="en-US" altLang="zh-CN" dirty="0"/>
              <a:t>---</a:t>
            </a:r>
            <a:r>
              <a:rPr lang="zh-CN" altLang="en-US" dirty="0"/>
              <a:t>学院审核     课程成绩</a:t>
            </a:r>
            <a:r>
              <a:rPr lang="en-US" altLang="zh-CN" dirty="0">
                <a:solidFill>
                  <a:srgbClr val="FF0000"/>
                </a:solidFill>
              </a:rPr>
              <a:t>---</a:t>
            </a:r>
            <a:r>
              <a:rPr lang="zh-CN" altLang="en-US" dirty="0">
                <a:solidFill>
                  <a:srgbClr val="FF0000"/>
                </a:solidFill>
              </a:rPr>
              <a:t>系统</a:t>
            </a:r>
            <a:r>
              <a:rPr lang="zh-CN" altLang="en-US" b="1" dirty="0">
                <a:solidFill>
                  <a:srgbClr val="FF0000"/>
                </a:solidFill>
              </a:rPr>
              <a:t>机审</a:t>
            </a:r>
            <a:endParaRPr lang="zh-CN" altLang="en-US" b="1" dirty="0">
              <a:solidFill>
                <a:srgbClr val="FF0000"/>
              </a:solidFill>
            </a:endParaRPr>
          </a:p>
          <a:p>
            <a:r>
              <a:rPr lang="en-US" altLang="zh-CN" b="1" dirty="0"/>
              <a:t>3</a:t>
            </a:r>
            <a:r>
              <a:rPr lang="zh-CN" altLang="en-US" b="1" dirty="0"/>
              <a:t>）读书报告</a:t>
            </a:r>
            <a:r>
              <a:rPr lang="zh-CN" altLang="en-US" dirty="0"/>
              <a:t>：博士</a:t>
            </a:r>
            <a:r>
              <a:rPr lang="en-US" altLang="zh-CN" dirty="0"/>
              <a:t>6</a:t>
            </a:r>
            <a:r>
              <a:rPr lang="zh-CN" altLang="en-US" dirty="0"/>
              <a:t>次，直博</a:t>
            </a:r>
            <a:r>
              <a:rPr lang="en-US" altLang="zh-CN" dirty="0"/>
              <a:t>/</a:t>
            </a:r>
            <a:r>
              <a:rPr lang="zh-CN" altLang="en-US" dirty="0"/>
              <a:t>硕博</a:t>
            </a:r>
            <a:r>
              <a:rPr lang="en-US" altLang="zh-CN" dirty="0"/>
              <a:t>10</a:t>
            </a:r>
            <a:r>
              <a:rPr lang="zh-CN" altLang="en-US" dirty="0"/>
              <a:t>次，硕士</a:t>
            </a:r>
            <a:r>
              <a:rPr lang="en-US" altLang="zh-CN" dirty="0"/>
              <a:t>4</a:t>
            </a:r>
            <a:r>
              <a:rPr lang="zh-CN" altLang="en-US" dirty="0"/>
              <a:t>次，八年制</a:t>
            </a:r>
            <a:r>
              <a:rPr lang="en-US" altLang="zh-CN" dirty="0"/>
              <a:t>4</a:t>
            </a:r>
            <a:r>
              <a:rPr lang="zh-CN" altLang="en-US" dirty="0"/>
              <a:t>次；</a:t>
            </a:r>
            <a:r>
              <a:rPr lang="en-US" altLang="zh-CN" dirty="0">
                <a:solidFill>
                  <a:srgbClr val="FF0000"/>
                </a:solidFill>
              </a:rPr>
              <a:t>--</a:t>
            </a:r>
            <a:r>
              <a:rPr lang="zh-CN" altLang="en-US" dirty="0">
                <a:solidFill>
                  <a:srgbClr val="FF0000"/>
                </a:solidFill>
              </a:rPr>
              <a:t>学院审核</a:t>
            </a:r>
            <a:endParaRPr lang="zh-CN" altLang="en-US" dirty="0">
              <a:solidFill>
                <a:srgbClr val="FF0000"/>
              </a:solidFill>
            </a:endParaRPr>
          </a:p>
          <a:p>
            <a:r>
              <a:rPr lang="en-US" altLang="zh-CN" b="1" dirty="0"/>
              <a:t>4</a:t>
            </a:r>
            <a:r>
              <a:rPr lang="zh-CN" altLang="en-US" b="1" dirty="0"/>
              <a:t>）开题报告和预答辩</a:t>
            </a:r>
            <a:r>
              <a:rPr lang="zh-CN" altLang="en-US" dirty="0"/>
              <a:t>：要求至少</a:t>
            </a:r>
            <a:r>
              <a:rPr lang="en-US" altLang="zh-CN" dirty="0"/>
              <a:t>3</a:t>
            </a:r>
            <a:r>
              <a:rPr lang="zh-CN" altLang="en-US" dirty="0"/>
              <a:t>位副高以上专家评审，</a:t>
            </a:r>
            <a:r>
              <a:rPr lang="en-US" altLang="zh-CN" dirty="0">
                <a:solidFill>
                  <a:srgbClr val="FF0000"/>
                </a:solidFill>
              </a:rPr>
              <a:t>--</a:t>
            </a:r>
            <a:r>
              <a:rPr lang="zh-CN" altLang="en-US" dirty="0">
                <a:solidFill>
                  <a:srgbClr val="FF0000"/>
                </a:solidFill>
              </a:rPr>
              <a:t>导师审核</a:t>
            </a:r>
            <a:r>
              <a:rPr lang="en-US" altLang="zh-CN" dirty="0">
                <a:solidFill>
                  <a:srgbClr val="FF0000"/>
                </a:solidFill>
              </a:rPr>
              <a:t>--</a:t>
            </a:r>
            <a:r>
              <a:rPr lang="zh-CN" altLang="en-US" dirty="0">
                <a:solidFill>
                  <a:srgbClr val="FF0000"/>
                </a:solidFill>
              </a:rPr>
              <a:t>学院审核</a:t>
            </a:r>
            <a:endParaRPr lang="zh-CN" altLang="en-US" dirty="0">
              <a:solidFill>
                <a:srgbClr val="FF0000"/>
              </a:solidFill>
            </a:endParaRPr>
          </a:p>
          <a:p>
            <a:r>
              <a:rPr lang="en-US" altLang="zh-CN" b="1" dirty="0"/>
              <a:t>5</a:t>
            </a:r>
            <a:r>
              <a:rPr lang="zh-CN" altLang="en-US" b="1" dirty="0"/>
              <a:t>）论文初稿：提交</a:t>
            </a:r>
            <a:r>
              <a:rPr lang="en-US" altLang="zh-CN" b="1" dirty="0"/>
              <a:t>—</a:t>
            </a:r>
            <a:r>
              <a:rPr lang="zh-CN" altLang="en-US" b="1" dirty="0"/>
              <a:t>查重</a:t>
            </a:r>
            <a:r>
              <a:rPr lang="en-US" altLang="zh-CN" b="1" dirty="0"/>
              <a:t>—</a:t>
            </a:r>
            <a:r>
              <a:rPr lang="zh-CN" altLang="en-US" dirty="0"/>
              <a:t>导师审核</a:t>
            </a:r>
            <a:endParaRPr lang="zh-CN" altLang="en-US" dirty="0">
              <a:solidFill>
                <a:srgbClr val="FF0000"/>
              </a:solidFill>
            </a:endParaRPr>
          </a:p>
          <a:p>
            <a:pPr>
              <a:buNone/>
            </a:pPr>
            <a:endParaRPr lang="zh-CN" altLang="en-US" dirty="0"/>
          </a:p>
        </p:txBody>
      </p:sp>
      <p:sp>
        <p:nvSpPr>
          <p:cNvPr id="4" name="右箭头 3"/>
          <p:cNvSpPr/>
          <p:nvPr/>
        </p:nvSpPr>
        <p:spPr>
          <a:xfrm>
            <a:off x="4572000" y="3000375"/>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6300153" y="1700530"/>
            <a:ext cx="2643188" cy="706755"/>
          </a:xfrm>
          <a:prstGeom prst="rect">
            <a:avLst/>
          </a:prstGeom>
          <a:solidFill>
            <a:schemeClr val="accent6">
              <a:lumMod val="40000"/>
              <a:lumOff val="60000"/>
            </a:schemeClr>
          </a:solidFill>
        </p:spPr>
        <p:txBody>
          <a:bodyPr>
            <a:spAutoFit/>
          </a:bodyPr>
          <a:lstStyle/>
          <a:p>
            <a:pPr marR="0" defTabSz="9144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个人学习计划管理：丁老师，</a:t>
            </a:r>
            <a:r>
              <a:rPr kumimoji="0" lang="en-US" altLang="zh-CN" sz="2000" kern="1200" cap="none" spc="0" normalizeH="0" baseline="0" noProof="0" dirty="0">
                <a:latin typeface="Arial" panose="020B0604020202020204" pitchFamily="34" charset="0"/>
                <a:ea typeface="宋体" panose="02010600030101010101" pitchFamily="2" charset="-122"/>
                <a:cs typeface="+mn-cs"/>
              </a:rPr>
              <a:t>88208120</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4"/>
          <p:cNvSpPr/>
          <p:nvPr/>
        </p:nvSpPr>
        <p:spPr>
          <a:xfrm>
            <a:off x="500063" y="571500"/>
            <a:ext cx="4572000" cy="708025"/>
          </a:xfrm>
          <a:prstGeom prst="rect">
            <a:avLst/>
          </a:prstGeom>
          <a:noFill/>
          <a:ln w="9525">
            <a:noFill/>
          </a:ln>
        </p:spPr>
        <p:txBody>
          <a:bodyPr anchor="t" anchorCtr="0">
            <a:spAutoFit/>
          </a:bodyPr>
          <a:lstStyle/>
          <a:p>
            <a:r>
              <a:rPr lang="zh-CN" altLang="en-US" sz="4000" dirty="0">
                <a:solidFill>
                  <a:srgbClr val="FF0000"/>
                </a:solidFill>
                <a:latin typeface="Arial" panose="020B0604020202020204" pitchFamily="34" charset="0"/>
                <a:ea typeface="宋体" panose="02010600030101010101" pitchFamily="2" charset="-122"/>
              </a:rPr>
              <a:t>系统申请</a:t>
            </a:r>
            <a:r>
              <a:rPr lang="en-US" altLang="zh-CN" sz="4000" dirty="0">
                <a:solidFill>
                  <a:srgbClr val="FF0000"/>
                </a:solidFill>
                <a:latin typeface="Arial" panose="020B0604020202020204" pitchFamily="34" charset="0"/>
                <a:ea typeface="宋体" panose="02010600030101010101" pitchFamily="2" charset="-122"/>
              </a:rPr>
              <a:t>-</a:t>
            </a:r>
            <a:r>
              <a:rPr lang="zh-CN" altLang="en-US" sz="4000" dirty="0">
                <a:solidFill>
                  <a:srgbClr val="FF0000"/>
                </a:solidFill>
                <a:latin typeface="Arial" panose="020B0604020202020204" pitchFamily="34" charset="0"/>
                <a:ea typeface="宋体" panose="02010600030101010101" pitchFamily="2" charset="-122"/>
              </a:rPr>
              <a:t>学生界面</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18435" name="Picture 3" descr="E:\研究生科20151018\22学位\八年制学位论文\系统申请-学生界面.jpg"/>
          <p:cNvPicPr>
            <a:picLocks noChangeAspect="1"/>
          </p:cNvPicPr>
          <p:nvPr/>
        </p:nvPicPr>
        <p:blipFill>
          <a:blip r:embed="rId1"/>
          <a:srcRect r="48656" b="26579"/>
          <a:stretch>
            <a:fillRect/>
          </a:stretch>
        </p:blipFill>
        <p:spPr>
          <a:xfrm>
            <a:off x="1143000" y="1357313"/>
            <a:ext cx="5861050" cy="4714875"/>
          </a:xfrm>
          <a:prstGeom prst="rect">
            <a:avLst/>
          </a:prstGeom>
          <a:noFill/>
          <a:ln w="9525" cap="flat" cmpd="sng">
            <a:solidFill>
              <a:srgbClr val="FF0000"/>
            </a:solidFill>
            <a:prstDash val="solid"/>
            <a:miter/>
            <a:headEnd type="none" w="med" len="med"/>
            <a:tailEnd type="none" w="med" len="med"/>
          </a:ln>
        </p:spPr>
      </p:pic>
      <p:sp>
        <p:nvSpPr>
          <p:cNvPr id="5" name="椭圆 4"/>
          <p:cNvSpPr/>
          <p:nvPr/>
        </p:nvSpPr>
        <p:spPr>
          <a:xfrm>
            <a:off x="3714750" y="4357688"/>
            <a:ext cx="1357313" cy="857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500063" y="285750"/>
            <a:ext cx="8229600" cy="1143000"/>
          </a:xfrm>
        </p:spPr>
        <p:txBody>
          <a:bodyPr vert="horz" wrap="square" lIns="0" tIns="45720" rIns="0" bIns="0" anchor="b" anchorCtr="0"/>
          <a:lstStyle/>
          <a:p>
            <a:r>
              <a:rPr lang="zh-CN" altLang="en-US" sz="4000" dirty="0">
                <a:solidFill>
                  <a:srgbClr val="FF0000"/>
                </a:solidFill>
              </a:rPr>
              <a:t>学位申请状态</a:t>
            </a:r>
            <a:endParaRPr lang="zh-CN" altLang="en-US" sz="4000" dirty="0">
              <a:solidFill>
                <a:srgbClr val="FF0000"/>
              </a:solidFill>
            </a:endParaRPr>
          </a:p>
        </p:txBody>
      </p:sp>
      <p:pic>
        <p:nvPicPr>
          <p:cNvPr id="19458" name="Picture 2" descr="E:\研究生科20151018\22学位\八年制学位论文\系统申请-申请状态查询.jpg"/>
          <p:cNvPicPr>
            <a:picLocks noChangeAspect="1"/>
          </p:cNvPicPr>
          <p:nvPr/>
        </p:nvPicPr>
        <p:blipFill>
          <a:blip r:embed="rId1"/>
          <a:srcRect r="507" b="49728"/>
          <a:stretch>
            <a:fillRect/>
          </a:stretch>
        </p:blipFill>
        <p:spPr>
          <a:xfrm>
            <a:off x="104775" y="1643063"/>
            <a:ext cx="4467225" cy="3948112"/>
          </a:xfrm>
          <a:prstGeom prst="rect">
            <a:avLst/>
          </a:prstGeom>
          <a:noFill/>
          <a:ln w="9525" cap="flat" cmpd="sng">
            <a:solidFill>
              <a:srgbClr val="FF0000"/>
            </a:solidFill>
            <a:prstDash val="solid"/>
            <a:miter/>
            <a:headEnd type="none" w="med" len="med"/>
            <a:tailEnd type="none" w="med" len="med"/>
          </a:ln>
        </p:spPr>
      </p:pic>
      <p:pic>
        <p:nvPicPr>
          <p:cNvPr id="19459" name="Picture 3" descr="E:\研究生科20151018\22学位\八年制学位论文\系统申请-申请状态查询.jpg"/>
          <p:cNvPicPr>
            <a:picLocks noChangeAspect="1"/>
          </p:cNvPicPr>
          <p:nvPr/>
        </p:nvPicPr>
        <p:blipFill>
          <a:blip r:embed="rId1"/>
          <a:srcRect t="50888"/>
          <a:stretch>
            <a:fillRect/>
          </a:stretch>
        </p:blipFill>
        <p:spPr>
          <a:xfrm>
            <a:off x="4616450" y="2286000"/>
            <a:ext cx="4527550" cy="3887788"/>
          </a:xfrm>
          <a:prstGeom prst="rect">
            <a:avLst/>
          </a:prstGeom>
          <a:noFill/>
          <a:ln w="9525" cap="flat" cmpd="sng">
            <a:solidFill>
              <a:srgbClr val="FF0000"/>
            </a:solidFill>
            <a:prstDash val="solid"/>
            <a:miter/>
            <a:headEnd type="none" w="med" len="med"/>
            <a:tailEnd type="none" w="med" len="med"/>
          </a:ln>
        </p:spPr>
      </p:pic>
      <p:sp>
        <p:nvSpPr>
          <p:cNvPr id="5" name="矩形 4"/>
          <p:cNvSpPr/>
          <p:nvPr/>
        </p:nvSpPr>
        <p:spPr>
          <a:xfrm>
            <a:off x="928688" y="1928813"/>
            <a:ext cx="2171700" cy="4619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r>
              <a:rPr kumimoji="0" lang="en-US"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   ②  ③  ④</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vert="horz" wrap="square" lIns="0" tIns="45720" rIns="0" bIns="0" anchor="b" anchorCtr="0"/>
          <a:lstStyle/>
          <a:p>
            <a:r>
              <a:rPr lang="zh-CN" altLang="en-US" sz="5400" dirty="0">
                <a:solidFill>
                  <a:srgbClr val="FF0000"/>
                </a:solidFill>
              </a:rPr>
              <a:t>论文查重</a:t>
            </a:r>
            <a:endParaRPr lang="zh-CN" altLang="en-US" dirty="0"/>
          </a:p>
        </p:txBody>
      </p:sp>
      <p:sp>
        <p:nvSpPr>
          <p:cNvPr id="20482" name="内容占位符 2"/>
          <p:cNvSpPr>
            <a:spLocks noGrp="1"/>
          </p:cNvSpPr>
          <p:nvPr>
            <p:ph idx="1"/>
          </p:nvPr>
        </p:nvSpPr>
        <p:spPr>
          <a:xfrm>
            <a:off x="468313" y="2133600"/>
            <a:ext cx="8229600" cy="4389438"/>
          </a:xfrm>
        </p:spPr>
        <p:txBody>
          <a:bodyPr vert="horz" wrap="square" lIns="91440" tIns="45720" rIns="91440" bIns="45720" anchor="t" anchorCtr="0"/>
          <a:lstStyle/>
          <a:p>
            <a:r>
              <a:rPr lang="zh-CN" altLang="en-US" dirty="0"/>
              <a:t>步骤：上传论文初稿</a:t>
            </a:r>
            <a:r>
              <a:rPr lang="en-US" altLang="zh-CN" dirty="0"/>
              <a:t>—</a:t>
            </a:r>
            <a:r>
              <a:rPr lang="zh-CN" altLang="en-US" dirty="0"/>
              <a:t>查重</a:t>
            </a:r>
            <a:r>
              <a:rPr lang="en-US" altLang="zh-CN" dirty="0"/>
              <a:t>—</a:t>
            </a:r>
            <a:r>
              <a:rPr lang="zh-CN" altLang="en-US" dirty="0"/>
              <a:t>导师审核</a:t>
            </a:r>
            <a:endParaRPr lang="en-US" altLang="zh-CN" dirty="0"/>
          </a:p>
          <a:p>
            <a:r>
              <a:rPr lang="zh-CN" altLang="en-US" dirty="0"/>
              <a:t>系统查重最多可查三次，请酌情使用，若查重后还需修改，请导师撤回后重新上传</a:t>
            </a:r>
            <a:endParaRPr lang="en-US" altLang="zh-CN" dirty="0"/>
          </a:p>
          <a:p>
            <a:r>
              <a:rPr lang="zh-CN" altLang="en-US" dirty="0"/>
              <a:t>查重结果作为修改论文的参考，不做硬性要求</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428625" y="571500"/>
            <a:ext cx="8229600" cy="581025"/>
          </a:xfrm>
        </p:spPr>
        <p:txBody>
          <a:bodyPr vert="horz" wrap="square" lIns="0" tIns="45720" rIns="0" bIns="0" anchor="b" anchorCtr="0"/>
          <a:lstStyle/>
          <a:p>
            <a:r>
              <a:rPr lang="en-US" altLang="zh-CN" sz="4000" dirty="0">
                <a:solidFill>
                  <a:srgbClr val="FF0000"/>
                </a:solidFill>
              </a:rPr>
              <a:t>(3)</a:t>
            </a:r>
            <a:r>
              <a:rPr lang="zh-CN" altLang="en-US" sz="4000" dirty="0">
                <a:solidFill>
                  <a:srgbClr val="FF0000"/>
                </a:solidFill>
              </a:rPr>
              <a:t>特批申请</a:t>
            </a:r>
            <a:endParaRPr lang="zh-CN" altLang="en-US" sz="4000" dirty="0">
              <a:solidFill>
                <a:srgbClr val="FF0000"/>
              </a:solidFill>
            </a:endParaRPr>
          </a:p>
        </p:txBody>
      </p:sp>
      <p:sp>
        <p:nvSpPr>
          <p:cNvPr id="21506" name="内容占位符 3"/>
          <p:cNvSpPr>
            <a:spLocks noGrp="1"/>
          </p:cNvSpPr>
          <p:nvPr>
            <p:ph sz="half" idx="1"/>
          </p:nvPr>
        </p:nvSpPr>
        <p:spPr>
          <a:xfrm>
            <a:off x="500063" y="1571625"/>
            <a:ext cx="4038600" cy="4435475"/>
          </a:xfrm>
        </p:spPr>
        <p:txBody>
          <a:bodyPr vert="horz" wrap="square" lIns="91440" tIns="45720" rIns="91440" bIns="45720" anchor="t" anchorCtr="0"/>
          <a:lstStyle/>
          <a:p>
            <a:pPr>
              <a:buClr>
                <a:srgbClr val="0BD0D9"/>
              </a:buClr>
              <a:buSzPct val="95000"/>
              <a:buFont typeface="Wingdings 2" panose="05020102010507070707" pitchFamily="18" charset="2"/>
              <a:buNone/>
            </a:pPr>
            <a:r>
              <a:rPr lang="zh-CN" altLang="en-US" b="1" kern="1200" dirty="0">
                <a:latin typeface="+mn-lt"/>
                <a:ea typeface="+mn-ea"/>
                <a:cs typeface="+mn-cs"/>
              </a:rPr>
              <a:t>课程特批</a:t>
            </a:r>
            <a:endParaRPr lang="en-US" altLang="zh-CN" b="1" kern="1200" dirty="0">
              <a:latin typeface="+mn-lt"/>
              <a:ea typeface="+mn-ea"/>
              <a:cs typeface="+mn-cs"/>
            </a:endParaRPr>
          </a:p>
          <a:p>
            <a:pPr>
              <a:buClr>
                <a:srgbClr val="0BD0D9"/>
              </a:buClr>
              <a:buSzPct val="95000"/>
            </a:pPr>
            <a:r>
              <a:rPr lang="zh-CN" altLang="en-US" kern="1200" dirty="0">
                <a:latin typeface="+mn-lt"/>
                <a:ea typeface="+mn-ea"/>
                <a:cs typeface="+mn-cs"/>
              </a:rPr>
              <a:t>条件：课程成绩未到达要求，已在修课，预计答辩前能出成绩</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办理：研究生科丁老师</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取消：获得成绩后，至研究生科解锁</a:t>
            </a: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答辩前如未解锁，不能按期毕业</a:t>
            </a:r>
            <a:endParaRPr lang="zh-CN" altLang="en-US" kern="1200" dirty="0">
              <a:solidFill>
                <a:srgbClr val="FF0000"/>
              </a:solidFill>
              <a:latin typeface="+mn-lt"/>
              <a:ea typeface="+mn-ea"/>
              <a:cs typeface="+mn-cs"/>
            </a:endParaRPr>
          </a:p>
        </p:txBody>
      </p:sp>
      <p:sp>
        <p:nvSpPr>
          <p:cNvPr id="6" name="圆角矩形 5"/>
          <p:cNvSpPr/>
          <p:nvPr/>
        </p:nvSpPr>
        <p:spPr>
          <a:xfrm>
            <a:off x="428625" y="1428750"/>
            <a:ext cx="3929063" cy="478631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pic>
        <p:nvPicPr>
          <p:cNvPr id="21508" name="Picture 7" descr="C:\Users\O_O\Pictures\课程特批表.jpg"/>
          <p:cNvPicPr>
            <a:picLocks noChangeAspect="1"/>
          </p:cNvPicPr>
          <p:nvPr/>
        </p:nvPicPr>
        <p:blipFill>
          <a:blip r:embed="rId1"/>
          <a:stretch>
            <a:fillRect/>
          </a:stretch>
        </p:blipFill>
        <p:spPr>
          <a:xfrm>
            <a:off x="4929188" y="1571625"/>
            <a:ext cx="3208337" cy="431958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643438" y="1428750"/>
            <a:ext cx="3929063" cy="5072063"/>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22530" name="内容占位符 4"/>
          <p:cNvSpPr txBox="1"/>
          <p:nvPr/>
        </p:nvSpPr>
        <p:spPr>
          <a:xfrm>
            <a:off x="4716145" y="1844675"/>
            <a:ext cx="4038600" cy="4435475"/>
          </a:xfrm>
          <a:prstGeom prst="rect">
            <a:avLst/>
          </a:prstGeom>
          <a:noFill/>
          <a:ln w="9525">
            <a:noFill/>
          </a:ln>
        </p:spPr>
        <p:txBody>
          <a:bodyPr anchor="t" anchorCtr="0"/>
          <a:lstStyle/>
          <a:p>
            <a:pPr marL="273050" indent="-273050" eaLnBrk="0" hangingPunct="0">
              <a:spcBef>
                <a:spcPct val="20000"/>
              </a:spcBef>
              <a:buClr>
                <a:srgbClr val="0BD0D9"/>
              </a:buClr>
              <a:buSzPct val="95000"/>
              <a:buFont typeface="Wingdings 2" panose="05020102010507070707" pitchFamily="18" charset="2"/>
            </a:pPr>
            <a:r>
              <a:rPr lang="zh-CN" altLang="en-US" sz="2600" b="1" dirty="0">
                <a:latin typeface="Constantia" panose="02030602050306030303" pitchFamily="18" charset="0"/>
                <a:ea typeface="宋体" panose="02010600030101010101" pitchFamily="2" charset="-122"/>
              </a:rPr>
              <a:t>科研特批</a:t>
            </a:r>
            <a:endParaRPr lang="en-US" altLang="zh-CN" sz="2600" b="1"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条件：相应科研文章已审稿中，详见文件</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办理特批：随答辩申请材料提交</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endParaRPr lang="zh-CN" altLang="en-US" sz="2400" b="1" dirty="0">
              <a:solidFill>
                <a:srgbClr val="FF0000"/>
              </a:solidFill>
              <a:latin typeface="Constantia" panose="02030602050306030303" pitchFamily="18" charset="0"/>
              <a:ea typeface="宋体" panose="02010600030101010101" pitchFamily="2" charset="-122"/>
            </a:endParaRPr>
          </a:p>
        </p:txBody>
      </p:sp>
      <p:pic>
        <p:nvPicPr>
          <p:cNvPr id="22531" name="Picture 2" descr="C:\Users\O_O\Pictures\科研特批.jpg"/>
          <p:cNvPicPr>
            <a:picLocks noChangeAspect="1"/>
          </p:cNvPicPr>
          <p:nvPr/>
        </p:nvPicPr>
        <p:blipFill>
          <a:blip r:embed="rId1"/>
          <a:stretch>
            <a:fillRect/>
          </a:stretch>
        </p:blipFill>
        <p:spPr>
          <a:xfrm>
            <a:off x="928688" y="928688"/>
            <a:ext cx="3130550" cy="4319587"/>
          </a:xfrm>
          <a:prstGeom prst="rect">
            <a:avLst/>
          </a:prstGeom>
          <a:noFill/>
          <a:ln w="9525">
            <a:noFill/>
          </a:ln>
        </p:spPr>
      </p:pic>
      <p:sp>
        <p:nvSpPr>
          <p:cNvPr id="22532" name="TextBox 7"/>
          <p:cNvSpPr txBox="1"/>
          <p:nvPr/>
        </p:nvSpPr>
        <p:spPr>
          <a:xfrm>
            <a:off x="0" y="2857500"/>
            <a:ext cx="1285875" cy="338138"/>
          </a:xfrm>
          <a:prstGeom prst="rect">
            <a:avLst/>
          </a:prstGeom>
          <a:noFill/>
          <a:ln w="9525">
            <a:noFill/>
          </a:ln>
        </p:spPr>
        <p:txBody>
          <a:bodyPr anchor="t" anchorCtr="0">
            <a:spAutoFit/>
          </a:bodyPr>
          <a:lstStyle/>
          <a:p>
            <a:r>
              <a:rPr lang="zh-CN" altLang="en-US" sz="1600" dirty="0">
                <a:solidFill>
                  <a:srgbClr val="FF0000"/>
                </a:solidFill>
                <a:latin typeface="Arial" panose="020B0604020202020204" pitchFamily="34" charset="0"/>
                <a:ea typeface="宋体" panose="02010600030101010101" pitchFamily="2" charset="-122"/>
              </a:rPr>
              <a:t>导师签字</a:t>
            </a:r>
            <a:endParaRPr lang="zh-CN" altLang="en-US" sz="1600" dirty="0">
              <a:solidFill>
                <a:srgbClr val="FF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a:off x="928688" y="3429000"/>
            <a:ext cx="5000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65455" y="1040130"/>
            <a:ext cx="8530590" cy="529399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22530" name="内容占位符 4"/>
          <p:cNvSpPr txBox="1"/>
          <p:nvPr/>
        </p:nvSpPr>
        <p:spPr>
          <a:xfrm>
            <a:off x="527685" y="525700"/>
            <a:ext cx="8406130" cy="4766310"/>
          </a:xfrm>
          <a:prstGeom prst="rect">
            <a:avLst/>
          </a:prstGeom>
          <a:noFill/>
          <a:ln w="9525">
            <a:noFill/>
          </a:ln>
        </p:spPr>
        <p:txBody>
          <a:bodyPr anchor="t" anchorCtr="0"/>
          <a:lstStyle/>
          <a:p>
            <a:pPr marL="273050" indent="-273050" eaLnBrk="0" hangingPunct="0">
              <a:spcBef>
                <a:spcPct val="20000"/>
              </a:spcBef>
              <a:buClr>
                <a:srgbClr val="0BD0D9"/>
              </a:buClr>
              <a:buSzPct val="95000"/>
              <a:buFont typeface="Wingdings 2" panose="05020102010507070707" pitchFamily="18" charset="2"/>
            </a:pPr>
            <a:r>
              <a:rPr lang="zh-CN" altLang="en-US" sz="2600" b="1" dirty="0">
                <a:latin typeface="Constantia" panose="02030602050306030303" pitchFamily="18" charset="0"/>
                <a:ea typeface="宋体" panose="02010600030101010101" pitchFamily="2" charset="-122"/>
              </a:rPr>
              <a:t>取消特批</a:t>
            </a:r>
            <a:endParaRPr lang="en-US" altLang="zh-CN" sz="2600" b="1"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400" dirty="0">
                <a:solidFill>
                  <a:srgbClr val="FF0000"/>
                </a:solidFill>
                <a:latin typeface="Constantia" panose="02030602050306030303" pitchFamily="18" charset="0"/>
                <a:ea typeface="宋体" panose="02010600030101010101" pitchFamily="2" charset="-122"/>
              </a:rPr>
              <a:t>2023年</a:t>
            </a:r>
            <a:r>
              <a:rPr lang="en-US" altLang="zh-CN" sz="2400" dirty="0">
                <a:solidFill>
                  <a:srgbClr val="FF0000"/>
                </a:solidFill>
                <a:latin typeface="Constantia" panose="02030602050306030303" pitchFamily="18" charset="0"/>
                <a:ea typeface="宋体" panose="02010600030101010101" pitchFamily="2" charset="-122"/>
              </a:rPr>
              <a:t>6</a:t>
            </a:r>
            <a:r>
              <a:rPr lang="zh-CN" altLang="en-US" sz="2400" dirty="0">
                <a:solidFill>
                  <a:srgbClr val="FF0000"/>
                </a:solidFill>
                <a:latin typeface="Constantia" panose="02030602050306030303" pitchFamily="18" charset="0"/>
                <a:ea typeface="宋体" panose="02010600030101010101" pitchFamily="2" charset="-122"/>
              </a:rPr>
              <a:t>月</a:t>
            </a:r>
            <a:r>
              <a:rPr lang="en-US" altLang="zh-CN" sz="2400" dirty="0">
                <a:solidFill>
                  <a:srgbClr val="FF0000"/>
                </a:solidFill>
                <a:latin typeface="Constantia" panose="02030602050306030303" pitchFamily="18" charset="0"/>
                <a:ea typeface="宋体" panose="02010600030101010101" pitchFamily="2" charset="-122"/>
              </a:rPr>
              <a:t>6</a:t>
            </a:r>
            <a:r>
              <a:rPr lang="zh-CN" altLang="en-US" sz="2400" dirty="0">
                <a:solidFill>
                  <a:srgbClr val="FF0000"/>
                </a:solidFill>
                <a:latin typeface="Constantia" panose="02030602050306030303" pitchFamily="18" charset="0"/>
                <a:ea typeface="宋体" panose="02010600030101010101" pitchFamily="2" charset="-122"/>
              </a:rPr>
              <a:t>日前</a:t>
            </a:r>
            <a:r>
              <a:rPr lang="zh-CN" altLang="en-US" sz="2400" dirty="0">
                <a:solidFill>
                  <a:schemeClr val="tx1"/>
                </a:solidFill>
                <a:latin typeface="Constantia" panose="02030602050306030303" pitchFamily="18" charset="0"/>
                <a:ea typeface="宋体" panose="02010600030101010101" pitchFamily="2" charset="-122"/>
              </a:rPr>
              <a:t>，已申请特批答辩的</a:t>
            </a:r>
            <a:r>
              <a:rPr lang="zh-CN" altLang="en-US" sz="2400" b="1" dirty="0">
                <a:solidFill>
                  <a:schemeClr val="tx1"/>
                </a:solidFill>
                <a:latin typeface="Constantia" panose="02030602050306030303" pitchFamily="18" charset="0"/>
                <a:ea typeface="宋体" panose="02010600030101010101" pitchFamily="2" charset="-122"/>
              </a:rPr>
              <a:t>应届研究生</a:t>
            </a:r>
            <a:r>
              <a:rPr lang="zh-CN" altLang="en-US" sz="2400" dirty="0">
                <a:solidFill>
                  <a:schemeClr val="tx1"/>
                </a:solidFill>
                <a:latin typeface="Constantia" panose="02030602050306030303" pitchFamily="18" charset="0"/>
                <a:ea typeface="宋体" panose="02010600030101010101" pitchFamily="2" charset="-122"/>
              </a:rPr>
              <a:t>，如论文已录用或正式发表，可持录用证明、校样稿和影响因子证明等其他相关证明材料，所有材料导师签字后</a:t>
            </a:r>
            <a:r>
              <a:rPr lang="zh-CN" altLang="en-US" sz="2400" dirty="0">
                <a:solidFill>
                  <a:schemeClr val="tx1"/>
                </a:solidFill>
                <a:highlight>
                  <a:srgbClr val="FFFF00"/>
                </a:highlight>
                <a:latin typeface="Constantia" panose="02030602050306030303" pitchFamily="18" charset="0"/>
                <a:ea typeface="宋体" panose="02010600030101010101" pitchFamily="2" charset="-122"/>
              </a:rPr>
              <a:t>交各系办、各临床医学院教育办公室申请取消特批，经各系办/临床医学院教育办审核、医学院研究生教育办公室复核、学校审批同意后</a:t>
            </a:r>
            <a:r>
              <a:rPr lang="zh-CN" altLang="en-US" sz="2400" dirty="0">
                <a:solidFill>
                  <a:schemeClr val="tx1"/>
                </a:solidFill>
                <a:latin typeface="Constantia" panose="02030602050306030303" pitchFamily="18" charset="0"/>
                <a:ea typeface="宋体" panose="02010600030101010101" pitchFamily="2" charset="-122"/>
              </a:rPr>
              <a:t>，可申请春季学位授予。申请时请在研究生管理系统中更新科研成果信息。历年特批毕业研究生，符合学校有关规定，文章正式发表，请填写</a:t>
            </a:r>
            <a:r>
              <a:rPr lang="zh-CN" altLang="en-US" sz="2400" dirty="0">
                <a:solidFill>
                  <a:srgbClr val="FF0000"/>
                </a:solidFill>
                <a:latin typeface="Constantia" panose="02030602050306030303" pitchFamily="18" charset="0"/>
                <a:ea typeface="宋体" panose="02010600030101010101" pitchFamily="2" charset="-122"/>
              </a:rPr>
              <a:t>《医学院已特批毕业研究生学位申请表》</a:t>
            </a:r>
            <a:r>
              <a:rPr lang="zh-CN" altLang="en-US" sz="2400" dirty="0">
                <a:solidFill>
                  <a:schemeClr val="tx1"/>
                </a:solidFill>
                <a:latin typeface="Constantia" panose="02030602050306030303" pitchFamily="18" charset="0"/>
                <a:ea typeface="宋体" panose="02010600030101010101" pitchFamily="2" charset="-122"/>
              </a:rPr>
              <a:t>，并附文章全文、收录证明及影响因子证明等相关材料，所有材料导师签字后交</a:t>
            </a:r>
            <a:r>
              <a:rPr lang="zh-CN" altLang="en-US" sz="2400" dirty="0">
                <a:solidFill>
                  <a:srgbClr val="FF0000"/>
                </a:solidFill>
                <a:latin typeface="Constantia" panose="02030602050306030303" pitchFamily="18" charset="0"/>
                <a:ea typeface="宋体" panose="02010600030101010101" pitchFamily="2" charset="-122"/>
              </a:rPr>
              <a:t>各系办、各临床医学院教育办公室审核，流程同上。</a:t>
            </a:r>
            <a:endParaRPr lang="en-US" altLang="zh-CN" sz="2400" dirty="0">
              <a:solidFill>
                <a:srgbClr val="FF0000"/>
              </a:solidFill>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应届研究生在攻读学位期间，如博士学位论文</a:t>
            </a:r>
            <a:r>
              <a:rPr lang="zh-CN" altLang="en-US" sz="1800" b="0" i="0" u="none" strike="noStrike" baseline="0" dirty="0">
                <a:solidFill>
                  <a:srgbClr val="000000"/>
                </a:solidFill>
                <a:latin typeface="Times New Roman" panose="02020603050405020304" pitchFamily="18" charset="0"/>
                <a:ea typeface="FangSong_GB2312" panose="02010609030101010101" pitchFamily="49" charset="-122"/>
              </a:rPr>
              <a:t>“</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双盲</a:t>
            </a:r>
            <a:r>
              <a:rPr lang="zh-CN" altLang="en-US" sz="1800" b="0" i="0" u="none" strike="noStrike" baseline="0" dirty="0">
                <a:solidFill>
                  <a:srgbClr val="000000"/>
                </a:solidFill>
                <a:latin typeface="Times New Roman" panose="02020603050405020304" pitchFamily="18" charset="0"/>
                <a:ea typeface="FangSong_GB2312" panose="02010609030101010101" pitchFamily="49" charset="-122"/>
              </a:rPr>
              <a:t>”</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获得至少</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3</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份</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A</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（优秀）且不得出现</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C</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（一般）及以下的成绩，硕士学位论文</a:t>
            </a:r>
            <a:r>
              <a:rPr lang="zh-CN" altLang="en-US" sz="1800" b="0" i="0" u="none" strike="noStrike" baseline="0" dirty="0">
                <a:solidFill>
                  <a:srgbClr val="000000"/>
                </a:solidFill>
                <a:latin typeface="Times New Roman" panose="02020603050405020304" pitchFamily="18" charset="0"/>
                <a:ea typeface="FangSong_GB2312" panose="02010609030101010101" pitchFamily="49" charset="-122"/>
              </a:rPr>
              <a:t>“</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双盲</a:t>
            </a:r>
            <a:r>
              <a:rPr lang="zh-CN" altLang="en-US" sz="1800" b="0" i="0" u="none" strike="noStrike" baseline="0" dirty="0">
                <a:solidFill>
                  <a:srgbClr val="000000"/>
                </a:solidFill>
                <a:latin typeface="Times New Roman" panose="02020603050405020304" pitchFamily="18" charset="0"/>
                <a:ea typeface="FangSong_GB2312" panose="02010609030101010101" pitchFamily="49" charset="-122"/>
              </a:rPr>
              <a:t>”</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获得至少</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2</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份</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A</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（优秀）且不得出现</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C</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（一般）及以下的成绩，可直接取消科研特批。符合条件的研究生仅有一次机会以此种形式申请学位。 </a:t>
            </a:r>
            <a:endParaRPr lang="zh-CN" altLang="en-US" sz="2400" dirty="0">
              <a:solidFill>
                <a:srgbClr val="FF0000"/>
              </a:solidFill>
              <a:latin typeface="Constantia" panose="02030602050306030303" pitchFamily="18"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4929188" y="357188"/>
            <a:ext cx="3900487" cy="1143000"/>
          </a:xfrm>
        </p:spPr>
        <p:txBody>
          <a:bodyPr vert="horz" wrap="square" lIns="0" tIns="45720" rIns="0" bIns="0" anchor="b" anchorCtr="0"/>
          <a:lstStyle/>
          <a:p>
            <a:r>
              <a:rPr lang="zh-CN" altLang="en-US" sz="3600" dirty="0">
                <a:solidFill>
                  <a:srgbClr val="FF0000"/>
                </a:solidFill>
              </a:rPr>
              <a:t>学院系统审核界面</a:t>
            </a:r>
            <a:endParaRPr lang="zh-CN" altLang="en-US" sz="3600" dirty="0">
              <a:solidFill>
                <a:srgbClr val="FF0000"/>
              </a:solidFill>
            </a:endParaRPr>
          </a:p>
        </p:txBody>
      </p:sp>
      <p:pic>
        <p:nvPicPr>
          <p:cNvPr id="25602"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5603"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5604"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5607" name="TextBox 7"/>
          <p:cNvSpPr txBox="1"/>
          <p:nvPr/>
        </p:nvSpPr>
        <p:spPr>
          <a:xfrm>
            <a:off x="2714625" y="3857625"/>
            <a:ext cx="1500188" cy="642938"/>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5608" name="TextBox 9"/>
          <p:cNvSpPr txBox="1"/>
          <p:nvPr/>
        </p:nvSpPr>
        <p:spPr>
          <a:xfrm>
            <a:off x="3571875" y="4786313"/>
            <a:ext cx="1571625" cy="64611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5612" name="矩形 13"/>
          <p:cNvSpPr/>
          <p:nvPr/>
        </p:nvSpPr>
        <p:spPr>
          <a:xfrm>
            <a:off x="2487613" y="2921000"/>
            <a:ext cx="184150" cy="523875"/>
          </a:xfrm>
          <a:prstGeom prst="rect">
            <a:avLst/>
          </a:prstGeom>
          <a:noFill/>
          <a:ln w="9525">
            <a:noFill/>
          </a:ln>
        </p:spPr>
        <p:txBody>
          <a:bodyPr wrap="none" anchor="t" anchorCtr="0">
            <a:spAutoFit/>
          </a:bodyPr>
          <a:lstStyle/>
          <a:p>
            <a:pPr>
              <a:buFontTx/>
            </a:pPr>
            <a:endParaRPr lang="zh-CN" altLang="en-US" sz="2800" dirty="0">
              <a:latin typeface="Arial" panose="020B0604020202020204" pitchFamily="34" charset="0"/>
              <a:ea typeface="宋体" panose="02010600030101010101" pitchFamily="2" charset="-122"/>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15" name="TextBox 9"/>
          <p:cNvSpPr txBox="1"/>
          <p:nvPr/>
        </p:nvSpPr>
        <p:spPr>
          <a:xfrm>
            <a:off x="6516688" y="2997200"/>
            <a:ext cx="1571625" cy="1477963"/>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7" name="矩形 16"/>
          <p:cNvSpPr/>
          <p:nvPr/>
        </p:nvSpPr>
        <p:spPr>
          <a:xfrm>
            <a:off x="2487613" y="2921000"/>
            <a:ext cx="23923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r>
              <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rPr>
              <a:t>研究方向准确填写</a:t>
            </a:r>
            <a:endPar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2"/>
          <p:cNvSpPr>
            <a:spLocks noGrp="1" noChangeArrowheads="1"/>
          </p:cNvSpPr>
          <p:nvPr>
            <p:ph type="ctrTitle" idx="4294967295"/>
          </p:nvPr>
        </p:nvSpPr>
        <p:spPr>
          <a:xfrm>
            <a:off x="1000125" y="1214438"/>
            <a:ext cx="7500938" cy="51435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6000" b="1" i="1" u="none" strike="noStrike" kern="1200" cap="none" spc="0" normalizeH="0" baseline="0" noProof="0" dirty="0">
                <a:ln>
                  <a:noFill/>
                </a:ln>
                <a:solidFill>
                  <a:srgbClr val="000000"/>
                </a:solidFill>
                <a:effectLst/>
                <a:uLnTx/>
                <a:uFillTx/>
                <a:latin typeface="+mj-lt"/>
                <a:ea typeface="+mj-ea"/>
                <a:cs typeface="+mj-cs"/>
              </a:rPr>
              <a:t>    本</a:t>
            </a:r>
            <a:r>
              <a:rPr kumimoji="0" lang="en-US" altLang="zh-CN" sz="6000" b="1" i="1" u="none" strike="noStrike" kern="1200" cap="none" spc="0" normalizeH="0" baseline="0" noProof="0" dirty="0">
                <a:ln>
                  <a:noFill/>
                </a:ln>
                <a:solidFill>
                  <a:srgbClr val="000000"/>
                </a:solidFill>
                <a:effectLst/>
                <a:uLnTx/>
                <a:uFillTx/>
                <a:latin typeface="+mj-lt"/>
                <a:ea typeface="+mj-ea"/>
                <a:cs typeface="+mj-cs"/>
              </a:rPr>
              <a:t>PPT</a:t>
            </a:r>
            <a:r>
              <a:rPr kumimoji="0" lang="zh-CN" altLang="en-US" sz="6000" b="1" i="1" u="none" strike="noStrike" kern="1200" cap="none" spc="0" normalizeH="0" baseline="0" noProof="0" dirty="0">
                <a:ln>
                  <a:noFill/>
                </a:ln>
                <a:solidFill>
                  <a:srgbClr val="000000"/>
                </a:solidFill>
                <a:effectLst/>
                <a:uLnTx/>
                <a:uFillTx/>
                <a:latin typeface="+mj-lt"/>
                <a:ea typeface="+mj-ea"/>
                <a:cs typeface="+mj-cs"/>
              </a:rPr>
              <a:t>内容作为参考，</a:t>
            </a:r>
            <a:r>
              <a:rPr kumimoji="0" lang="zh-CN" altLang="en-US" sz="6000" b="1" i="1" u="none" strike="noStrike" kern="1200" cap="none" spc="0" normalizeH="0" baseline="0" noProof="0">
                <a:ln>
                  <a:noFill/>
                </a:ln>
                <a:solidFill>
                  <a:srgbClr val="000000"/>
                </a:solidFill>
                <a:effectLst/>
                <a:uLnTx/>
                <a:uFillTx/>
                <a:latin typeface="+mj-lt"/>
                <a:ea typeface="+mj-ea"/>
                <a:cs typeface="+mj-cs"/>
              </a:rPr>
              <a:t>如有异议，以</a:t>
            </a:r>
            <a:r>
              <a:rPr kumimoji="0" lang="zh-CN" altLang="en-US" sz="6000" b="1" i="1" u="none" strike="noStrike" kern="1200" cap="none" spc="0" normalizeH="0" baseline="0" noProof="0" dirty="0">
                <a:ln>
                  <a:noFill/>
                </a:ln>
                <a:solidFill>
                  <a:srgbClr val="000000"/>
                </a:solidFill>
                <a:effectLst/>
                <a:uLnTx/>
                <a:uFillTx/>
                <a:latin typeface="+mj-lt"/>
                <a:ea typeface="+mj-ea"/>
                <a:cs typeface="+mj-cs"/>
              </a:rPr>
              <a:t>学校、学院文件和研究生教育办公室解释为准</a:t>
            </a:r>
            <a:br>
              <a:rPr kumimoji="0" lang="en-US" altLang="zh-CN" sz="6000" b="1" i="1" u="none" strike="noStrike" kern="1200" cap="none" spc="0" normalizeH="0" baseline="0" noProof="0" dirty="0">
                <a:ln>
                  <a:noFill/>
                </a:ln>
                <a:solidFill>
                  <a:srgbClr val="000000"/>
                </a:solidFill>
                <a:effectLst/>
                <a:uLnTx/>
                <a:uFillTx/>
                <a:latin typeface="+mj-lt"/>
                <a:ea typeface="+mj-ea"/>
                <a:cs typeface="+mj-cs"/>
              </a:rPr>
            </a:br>
            <a:br>
              <a:rPr kumimoji="0" lang="en-US" altLang="zh-CN" sz="4000" b="0" i="0" u="none" strike="noStrike" kern="1200" cap="none" spc="0" normalizeH="0" baseline="0" noProof="0" dirty="0">
                <a:ln>
                  <a:noFill/>
                </a:ln>
                <a:solidFill>
                  <a:schemeClr val="tx2"/>
                </a:solidFill>
                <a:effectLst/>
                <a:uLnTx/>
                <a:uFillTx/>
                <a:latin typeface="+mj-lt"/>
                <a:ea typeface="+mj-ea"/>
                <a:cs typeface="+mj-cs"/>
              </a:rPr>
            </a:br>
            <a:br>
              <a:rPr kumimoji="0" lang="en-US" altLang="zh-CN" sz="4000" b="0" i="0" u="none" strike="noStrike" kern="1200" cap="none" spc="0" normalizeH="0" baseline="0" noProof="0" dirty="0">
                <a:ln>
                  <a:noFill/>
                </a:ln>
                <a:solidFill>
                  <a:schemeClr val="tx2"/>
                </a:solidFill>
                <a:effectLst/>
                <a:uLnTx/>
                <a:uFillTx/>
                <a:latin typeface="+mj-lt"/>
                <a:ea typeface="+mj-ea"/>
                <a:cs typeface="+mj-cs"/>
              </a:rPr>
            </a:br>
            <a:endParaRPr kumimoji="0" lang="zh-CN" alt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vert="horz" wrap="square" lIns="0" tIns="45720" rIns="0" bIns="0" anchor="b" anchorCtr="0"/>
          <a:lstStyle/>
          <a:p>
            <a:r>
              <a:rPr lang="zh-CN" altLang="en-US" dirty="0"/>
              <a:t>期刊杂志等级查询</a:t>
            </a:r>
            <a:endParaRPr lang="zh-CN" altLang="en-US" dirty="0"/>
          </a:p>
        </p:txBody>
      </p:sp>
      <p:pic>
        <p:nvPicPr>
          <p:cNvPr id="30722" name="Picture 1" descr="D:\My Documents\My Pictures\20150428-1.bmp"/>
          <p:cNvPicPr>
            <a:picLocks noGrp="1" noChangeAspect="1"/>
          </p:cNvPicPr>
          <p:nvPr>
            <p:ph idx="1"/>
          </p:nvPr>
        </p:nvPicPr>
        <p:blipFill>
          <a:blip r:embed="rId1"/>
          <a:srcRect l="-778" r="33073" b="49547"/>
          <a:stretch>
            <a:fillRect/>
          </a:stretch>
        </p:blipFill>
        <p:spPr>
          <a:xfrm>
            <a:off x="4500563" y="1857375"/>
            <a:ext cx="3714750" cy="2214563"/>
          </a:xfrm>
        </p:spPr>
      </p:pic>
      <p:pic>
        <p:nvPicPr>
          <p:cNvPr id="30723" name="Picture 2" descr="D:\My Documents\My Pictures\20150428-2.bmp"/>
          <p:cNvPicPr>
            <a:picLocks noChangeAspect="1"/>
          </p:cNvPicPr>
          <p:nvPr/>
        </p:nvPicPr>
        <p:blipFill>
          <a:blip r:embed="rId2"/>
          <a:srcRect t="42870" r="32684" b="10629"/>
          <a:stretch>
            <a:fillRect/>
          </a:stretch>
        </p:blipFill>
        <p:spPr>
          <a:xfrm>
            <a:off x="4572000" y="4143375"/>
            <a:ext cx="3643313" cy="2012950"/>
          </a:xfrm>
          <a:prstGeom prst="rect">
            <a:avLst/>
          </a:prstGeom>
          <a:noFill/>
          <a:ln w="9525">
            <a:noFill/>
          </a:ln>
        </p:spPr>
      </p:pic>
      <p:sp>
        <p:nvSpPr>
          <p:cNvPr id="6" name="椭圆 5"/>
          <p:cNvSpPr/>
          <p:nvPr/>
        </p:nvSpPr>
        <p:spPr>
          <a:xfrm>
            <a:off x="5929313" y="40719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000750" y="4643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0726" name="TextBox 7"/>
          <p:cNvSpPr txBox="1"/>
          <p:nvPr/>
        </p:nvSpPr>
        <p:spPr>
          <a:xfrm>
            <a:off x="7358063" y="4286250"/>
            <a:ext cx="1785937"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浙大核心期刊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rot="16200000" flipV="1">
            <a:off x="7143750" y="4286250"/>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flipV="1">
            <a:off x="7286625" y="4724400"/>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729" name="TextBox 13"/>
          <p:cNvSpPr txBox="1"/>
          <p:nvPr/>
        </p:nvSpPr>
        <p:spPr>
          <a:xfrm>
            <a:off x="785813" y="2071688"/>
            <a:ext cx="3429000" cy="3786187"/>
          </a:xfrm>
          <a:prstGeom prst="rect">
            <a:avLst/>
          </a:prstGeom>
          <a:noFill/>
          <a:ln w="9525">
            <a:noFill/>
          </a:ln>
        </p:spPr>
        <p:txBody>
          <a:bodyPr anchor="t" anchorCtr="0">
            <a:spAutoFit/>
          </a:bodyPr>
          <a:lstStyle/>
          <a:p>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、查询网站：研究生院网站</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期刊级别</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、浙大核心期刊特指第</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CSSCI</a:t>
            </a:r>
            <a:r>
              <a:rPr lang="zh-CN" altLang="en-US" sz="2400" dirty="0">
                <a:latin typeface="Arial" panose="020B0604020202020204" pitchFamily="34" charset="0"/>
                <a:ea typeface="宋体" panose="02010600030101010101" pitchFamily="2" charset="-122"/>
              </a:rPr>
              <a:t>”人文社科类和第</a:t>
            </a:r>
            <a:r>
              <a:rPr lang="en-US" altLang="zh-CN" sz="2400" dirty="0">
                <a:latin typeface="Arial" panose="020B0604020202020204" pitchFamily="34" charset="0"/>
                <a:ea typeface="宋体" panose="02010600030101010101" pitchFamily="2" charset="-122"/>
              </a:rPr>
              <a:t>8</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（CSCD）</a:t>
            </a:r>
            <a:r>
              <a:rPr lang="zh-CN" altLang="en-US" sz="2400" dirty="0">
                <a:latin typeface="Arial" panose="020B0604020202020204" pitchFamily="34" charset="0"/>
                <a:ea typeface="宋体" panose="02010600030101010101" pitchFamily="2" charset="-122"/>
              </a:rPr>
              <a:t>理工农医类</a:t>
            </a:r>
            <a:endParaRPr lang="en-US" altLang="zh-CN" sz="2400"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SCI</a:t>
            </a:r>
            <a:r>
              <a:rPr lang="zh-CN" altLang="en-US" sz="2400" dirty="0">
                <a:latin typeface="Arial" panose="020B0604020202020204" pitchFamily="34" charset="0"/>
                <a:ea typeface="宋体" panose="02010600030101010101" pitchFamily="2" charset="-122"/>
              </a:rPr>
              <a:t>文章类型以玉泉图书馆检索证明为准</a:t>
            </a:r>
            <a:endParaRPr lang="zh-CN" altLang="en-US" sz="2400" dirty="0">
              <a:latin typeface="Arial" panose="020B0604020202020204" pitchFamily="34" charset="0"/>
              <a:ea typeface="宋体" panose="02010600030101010101" pitchFamily="2" charset="-122"/>
            </a:endParaRPr>
          </a:p>
        </p:txBody>
      </p:sp>
      <p:sp>
        <p:nvSpPr>
          <p:cNvPr id="30730" name="矩形 14"/>
          <p:cNvSpPr/>
          <p:nvPr/>
        </p:nvSpPr>
        <p:spPr>
          <a:xfrm>
            <a:off x="3929063" y="5786438"/>
            <a:ext cx="4572000" cy="830262"/>
          </a:xfrm>
          <a:prstGeom prst="rect">
            <a:avLst/>
          </a:prstGeom>
          <a:noFill/>
          <a:ln w="9525">
            <a:noFill/>
          </a:ln>
        </p:spPr>
        <p:txBody>
          <a:bodyPr anchor="t" anchorCtr="0">
            <a:spAutoFit/>
          </a:bodyPr>
          <a:lstStyle/>
          <a:p>
            <a:r>
              <a:rPr lang="en-US" altLang="zh-CN" sz="2400" dirty="0">
                <a:latin typeface="Arial" panose="020B0604020202020204" pitchFamily="34" charset="0"/>
                <a:ea typeface="宋体" panose="02010600030101010101" pitchFamily="2" charset="-122"/>
              </a:rPr>
              <a:t>http://grs.zju.edu.cn/redir.php?catalog_id=10053#aname</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500063" y="571500"/>
            <a:ext cx="8229600" cy="1143000"/>
          </a:xfrm>
        </p:spPr>
        <p:txBody>
          <a:bodyPr vert="horz" wrap="square" lIns="0" tIns="45720" rIns="0" bIns="0" anchor="b" anchorCtr="0"/>
          <a:lstStyle/>
          <a:p>
            <a:r>
              <a:rPr lang="zh-CN" altLang="en-US" dirty="0"/>
              <a:t>学位论文审查</a:t>
            </a:r>
            <a:endParaRPr lang="zh-CN" altLang="en-US" dirty="0"/>
          </a:p>
        </p:txBody>
      </p:sp>
      <p:sp>
        <p:nvSpPr>
          <p:cNvPr id="31746" name="内容占位符 2"/>
          <p:cNvSpPr>
            <a:spLocks noGrp="1"/>
          </p:cNvSpPr>
          <p:nvPr>
            <p:ph sz="half" idx="1"/>
          </p:nvPr>
        </p:nvSpPr>
        <p:spPr>
          <a:xfrm>
            <a:off x="428625" y="2000250"/>
            <a:ext cx="7858125" cy="2151063"/>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形式审查：</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zh-CN" altLang="en-US" kern="1200" dirty="0">
                <a:latin typeface="+mn-lt"/>
                <a:ea typeface="+mn-ea"/>
                <a:cs typeface="+mn-cs"/>
              </a:rPr>
              <a:t>   </a:t>
            </a:r>
            <a:r>
              <a:rPr lang="en-US" altLang="zh-CN" kern="1200" dirty="0">
                <a:latin typeface="+mn-lt"/>
                <a:ea typeface="+mn-ea"/>
                <a:cs typeface="+mn-cs"/>
              </a:rPr>
              <a:t>《</a:t>
            </a:r>
            <a:r>
              <a:rPr lang="zh-CN" altLang="en-US" kern="1200" dirty="0">
                <a:latin typeface="+mn-lt"/>
                <a:ea typeface="+mn-ea"/>
                <a:cs typeface="+mn-cs"/>
              </a:rPr>
              <a:t>浙江大学研究生学位论文编写规则</a:t>
            </a:r>
            <a:r>
              <a:rPr lang="en-US" altLang="zh-CN" kern="1200" dirty="0">
                <a:latin typeface="+mn-lt"/>
                <a:ea typeface="+mn-ea"/>
                <a:cs typeface="+mn-cs"/>
              </a:rPr>
              <a:t>》</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   </a:t>
            </a:r>
            <a:endParaRPr lang="zh-CN" altLang="en-US" kern="1200" dirty="0">
              <a:latin typeface="+mn-lt"/>
              <a:ea typeface="+mn-ea"/>
              <a:cs typeface="+mn-cs"/>
            </a:endParaRPr>
          </a:p>
        </p:txBody>
      </p:sp>
      <p:sp>
        <p:nvSpPr>
          <p:cNvPr id="31747" name="内容占位符 3"/>
          <p:cNvSpPr>
            <a:spLocks noGrp="1"/>
          </p:cNvSpPr>
          <p:nvPr>
            <p:ph sz="half" idx="2"/>
          </p:nvPr>
        </p:nvSpPr>
        <p:spPr>
          <a:xfrm>
            <a:off x="428625" y="3071813"/>
            <a:ext cx="8072438" cy="1865312"/>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内容审查：</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a:t>
            </a:r>
            <a:r>
              <a:rPr lang="zh-CN" altLang="en-US" kern="1200" dirty="0">
                <a:latin typeface="+mn-lt"/>
                <a:ea typeface="+mn-ea"/>
                <a:cs typeface="+mn-cs"/>
              </a:rPr>
              <a:t>浙江大学医学、药学类研究生学术规范（含学位论文写作规范）</a:t>
            </a:r>
            <a:r>
              <a:rPr lang="en-US" altLang="zh-CN" kern="1200" dirty="0">
                <a:latin typeface="+mn-lt"/>
                <a:ea typeface="+mn-ea"/>
                <a:cs typeface="+mn-cs"/>
              </a:rPr>
              <a:t>》</a:t>
            </a:r>
            <a:endParaRPr lang="en-US" altLang="zh-CN" kern="1200" dirty="0">
              <a:latin typeface="+mn-lt"/>
              <a:ea typeface="+mn-ea"/>
              <a:cs typeface="+mn-cs"/>
            </a:endParaRPr>
          </a:p>
          <a:p>
            <a:pPr>
              <a:lnSpc>
                <a:spcPts val="4000"/>
              </a:lnSpc>
              <a:spcBef>
                <a:spcPts val="2000"/>
              </a:spcBef>
              <a:buClr>
                <a:srgbClr val="0BD0D9"/>
              </a:buClr>
              <a:buSzPct val="95000"/>
            </a:pPr>
            <a:r>
              <a:rPr lang="zh-CN" altLang="en-US" kern="1200" dirty="0">
                <a:latin typeface="+mn-lt"/>
                <a:ea typeface="+mn-ea"/>
                <a:cs typeface="+mn-cs"/>
              </a:rPr>
              <a:t>博士：</a:t>
            </a:r>
            <a:r>
              <a:rPr lang="zh-CN" altLang="en-US" sz="2400" kern="1200" dirty="0">
                <a:latin typeface="+mn-lt"/>
                <a:ea typeface="+mn-ea"/>
                <a:cs typeface="+mn-cs"/>
              </a:rPr>
              <a:t>原则上不少于</a:t>
            </a:r>
            <a:r>
              <a:rPr lang="en-US" altLang="zh-CN" sz="2400" kern="1200" dirty="0">
                <a:latin typeface="+mn-lt"/>
                <a:ea typeface="+mn-ea"/>
                <a:cs typeface="+mn-cs"/>
              </a:rPr>
              <a:t>5</a:t>
            </a:r>
            <a:r>
              <a:rPr lang="zh-CN" altLang="en-US" sz="2400" kern="1200" dirty="0">
                <a:latin typeface="+mn-lt"/>
                <a:ea typeface="+mn-ea"/>
                <a:cs typeface="+mn-cs"/>
              </a:rPr>
              <a:t>万字</a:t>
            </a:r>
            <a:r>
              <a:rPr lang="zh-CN" altLang="en-US" sz="2400" b="1" kern="1200" dirty="0">
                <a:solidFill>
                  <a:srgbClr val="FF0000"/>
                </a:solidFill>
                <a:latin typeface="+mn-lt"/>
                <a:ea typeface="+mn-ea"/>
                <a:cs typeface="+mn-cs"/>
              </a:rPr>
              <a:t>（综述</a:t>
            </a:r>
            <a:r>
              <a:rPr lang="en-US" altLang="zh-CN" sz="2400" b="1" kern="1200" dirty="0">
                <a:solidFill>
                  <a:srgbClr val="FF0000"/>
                </a:solidFill>
                <a:latin typeface="+mn-lt"/>
                <a:ea typeface="+mn-ea"/>
                <a:cs typeface="+mn-cs"/>
              </a:rPr>
              <a:t>+</a:t>
            </a:r>
            <a:r>
              <a:rPr lang="zh-CN" altLang="en-US" sz="2400" b="1" kern="1200" dirty="0">
                <a:solidFill>
                  <a:srgbClr val="FF0000"/>
                </a:solidFill>
                <a:latin typeface="+mn-lt"/>
                <a:ea typeface="+mn-ea"/>
                <a:cs typeface="+mn-cs"/>
              </a:rPr>
              <a:t>论文）</a:t>
            </a:r>
            <a:endParaRPr lang="en-US" altLang="zh-CN" sz="2400" b="1" kern="1200" dirty="0">
              <a:solidFill>
                <a:srgbClr val="FF0000"/>
              </a:solidFill>
              <a:latin typeface="+mn-lt"/>
              <a:ea typeface="+mn-ea"/>
              <a:cs typeface="+mn-cs"/>
            </a:endParaRPr>
          </a:p>
          <a:p>
            <a:pPr marL="273050" lvl="1" indent="-273050">
              <a:lnSpc>
                <a:spcPts val="4000"/>
              </a:lnSpc>
              <a:spcBef>
                <a:spcPts val="2000"/>
              </a:spcBef>
              <a:buClr>
                <a:srgbClr val="0BD0D9"/>
              </a:buClr>
              <a:buSzPct val="95000"/>
            </a:pPr>
            <a:r>
              <a:rPr lang="zh-CN" altLang="en-US" kern="1200" dirty="0">
                <a:latin typeface="+mn-lt"/>
                <a:ea typeface="+mn-ea"/>
                <a:cs typeface="+mn-cs"/>
              </a:rPr>
              <a:t>硕士论文的字数原则上</a:t>
            </a:r>
            <a:r>
              <a:rPr lang="en-US" altLang="zh-CN" kern="1200" dirty="0">
                <a:latin typeface="+mn-lt"/>
                <a:ea typeface="+mn-ea"/>
                <a:cs typeface="+mn-cs"/>
              </a:rPr>
              <a:t>2-3</a:t>
            </a:r>
            <a:r>
              <a:rPr lang="zh-CN" altLang="en-US" kern="1200" dirty="0">
                <a:latin typeface="+mn-lt"/>
                <a:ea typeface="+mn-ea"/>
                <a:cs typeface="+mn-cs"/>
              </a:rPr>
              <a:t>万字</a:t>
            </a:r>
            <a:r>
              <a:rPr lang="zh-CN" altLang="en-US" b="1" kern="1200" dirty="0">
                <a:solidFill>
                  <a:srgbClr val="FF0000"/>
                </a:solidFill>
                <a:latin typeface="+mn-lt"/>
                <a:ea typeface="+mn-ea"/>
                <a:cs typeface="+mn-cs"/>
              </a:rPr>
              <a:t>（综述</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论文） </a:t>
            </a:r>
            <a:r>
              <a:rPr lang="zh-CN" altLang="en-US" kern="1200" dirty="0">
                <a:latin typeface="+mn-lt"/>
                <a:ea typeface="+mn-ea"/>
                <a:cs typeface="+mn-cs"/>
              </a:rPr>
              <a:t>。</a:t>
            </a:r>
            <a:endParaRPr lang="zh-CN" altLang="en-US"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684213" y="1196975"/>
            <a:ext cx="8229600" cy="642938"/>
          </a:xfrm>
        </p:spPr>
        <p:txBody>
          <a:bodyPr vert="horz" wrap="square" lIns="0" tIns="45720" rIns="0" bIns="0" anchor="b" anchorCtr="0"/>
          <a:lstStyle/>
          <a:p>
            <a:r>
              <a:rPr lang="zh-CN" altLang="en-US" sz="4000" dirty="0">
                <a:solidFill>
                  <a:schemeClr val="tx1"/>
                </a:solidFill>
              </a:rPr>
              <a:t>盲审论文要求</a:t>
            </a:r>
            <a:endParaRPr lang="zh-CN" altLang="en-US" sz="4000" dirty="0">
              <a:solidFill>
                <a:schemeClr val="tx1"/>
              </a:solidFill>
            </a:endParaRPr>
          </a:p>
        </p:txBody>
      </p:sp>
      <p:sp>
        <p:nvSpPr>
          <p:cNvPr id="32770" name="内容占位符 2"/>
          <p:cNvSpPr>
            <a:spLocks noGrp="1"/>
          </p:cNvSpPr>
          <p:nvPr>
            <p:ph sz="half" idx="1"/>
          </p:nvPr>
        </p:nvSpPr>
        <p:spPr>
          <a:xfrm>
            <a:off x="4786313" y="2214563"/>
            <a:ext cx="4038600" cy="4435475"/>
          </a:xfrm>
          <a:ln>
            <a:solidFill>
              <a:srgbClr val="FF0000"/>
            </a:solidFill>
            <a:prstDash val="dash"/>
            <a:miter/>
          </a:ln>
        </p:spPr>
        <p:txBody>
          <a:bodyPr vert="horz" wrap="square" lIns="91440" tIns="45720" rIns="91440" bIns="45720" anchor="t" anchorCtr="0"/>
          <a:lstStyle/>
          <a:p>
            <a:pPr>
              <a:buClr>
                <a:srgbClr val="0BD0D9"/>
              </a:buClr>
              <a:buSzPct val="95000"/>
              <a:buFont typeface="Wingdings 2" panose="05020102010507070707" pitchFamily="18" charset="2"/>
              <a:buNone/>
            </a:pPr>
            <a:r>
              <a:rPr lang="zh-CN" altLang="en-US" b="1" kern="1200" dirty="0">
                <a:solidFill>
                  <a:srgbClr val="FF0000"/>
                </a:solidFill>
                <a:latin typeface="+mn-lt"/>
                <a:ea typeface="+mn-ea"/>
                <a:cs typeface="+mn-cs"/>
              </a:rPr>
              <a:t>论文格式要求</a:t>
            </a:r>
            <a:endParaRPr lang="en-US" altLang="zh-CN" b="1"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编写要求按浙大文件</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.pdf</a:t>
            </a:r>
            <a:r>
              <a:rPr lang="zh-CN" altLang="en-US" kern="1200" dirty="0">
                <a:latin typeface="+mn-lt"/>
                <a:ea typeface="+mn-ea"/>
                <a:cs typeface="+mn-cs"/>
              </a:rPr>
              <a:t>格式上传，</a:t>
            </a:r>
            <a:r>
              <a:rPr lang="en-US" altLang="zh-CN" kern="1200" dirty="0">
                <a:latin typeface="+mn-lt"/>
                <a:ea typeface="+mn-ea"/>
                <a:cs typeface="+mn-cs"/>
              </a:rPr>
              <a:t>20M</a:t>
            </a:r>
            <a:r>
              <a:rPr lang="zh-CN" altLang="en-US" kern="1200" dirty="0">
                <a:latin typeface="+mn-lt"/>
                <a:ea typeface="+mn-ea"/>
                <a:cs typeface="+mn-cs"/>
              </a:rPr>
              <a:t>以内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隐去导师、研究生姓名与致谢</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同时提交论文送审承诺书（导师签字）</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临床医学专业学位、八年制在封面校徽上方注明</a:t>
            </a:r>
            <a:endParaRPr lang="zh-CN" altLang="en-US" kern="1200" dirty="0">
              <a:latin typeface="+mn-lt"/>
              <a:ea typeface="+mn-ea"/>
              <a:cs typeface="+mn-cs"/>
            </a:endParaRPr>
          </a:p>
        </p:txBody>
      </p:sp>
      <p:sp>
        <p:nvSpPr>
          <p:cNvPr id="32771" name="内容占位符 3"/>
          <p:cNvSpPr>
            <a:spLocks noGrp="1"/>
          </p:cNvSpPr>
          <p:nvPr>
            <p:ph sz="half" idx="2"/>
          </p:nvPr>
        </p:nvSpPr>
        <p:spPr>
          <a:xfrm>
            <a:off x="395605" y="1894205"/>
            <a:ext cx="4196080" cy="4429125"/>
          </a:xfrm>
          <a:ln>
            <a:solidFill>
              <a:srgbClr val="FF0000"/>
            </a:solidFill>
            <a:prstDash val="dash"/>
            <a:miter/>
          </a:ln>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评审对象：全体博士、硕士</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评审方式：教育部学位中心平台网上评阅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评阅费：博士</a:t>
            </a:r>
            <a:r>
              <a:rPr lang="en-US" altLang="zh-CN" kern="1200" dirty="0">
                <a:latin typeface="+mn-lt"/>
                <a:ea typeface="+mn-ea"/>
                <a:cs typeface="+mn-cs"/>
              </a:rPr>
              <a:t>570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本，硕士</a:t>
            </a:r>
            <a:r>
              <a:rPr lang="en-US" altLang="zh-CN" kern="1200" dirty="0">
                <a:latin typeface="+mn-lt"/>
                <a:ea typeface="+mn-ea"/>
                <a:cs typeface="+mn-cs"/>
              </a:rPr>
              <a:t>400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本，全英文博士1000元/份，全英文硕士650元/份</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上交方式：</a:t>
            </a:r>
            <a:r>
              <a:rPr lang="zh-CN" altLang="en-US" kern="1200" dirty="0">
                <a:solidFill>
                  <a:srgbClr val="FF0000"/>
                </a:solidFill>
                <a:latin typeface="+mn-lt"/>
                <a:ea typeface="+mn-ea"/>
                <a:cs typeface="+mn-cs"/>
              </a:rPr>
              <a:t>直接系统调用论文初稿（匿名版本）</a:t>
            </a:r>
            <a:endParaRPr lang="zh-CN" altLang="en-US" kern="1200" dirty="0">
              <a:solidFill>
                <a:srgbClr val="FF0000"/>
              </a:solidFill>
              <a:latin typeface="+mn-lt"/>
              <a:ea typeface="+mn-ea"/>
              <a:cs typeface="+mn-cs"/>
            </a:endParaRPr>
          </a:p>
        </p:txBody>
      </p:sp>
      <p:sp>
        <p:nvSpPr>
          <p:cNvPr id="32772" name="标题 1"/>
          <p:cNvSpPr txBox="1"/>
          <p:nvPr/>
        </p:nvSpPr>
        <p:spPr>
          <a:xfrm>
            <a:off x="357188" y="0"/>
            <a:ext cx="8229600" cy="1143000"/>
          </a:xfrm>
          <a:prstGeom prst="rect">
            <a:avLst/>
          </a:prstGeom>
          <a:noFill/>
          <a:ln w="9525">
            <a:noFill/>
          </a:ln>
        </p:spPr>
        <p:txBody>
          <a:bodyPr lIns="0" rIns="0" bIns="0" anchor="b" anchorCtr="0"/>
          <a:lstStyle/>
          <a:p>
            <a:r>
              <a:rPr lang="zh-CN" altLang="en-US" sz="5000" dirty="0">
                <a:solidFill>
                  <a:schemeClr val="tx2"/>
                </a:solidFill>
                <a:latin typeface="Calibri" panose="020F0502020204030204" pitchFamily="34" charset="0"/>
                <a:ea typeface="隶书" panose="02010509060101010101" pitchFamily="49" charset="-122"/>
              </a:rPr>
              <a:t>三、论文评阅</a:t>
            </a:r>
            <a:r>
              <a:rPr lang="zh-CN" altLang="en-US" sz="3100" dirty="0">
                <a:solidFill>
                  <a:srgbClr val="C00000"/>
                </a:solidFill>
                <a:latin typeface="Calibri" panose="020F0502020204030204" pitchFamily="34" charset="0"/>
                <a:ea typeface="隶书" panose="02010509060101010101" pitchFamily="49" charset="-122"/>
                <a:sym typeface="+mn-ea"/>
              </a:rPr>
              <a:t>（</a:t>
            </a:r>
            <a:r>
              <a:rPr lang="en-US" altLang="zh-CN" sz="3100" dirty="0">
                <a:solidFill>
                  <a:srgbClr val="C00000"/>
                </a:solidFill>
                <a:latin typeface="Calibri" panose="020F0502020204030204" pitchFamily="34" charset="0"/>
                <a:ea typeface="隶书" panose="02010509060101010101" pitchFamily="49" charset="-122"/>
                <a:sym typeface="+mn-ea"/>
              </a:rPr>
              <a:t>4</a:t>
            </a:r>
            <a:r>
              <a:rPr lang="zh-CN" altLang="en-US" sz="3100" dirty="0">
                <a:solidFill>
                  <a:srgbClr val="C00000"/>
                </a:solidFill>
                <a:latin typeface="Calibri" panose="020F0502020204030204" pitchFamily="34" charset="0"/>
                <a:ea typeface="隶书" panose="02010509060101010101" pitchFamily="49" charset="-122"/>
                <a:sym typeface="+mn-ea"/>
              </a:rPr>
              <a:t>月</a:t>
            </a:r>
            <a:r>
              <a:rPr lang="en-US" altLang="zh-CN" sz="3100" dirty="0">
                <a:solidFill>
                  <a:srgbClr val="C00000"/>
                </a:solidFill>
                <a:latin typeface="Calibri" panose="020F0502020204030204" pitchFamily="34" charset="0"/>
                <a:ea typeface="隶书" panose="02010509060101010101" pitchFamily="49" charset="-122"/>
                <a:sym typeface="+mn-ea"/>
              </a:rPr>
              <a:t>-5</a:t>
            </a:r>
            <a:r>
              <a:rPr lang="zh-CN" altLang="en-US" sz="3100" dirty="0">
                <a:solidFill>
                  <a:srgbClr val="C00000"/>
                </a:solidFill>
                <a:latin typeface="Calibri" panose="020F0502020204030204" pitchFamily="34" charset="0"/>
                <a:ea typeface="隶书" panose="02010509060101010101" pitchFamily="49" charset="-122"/>
                <a:sym typeface="+mn-ea"/>
              </a:rPr>
              <a:t>月）</a:t>
            </a:r>
            <a:endParaRPr lang="zh-CN" altLang="en-US" sz="3100" dirty="0">
              <a:solidFill>
                <a:srgbClr val="C00000"/>
              </a:solidFill>
              <a:latin typeface="Calibri" panose="020F0502020204030204" pitchFamily="34" charset="0"/>
              <a:ea typeface="隶书" panose="02010509060101010101" pitchFamily="49" charset="-122"/>
            </a:endParaRPr>
          </a:p>
        </p:txBody>
      </p:sp>
      <p:pic>
        <p:nvPicPr>
          <p:cNvPr id="32773" name="Picture 7" descr="C:\Users\O_O\Pictures\论文送审承诺书.jpg"/>
          <p:cNvPicPr>
            <a:picLocks noChangeAspect="1"/>
          </p:cNvPicPr>
          <p:nvPr/>
        </p:nvPicPr>
        <p:blipFill>
          <a:blip r:embed="rId1"/>
          <a:stretch>
            <a:fillRect/>
          </a:stretch>
        </p:blipFill>
        <p:spPr>
          <a:xfrm>
            <a:off x="7452360" y="0"/>
            <a:ext cx="1753870" cy="2308225"/>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1"/>
          <p:cNvSpPr>
            <a:spLocks noGrp="1"/>
          </p:cNvSpPr>
          <p:nvPr>
            <p:ph type="title"/>
          </p:nvPr>
        </p:nvSpPr>
        <p:spPr>
          <a:xfrm>
            <a:off x="500063" y="142875"/>
            <a:ext cx="8229600" cy="1143000"/>
          </a:xfrm>
        </p:spPr>
        <p:txBody>
          <a:bodyPr vert="horz" wrap="square" lIns="0" tIns="45720" rIns="0" bIns="0" anchor="b" anchorCtr="0"/>
          <a:p>
            <a:r>
              <a:rPr lang="zh-CN" altLang="en-US" dirty="0"/>
              <a:t>评阅结果判定</a:t>
            </a:r>
            <a:endParaRPr lang="zh-CN" altLang="en-US" dirty="0"/>
          </a:p>
        </p:txBody>
      </p:sp>
      <p:sp>
        <p:nvSpPr>
          <p:cNvPr id="34818" name="内容占位符 2"/>
          <p:cNvSpPr>
            <a:spLocks noGrp="1"/>
          </p:cNvSpPr>
          <p:nvPr>
            <p:ph sz="half" idx="1"/>
          </p:nvPr>
        </p:nvSpPr>
        <p:spPr>
          <a:xfrm>
            <a:off x="428625" y="1518285"/>
            <a:ext cx="5940425" cy="4534535"/>
          </a:xfrm>
        </p:spPr>
        <p:txBody>
          <a:bodyPr vert="horz" wrap="square" lIns="91440" tIns="45720" rIns="91440" bIns="45720" anchor="t" anchorCtr="0"/>
          <a:p>
            <a:pPr>
              <a:buClr>
                <a:srgbClr val="0BD0D9"/>
              </a:buClr>
              <a:buSzPct val="95000"/>
            </a:pPr>
            <a:r>
              <a:rPr lang="zh-CN" altLang="en-US" kern="1200" dirty="0">
                <a:latin typeface="+mn-lt"/>
                <a:ea typeface="+mn-ea"/>
                <a:cs typeface="+mn-cs"/>
              </a:rPr>
              <a:t>评阅结果全部为 “同意答辩”</a:t>
            </a:r>
            <a:r>
              <a:rPr lang="en-US" altLang="zh-CN" kern="1200" dirty="0">
                <a:latin typeface="+mn-lt"/>
                <a:ea typeface="+mn-ea"/>
                <a:cs typeface="+mn-cs"/>
              </a:rPr>
              <a:t>/</a:t>
            </a:r>
            <a:r>
              <a:rPr lang="zh-CN" altLang="en-US" kern="1200" dirty="0">
                <a:latin typeface="+mn-lt"/>
                <a:ea typeface="+mn-ea"/>
                <a:cs typeface="+mn-cs"/>
              </a:rPr>
              <a:t>“小修”，可以组织答辩；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学位论文如有1份评阅意见为“大修”，至少下一季度方可提交重新评阅。</a:t>
            </a:r>
            <a:endParaRPr lang="zh-CN" altLang="en-US" b="1" kern="1200" dirty="0">
              <a:solidFill>
                <a:srgbClr val="FF0000"/>
              </a:solidFill>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出现“</a:t>
            </a:r>
            <a:r>
              <a:rPr lang="en-US" altLang="zh-CN" b="1" kern="1200" dirty="0">
                <a:solidFill>
                  <a:srgbClr val="FF0000"/>
                </a:solidFill>
                <a:latin typeface="+mn-lt"/>
                <a:ea typeface="+mn-ea"/>
                <a:cs typeface="+mn-cs"/>
              </a:rPr>
              <a:t>D</a:t>
            </a:r>
            <a:r>
              <a:rPr lang="zh-CN" altLang="en-US" b="1" kern="1200" dirty="0">
                <a:solidFill>
                  <a:srgbClr val="FF0000"/>
                </a:solidFill>
                <a:latin typeface="+mn-lt"/>
                <a:ea typeface="+mn-ea"/>
                <a:cs typeface="+mn-cs"/>
              </a:rPr>
              <a:t>”或</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不同意</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，或两个“大修”及以上</a:t>
            </a:r>
            <a:r>
              <a:rPr lang="zh-CN" altLang="en-US" kern="1200" dirty="0">
                <a:latin typeface="+mn-lt"/>
                <a:ea typeface="+mn-ea"/>
                <a:cs typeface="+mn-cs"/>
              </a:rPr>
              <a:t>，终止答辩程序；</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如有一个“大修”或“不同意”，认为专家评审意见存在</a:t>
            </a:r>
            <a:r>
              <a:rPr lang="zh-CN" altLang="en-US" b="1" kern="1200" dirty="0">
                <a:solidFill>
                  <a:srgbClr val="FF0000"/>
                </a:solidFill>
                <a:latin typeface="+mn-lt"/>
                <a:ea typeface="+mn-ea"/>
                <a:cs typeface="+mn-cs"/>
              </a:rPr>
              <a:t>争议</a:t>
            </a:r>
            <a:r>
              <a:rPr lang="zh-CN" altLang="en-US" kern="1200" dirty="0">
                <a:latin typeface="+mn-lt"/>
                <a:ea typeface="+mn-ea"/>
                <a:cs typeface="+mn-cs"/>
              </a:rPr>
              <a:t>，可提出“学术观点分歧裁定”。</a:t>
            </a: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pic>
        <p:nvPicPr>
          <p:cNvPr id="34820" name="Picture 3" descr="C:\Users\O_O\Desktop\无标题2.jpg"/>
          <p:cNvPicPr>
            <a:picLocks noChangeAspect="1"/>
          </p:cNvPicPr>
          <p:nvPr/>
        </p:nvPicPr>
        <p:blipFill>
          <a:blip r:embed="rId1"/>
          <a:stretch>
            <a:fillRect/>
          </a:stretch>
        </p:blipFill>
        <p:spPr>
          <a:xfrm>
            <a:off x="6444615" y="3357245"/>
            <a:ext cx="2625725" cy="2879725"/>
          </a:xfrm>
          <a:prstGeom prst="rect">
            <a:avLst/>
          </a:prstGeom>
          <a:noFill/>
          <a:ln w="9525" cap="flat" cmpd="sng">
            <a:solidFill>
              <a:srgbClr val="FF0000"/>
            </a:solidFill>
            <a:prstDash val="solid"/>
            <a:miter/>
            <a:headEnd type="none" w="med" len="med"/>
            <a:tailEnd type="none" w="med" len="med"/>
          </a:ln>
        </p:spPr>
      </p:pic>
      <p:cxnSp>
        <p:nvCxnSpPr>
          <p:cNvPr id="7" name="直接箭头连接符 6"/>
          <p:cNvCxnSpPr/>
          <p:nvPr/>
        </p:nvCxnSpPr>
        <p:spPr>
          <a:xfrm flipV="1">
            <a:off x="5507673" y="465296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571500" y="142875"/>
            <a:ext cx="8229600" cy="1143000"/>
          </a:xfrm>
        </p:spPr>
        <p:txBody>
          <a:bodyPr vert="horz" wrap="square" lIns="0" tIns="45720" rIns="0" bIns="0" anchor="b" anchorCtr="0"/>
          <a:lstStyle/>
          <a:p>
            <a:r>
              <a:rPr lang="zh-CN" altLang="en-US" dirty="0"/>
              <a:t>学术观点分歧裁定</a:t>
            </a:r>
            <a:endParaRPr lang="zh-CN" altLang="en-US" dirty="0"/>
          </a:p>
        </p:txBody>
      </p:sp>
      <p:sp>
        <p:nvSpPr>
          <p:cNvPr id="36866" name="内容占位符 2"/>
          <p:cNvSpPr>
            <a:spLocks noGrp="1"/>
          </p:cNvSpPr>
          <p:nvPr>
            <p:ph sz="half" idx="1"/>
          </p:nvPr>
        </p:nvSpPr>
        <p:spPr>
          <a:xfrm>
            <a:off x="714375" y="1285875"/>
            <a:ext cx="7500938" cy="4435475"/>
          </a:xfrm>
        </p:spPr>
        <p:txBody>
          <a:bodyPr vert="horz" wrap="square" lIns="91440" tIns="45720" rIns="91440" bIns="45720" anchor="t" anchorCtr="0"/>
          <a:lstStyle/>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评阅结果全部返回后，其他评阅结果至少2份A（优秀）且不得出现C（一般）及以下，且学生本人和导师认为该评价明显存在问题。</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、提交学术观点分歧申述表，盲审论文和全部评阅意见</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、学院分管领导初步审查</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、如认为可能存在问题的，组织</a:t>
            </a: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专家裁定</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、专家裁定结果一致认为存在争议的，将论文原稿另送</a:t>
            </a: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专家盲审</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5</a:t>
            </a:r>
            <a:r>
              <a:rPr lang="zh-CN" altLang="en-US" sz="2400" kern="1200" dirty="0">
                <a:latin typeface="+mn-lt"/>
                <a:ea typeface="+mn-ea"/>
                <a:cs typeface="+mn-cs"/>
              </a:rPr>
              <a:t>、两份盲审结果均为同意或小修的，可提请答辩。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sz="2400" kern="1200" dirty="0">
                <a:solidFill>
                  <a:srgbClr val="FF0000"/>
                </a:solidFill>
                <a:latin typeface="+mn-lt"/>
                <a:ea typeface="+mn-ea"/>
                <a:cs typeface="+mn-cs"/>
              </a:rPr>
              <a:t>（评阅费用自行承担）</a:t>
            </a:r>
            <a:endParaRPr lang="en-US" altLang="zh-CN" sz="2400" kern="1200" dirty="0">
              <a:solidFill>
                <a:srgbClr val="FF0000"/>
              </a:solidFill>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285750" y="0"/>
            <a:ext cx="8501063" cy="1143000"/>
          </a:xfrm>
        </p:spPr>
        <p:txBody>
          <a:bodyPr vert="horz" wrap="square" lIns="0" tIns="45720" rIns="0" bIns="0" anchor="b" anchorCtr="0"/>
          <a:lstStyle/>
          <a:p>
            <a:pPr eaLnBrk="1" hangingPunct="1"/>
            <a:r>
              <a:rPr lang="zh-CN" altLang="en-US" dirty="0"/>
              <a:t>四、学位论文答辩</a:t>
            </a:r>
            <a:r>
              <a:rPr lang="zh-CN" altLang="en-US" sz="3100" dirty="0">
                <a:solidFill>
                  <a:srgbClr val="C00000"/>
                </a:solidFill>
              </a:rPr>
              <a:t>（</a:t>
            </a:r>
            <a:r>
              <a:rPr lang="en-US" altLang="zh-CN" sz="3100" dirty="0">
                <a:solidFill>
                  <a:srgbClr val="C00000"/>
                </a:solidFill>
              </a:rPr>
              <a:t>5</a:t>
            </a:r>
            <a:r>
              <a:rPr lang="zh-CN" altLang="en-US" sz="3100" dirty="0">
                <a:solidFill>
                  <a:srgbClr val="C00000"/>
                </a:solidFill>
              </a:rPr>
              <a:t>月</a:t>
            </a:r>
            <a:r>
              <a:rPr lang="en-US" altLang="zh-CN" sz="3100" dirty="0">
                <a:solidFill>
                  <a:srgbClr val="C00000"/>
                </a:solidFill>
              </a:rPr>
              <a:t>30</a:t>
            </a:r>
            <a:r>
              <a:rPr lang="zh-CN" altLang="en-US" sz="3100" dirty="0">
                <a:solidFill>
                  <a:srgbClr val="C00000"/>
                </a:solidFill>
              </a:rPr>
              <a:t>日前完成）</a:t>
            </a:r>
            <a:endParaRPr lang="zh-CN" altLang="en-US" sz="3100" dirty="0">
              <a:solidFill>
                <a:srgbClr val="C00000"/>
              </a:solidFill>
            </a:endParaRPr>
          </a:p>
        </p:txBody>
      </p:sp>
      <p:sp>
        <p:nvSpPr>
          <p:cNvPr id="4" name="内容占位符 3"/>
          <p:cNvSpPr>
            <a:spLocks noGrp="1"/>
          </p:cNvSpPr>
          <p:nvPr>
            <p:ph sz="half" idx="2"/>
          </p:nvPr>
        </p:nvSpPr>
        <p:spPr>
          <a:xfrm>
            <a:off x="650511" y="4484768"/>
            <a:ext cx="3714750" cy="357188"/>
          </a:xfrm>
          <a:solidFill>
            <a:srgbClr val="FFFF00"/>
          </a:solidFill>
        </p:spPr>
        <p:txBody>
          <a:bodyPr vert="horz" wrap="square" lIns="91440" tIns="45720" rIns="91440" bIns="45720" numCol="1"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、评阅结果通过方可答辩。</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642938" y="4895364"/>
            <a:ext cx="8286750" cy="400050"/>
          </a:xfrm>
          <a:prstGeom prst="rect">
            <a:avLst/>
          </a:prstGeom>
          <a:solidFill>
            <a:srgbClr val="FFFF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、申请人的</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指导教师（导师组成员）</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和</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非隐名评阅人</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不参加答辩委员会。</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矩形 6"/>
          <p:cNvSpPr/>
          <p:nvPr/>
        </p:nvSpPr>
        <p:spPr>
          <a:xfrm>
            <a:off x="642938" y="5402231"/>
            <a:ext cx="5649595" cy="39878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、在学院规定时间内，在</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浙大系统</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中录入结果。</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7932" name="TextBox 7"/>
          <p:cNvSpPr txBox="1"/>
          <p:nvPr/>
        </p:nvSpPr>
        <p:spPr>
          <a:xfrm>
            <a:off x="379730" y="5801011"/>
            <a:ext cx="8643937" cy="1077218"/>
          </a:xfrm>
          <a:prstGeom prst="rect">
            <a:avLst/>
          </a:prstGeom>
          <a:noFill/>
          <a:ln w="9525">
            <a:noFill/>
          </a:ln>
        </p:spPr>
        <p:txBody>
          <a:bodyPr anchor="t" anchorCtr="0">
            <a:spAutoFit/>
          </a:bodyPr>
          <a:lstStyle/>
          <a:p>
            <a:r>
              <a:rPr sz="3200" dirty="0">
                <a:latin typeface="Arial" panose="020B0604020202020204" pitchFamily="34" charset="0"/>
                <a:ea typeface="宋体" panose="02010600030101010101" pitchFamily="2" charset="-122"/>
              </a:rPr>
              <a:t>账号：18ms03  密码：ZjuYxy123@#</a:t>
            </a:r>
            <a:endParaRPr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登录口：</a:t>
            </a:r>
            <a:r>
              <a:rPr lang="zh-CN" altLang="en-US" sz="2000" b="1" dirty="0">
                <a:solidFill>
                  <a:srgbClr val="A50021"/>
                </a:solidFill>
                <a:latin typeface="Arial" panose="020B0604020202020204" pitchFamily="34" charset="0"/>
                <a:ea typeface="宋体" panose="02010600030101010101" pitchFamily="2" charset="-122"/>
              </a:rPr>
              <a:t>研究生院管理系统</a:t>
            </a:r>
            <a:endParaRPr lang="zh-CN" altLang="en-US" sz="3200" dirty="0">
              <a:latin typeface="Arial" panose="020B0604020202020204" pitchFamily="34" charset="0"/>
              <a:ea typeface="宋体" panose="02010600030101010101" pitchFamily="2" charset="-122"/>
            </a:endParaRPr>
          </a:p>
        </p:txBody>
      </p:sp>
      <p:sp>
        <p:nvSpPr>
          <p:cNvPr id="100" name="文本框 99"/>
          <p:cNvSpPr txBox="1"/>
          <p:nvPr/>
        </p:nvSpPr>
        <p:spPr>
          <a:xfrm>
            <a:off x="214312" y="1083112"/>
            <a:ext cx="8809355" cy="3416320"/>
          </a:xfrm>
          <a:prstGeom prst="rect">
            <a:avLst/>
          </a:prstGeom>
          <a:noFill/>
          <a:ln w="9525">
            <a:noFill/>
          </a:ln>
        </p:spPr>
        <p:txBody>
          <a:bodyPr wrap="square">
            <a:spAutoFit/>
          </a:bodyPr>
          <a:lstStyle/>
          <a:p>
            <a:pPr indent="406400"/>
            <a:r>
              <a:rPr lang="zh-CN" sz="1800" dirty="0">
                <a:solidFill>
                  <a:srgbClr val="000000"/>
                </a:solidFill>
                <a:ea typeface="宋体" panose="02010600030101010101" pitchFamily="2" charset="-122"/>
              </a:rPr>
              <a:t>博士学位论文答辩委员会由</a:t>
            </a:r>
            <a:r>
              <a:rPr lang="en-US" sz="1800" dirty="0">
                <a:solidFill>
                  <a:srgbClr val="000000"/>
                </a:solidFill>
                <a:latin typeface="仿宋_GB2312" panose="02010609030101010101" charset="-122"/>
                <a:ea typeface="宋体" panose="02010600030101010101" pitchFamily="2" charset="-122"/>
              </a:rPr>
              <a:t> </a:t>
            </a:r>
            <a:r>
              <a:rPr lang="en-US" sz="1800" dirty="0">
                <a:solidFill>
                  <a:srgbClr val="000000"/>
                </a:solidFill>
                <a:latin typeface="TimesNewRomanPSMT" charset="0"/>
                <a:ea typeface="宋体" panose="02010600030101010101" pitchFamily="2" charset="-122"/>
              </a:rPr>
              <a:t>5-7 </a:t>
            </a:r>
            <a:r>
              <a:rPr lang="zh-CN" sz="1800" dirty="0">
                <a:solidFill>
                  <a:srgbClr val="000000"/>
                </a:solidFill>
                <a:ea typeface="宋体" panose="02010600030101010101" pitchFamily="2" charset="-122"/>
              </a:rPr>
              <a:t>名具有博士研究生导师资格的教师或具有正高职称的专家组成，其中半数以上应具有博士研究生导师资格，校外相关学科的专家不少于</a:t>
            </a:r>
            <a:r>
              <a:rPr lang="en-US" sz="1800" dirty="0">
                <a:solidFill>
                  <a:srgbClr val="000000"/>
                </a:solidFill>
                <a:latin typeface="TimesNewRomanPSMT" charset="0"/>
                <a:ea typeface="宋体" panose="02010600030101010101" pitchFamily="2" charset="-122"/>
              </a:rPr>
              <a:t>1</a:t>
            </a:r>
            <a:r>
              <a:rPr lang="zh-CN" sz="1800" dirty="0">
                <a:solidFill>
                  <a:srgbClr val="000000"/>
                </a:solidFill>
                <a:ea typeface="宋体" panose="02010600030101010101" pitchFamily="2" charset="-122"/>
              </a:rPr>
              <a:t>人。专业学位博士学位论文答辩委员会成员须有一位来自相关行业实践领域具有正高级专业技术职称的专家（联合导师除外）。交叉学科博士学位论文答辩委员会成员应选聘</a:t>
            </a:r>
            <a:r>
              <a:rPr lang="en-US" sz="1800" dirty="0">
                <a:solidFill>
                  <a:srgbClr val="000000"/>
                </a:solidFill>
                <a:latin typeface="TimesNewRomanPSMT" charset="0"/>
                <a:ea typeface="宋体" panose="02010600030101010101" pitchFamily="2" charset="-122"/>
              </a:rPr>
              <a:t>1-2</a:t>
            </a:r>
            <a:r>
              <a:rPr lang="zh-CN" sz="1800" dirty="0">
                <a:solidFill>
                  <a:srgbClr val="000000"/>
                </a:solidFill>
                <a:ea typeface="宋体" panose="02010600030101010101" pitchFamily="2" charset="-122"/>
              </a:rPr>
              <a:t>名所涉交叉学科的专家。答辩委员会主席应由具备博士生导师资格的教师或者具有正高职称的专家担任。</a:t>
            </a:r>
            <a:r>
              <a:rPr lang="zh-CN" altLang="en-US" sz="1800" dirty="0">
                <a:solidFill>
                  <a:srgbClr val="000000"/>
                </a:solidFill>
                <a:latin typeface="仿宋_GB2312" panose="02010609030101010101" charset="-122"/>
                <a:ea typeface="宋体" panose="02010600030101010101" pitchFamily="2" charset="-122"/>
              </a:rPr>
              <a:t>委员会秘书应由具有博士学位或副高及以上职称的教职人员担任。</a:t>
            </a:r>
            <a:endParaRPr lang="zh-CN" sz="1800" dirty="0">
              <a:solidFill>
                <a:srgbClr val="000000"/>
              </a:solidFill>
              <a:ea typeface="宋体" panose="02010600030101010101" pitchFamily="2" charset="-122"/>
            </a:endParaRPr>
          </a:p>
          <a:p>
            <a:pPr indent="406400"/>
            <a:r>
              <a:rPr lang="zh-CN" sz="1800" dirty="0">
                <a:solidFill>
                  <a:srgbClr val="000000"/>
                </a:solidFill>
                <a:ea typeface="宋体" panose="02010600030101010101" pitchFamily="2" charset="-122"/>
              </a:rPr>
              <a:t>硕士学位论文答辩委员会一般由校内外</a:t>
            </a:r>
            <a:r>
              <a:rPr lang="en-US" sz="1800" dirty="0">
                <a:solidFill>
                  <a:srgbClr val="000000"/>
                </a:solidFill>
                <a:latin typeface="仿宋_GB2312" panose="02010609030101010101" charset="-122"/>
                <a:ea typeface="宋体" panose="02010600030101010101" pitchFamily="2" charset="-122"/>
              </a:rPr>
              <a:t> </a:t>
            </a:r>
            <a:r>
              <a:rPr lang="en-US" sz="1800" dirty="0">
                <a:solidFill>
                  <a:srgbClr val="000000"/>
                </a:solidFill>
                <a:latin typeface="TimesNewRomanPSMT" charset="0"/>
                <a:ea typeface="宋体" panose="02010600030101010101" pitchFamily="2" charset="-122"/>
              </a:rPr>
              <a:t>3-5</a:t>
            </a:r>
            <a:r>
              <a:rPr lang="zh-CN" sz="1800" dirty="0">
                <a:solidFill>
                  <a:srgbClr val="000000"/>
                </a:solidFill>
                <a:ea typeface="宋体" panose="02010600030101010101" pitchFamily="2" charset="-122"/>
              </a:rPr>
              <a:t>名具有硕士研究生导师资格的教师或具有高级职称的专家组成，其中应有校外相关学科的专家参加。专业学位硕士学位论文答辩委员会成员须有一位来自相关行业实践领域具有高级专业技术职称的专家（联合导师除外）。答辩委员会主席应由具有博士研究生导师资格的教师或者具有正高职称的专家担任。</a:t>
            </a:r>
            <a:r>
              <a:rPr lang="zh-CN" altLang="en-US" sz="1800" dirty="0">
                <a:solidFill>
                  <a:srgbClr val="000000"/>
                </a:solidFill>
                <a:ea typeface="宋体" panose="02010600030101010101" pitchFamily="2" charset="-122"/>
              </a:rPr>
              <a:t>答辩委员会秘书应由具有硕士学位或中级及以上职称的教职人员担任。</a:t>
            </a:r>
            <a:endParaRPr lang="zh-CN" altLang="en-US" sz="6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642938" y="1000125"/>
            <a:ext cx="7358062" cy="2214563"/>
          </a:xfrm>
        </p:spPr>
        <p:txBody>
          <a:bodyPr vert="horz" wrap="square" lIns="0" tIns="45720" rIns="0" bIns="0" anchor="b" anchorCtr="0"/>
          <a:lstStyle/>
          <a:p>
            <a:r>
              <a:rPr lang="zh-CN" altLang="en-US" dirty="0"/>
              <a:t>      答辩结果：系统默认是“答辩不通过”，答辩完成后，录入结果即可。</a:t>
            </a:r>
            <a:endParaRPr lang="zh-CN" altLang="en-US" dirty="0"/>
          </a:p>
        </p:txBody>
      </p:sp>
      <p:sp>
        <p:nvSpPr>
          <p:cNvPr id="38914" name="内容占位符 2"/>
          <p:cNvSpPr>
            <a:spLocks noGrp="1"/>
          </p:cNvSpPr>
          <p:nvPr>
            <p:ph sz="half" idx="1"/>
          </p:nvPr>
        </p:nvSpPr>
        <p:spPr>
          <a:xfrm>
            <a:off x="1357313" y="3143250"/>
            <a:ext cx="7000875" cy="3282950"/>
          </a:xfrm>
          <a:ln>
            <a:solidFill>
              <a:srgbClr val="FF0000"/>
            </a:solidFill>
            <a:miter/>
          </a:ln>
        </p:spPr>
        <p:txBody>
          <a:bodyPr vert="horz" wrap="square" lIns="91440" tIns="45720" rIns="91440" bIns="45720" anchor="t" anchorCtr="0"/>
          <a:lstStyle/>
          <a:p>
            <a:pPr>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、答辩秘书账号登入系统</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2</a:t>
            </a:r>
            <a:r>
              <a:rPr lang="zh-CN" altLang="en-US" kern="1200" dirty="0">
                <a:latin typeface="+mn-lt"/>
                <a:ea typeface="+mn-ea"/>
                <a:cs typeface="+mn-cs"/>
              </a:rPr>
              <a:t>、按学号或名字搜索</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3</a:t>
            </a:r>
            <a:r>
              <a:rPr lang="zh-CN" altLang="en-US" kern="1200" dirty="0">
                <a:latin typeface="+mn-lt"/>
                <a:ea typeface="+mn-ea"/>
                <a:cs typeface="+mn-cs"/>
              </a:rPr>
              <a:t>、左上角录入结果</a:t>
            </a:r>
            <a:endParaRPr lang="en-US" altLang="zh-CN" kern="1200" dirty="0">
              <a:latin typeface="+mn-lt"/>
              <a:ea typeface="+mn-ea"/>
              <a:cs typeface="+mn-cs"/>
            </a:endParaRPr>
          </a:p>
          <a:p>
            <a:pPr>
              <a:buClr>
                <a:srgbClr val="0BD0D9"/>
              </a:buClr>
              <a:buSzPct val="95000"/>
            </a:pP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注：答辩委员会人数</a:t>
            </a:r>
            <a:r>
              <a:rPr lang="en-US" altLang="zh-CN" kern="1200" dirty="0">
                <a:solidFill>
                  <a:srgbClr val="FF0000"/>
                </a:solidFill>
                <a:latin typeface="+mn-lt"/>
                <a:ea typeface="+mn-ea"/>
                <a:cs typeface="+mn-cs"/>
              </a:rPr>
              <a:t>=</a:t>
            </a:r>
            <a:r>
              <a:rPr lang="zh-CN" altLang="en-US" kern="1200" dirty="0">
                <a:solidFill>
                  <a:srgbClr val="FF0000"/>
                </a:solidFill>
                <a:latin typeface="+mn-lt"/>
                <a:ea typeface="+mn-ea"/>
                <a:cs typeface="+mn-cs"/>
              </a:rPr>
              <a:t>表决票数，非参加答辩的人员总数！</a:t>
            </a:r>
            <a:endParaRPr lang="en-US" altLang="zh-CN" kern="1200" dirty="0">
              <a:solidFill>
                <a:srgbClr val="FF0000"/>
              </a:solidFill>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答辩准备信息填写完整后才能录答辩结果</a:t>
            </a:r>
            <a:endParaRPr lang="zh-CN" altLang="en-US" kern="1200" dirty="0">
              <a:solidFill>
                <a:srgbClr val="FF0000"/>
              </a:solidFill>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a:xfrm>
            <a:off x="357188" y="642938"/>
            <a:ext cx="8229600" cy="1143000"/>
          </a:xfrm>
        </p:spPr>
        <p:txBody>
          <a:bodyPr vert="horz" wrap="square" lIns="0" tIns="45720" rIns="0" bIns="0" anchor="b" anchorCtr="0"/>
          <a:lstStyle/>
          <a:p>
            <a:pPr eaLnBrk="1" hangingPunct="1"/>
            <a:r>
              <a:rPr lang="zh-CN" altLang="en-US" dirty="0"/>
              <a:t>五、答辩后资料上交</a:t>
            </a:r>
            <a:r>
              <a:rPr lang="zh-CN" altLang="en-US" sz="2800" dirty="0">
                <a:solidFill>
                  <a:srgbClr val="A50021"/>
                </a:solidFill>
              </a:rPr>
              <a:t>（详见答辩通知）</a:t>
            </a:r>
            <a:endParaRPr lang="zh-CN" altLang="en-US" sz="2800" dirty="0">
              <a:solidFill>
                <a:srgbClr val="A50021"/>
              </a:solidFill>
            </a:endParaRPr>
          </a:p>
        </p:txBody>
      </p:sp>
      <p:sp>
        <p:nvSpPr>
          <p:cNvPr id="39938" name="内容占位符 2"/>
          <p:cNvSpPr>
            <a:spLocks noGrp="1"/>
          </p:cNvSpPr>
          <p:nvPr>
            <p:ph sz="half" idx="1"/>
          </p:nvPr>
        </p:nvSpPr>
        <p:spPr>
          <a:xfrm>
            <a:off x="1763713" y="2205038"/>
            <a:ext cx="4038600" cy="1439862"/>
          </a:xfrm>
        </p:spPr>
        <p:txBody>
          <a:bodyPr vert="horz" wrap="square" lIns="91440" tIns="45720" rIns="91440" bIns="45720" anchor="t" anchorCtr="0"/>
          <a:lstStyle/>
          <a:p>
            <a:pPr>
              <a:lnSpc>
                <a:spcPct val="150000"/>
              </a:lnSpc>
              <a:buClr>
                <a:srgbClr val="0BD0D9"/>
              </a:buClr>
              <a:buSzPct val="95000"/>
            </a:pPr>
            <a:r>
              <a:rPr lang="zh-CN" altLang="en-US" kern="1200" dirty="0">
                <a:latin typeface="+mn-lt"/>
                <a:ea typeface="+mn-ea"/>
                <a:cs typeface="+mn-cs"/>
              </a:rPr>
              <a:t>系办</a:t>
            </a:r>
            <a:r>
              <a:rPr lang="en-US" altLang="zh-CN" kern="1200" dirty="0">
                <a:latin typeface="+mn-lt"/>
                <a:ea typeface="+mn-ea"/>
                <a:cs typeface="+mn-cs"/>
              </a:rPr>
              <a:t>/</a:t>
            </a:r>
            <a:r>
              <a:rPr lang="zh-CN" altLang="en-US" kern="1200" dirty="0">
                <a:latin typeface="+mn-lt"/>
                <a:ea typeface="+mn-ea"/>
                <a:cs typeface="+mn-cs"/>
              </a:rPr>
              <a:t>科教科</a:t>
            </a:r>
            <a:endParaRPr lang="en-US" altLang="zh-CN" kern="1200" dirty="0">
              <a:latin typeface="+mn-lt"/>
              <a:ea typeface="+mn-ea"/>
              <a:cs typeface="+mn-cs"/>
            </a:endParaRPr>
          </a:p>
          <a:p>
            <a:pPr>
              <a:lnSpc>
                <a:spcPct val="150000"/>
              </a:lnSpc>
              <a:buClr>
                <a:srgbClr val="0BD0D9"/>
              </a:buClr>
              <a:buSzPct val="95000"/>
            </a:pPr>
            <a:endParaRPr lang="zh-CN" altLang="en-US" kern="1200" dirty="0">
              <a:latin typeface="+mn-lt"/>
              <a:ea typeface="+mn-ea"/>
              <a:cs typeface="+mn-cs"/>
            </a:endParaRPr>
          </a:p>
        </p:txBody>
      </p:sp>
      <p:sp>
        <p:nvSpPr>
          <p:cNvPr id="4" name="矩形 3"/>
          <p:cNvSpPr/>
          <p:nvPr/>
        </p:nvSpPr>
        <p:spPr>
          <a:xfrm>
            <a:off x="1357313" y="4786313"/>
            <a:ext cx="6929438" cy="2308225"/>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包括外评</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必须双面印刷；</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临床医学专业学位、八年制在封面校徽上方注明“</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临床医学专业学位</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临床医学八年制</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论文盲审的，论文评阅人处填写“匿名评阅”</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本人及导师签字</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9940" name="TextBox 4"/>
          <p:cNvSpPr txBox="1"/>
          <p:nvPr/>
        </p:nvSpPr>
        <p:spPr>
          <a:xfrm>
            <a:off x="1500188" y="4357688"/>
            <a:ext cx="7000875" cy="523875"/>
          </a:xfrm>
          <a:prstGeom prst="rect">
            <a:avLst/>
          </a:prstGeom>
          <a:noFill/>
          <a:ln w="9525">
            <a:noFill/>
          </a:ln>
        </p:spPr>
        <p:txBody>
          <a:bodyPr anchor="t" anchorCtr="0">
            <a:spAutoFit/>
          </a:bodyPr>
          <a:lstStyle/>
          <a:p>
            <a:r>
              <a:rPr lang="zh-CN" altLang="en-US" sz="2800" dirty="0">
                <a:latin typeface="Arial" panose="020B0604020202020204" pitchFamily="34" charset="0"/>
                <a:ea typeface="宋体" panose="02010600030101010101" pitchFamily="2" charset="-122"/>
              </a:rPr>
              <a:t>纸质论文注意事项</a:t>
            </a:r>
            <a:endParaRPr lang="zh-CN" altLang="en-US" sz="2800" dirty="0">
              <a:latin typeface="Arial" panose="020B0604020202020204" pitchFamily="34" charset="0"/>
              <a:ea typeface="宋体" panose="02010600030101010101" pitchFamily="2" charset="-122"/>
            </a:endParaRPr>
          </a:p>
        </p:txBody>
      </p:sp>
      <p:sp>
        <p:nvSpPr>
          <p:cNvPr id="6" name="圆角矩形 5"/>
          <p:cNvSpPr/>
          <p:nvPr/>
        </p:nvSpPr>
        <p:spPr>
          <a:xfrm>
            <a:off x="1214438" y="4286250"/>
            <a:ext cx="7429500" cy="2428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sz="half" idx="1"/>
          </p:nvPr>
        </p:nvSpPr>
        <p:spPr>
          <a:xfrm>
            <a:off x="571500" y="1214438"/>
            <a:ext cx="7143750" cy="1857375"/>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系办</a:t>
            </a:r>
            <a:r>
              <a:rPr lang="en-US" altLang="zh-CN" b="1" kern="1200" dirty="0">
                <a:latin typeface="+mn-lt"/>
                <a:ea typeface="+mn-ea"/>
                <a:cs typeface="+mn-cs"/>
              </a:rPr>
              <a:t>/</a:t>
            </a:r>
            <a:r>
              <a:rPr lang="zh-CN" altLang="en-US" b="1" kern="1200" dirty="0">
                <a:latin typeface="+mn-lt"/>
                <a:ea typeface="+mn-ea"/>
                <a:cs typeface="+mn-cs"/>
              </a:rPr>
              <a:t>科教科</a:t>
            </a:r>
            <a:endParaRPr lang="en-US" altLang="zh-CN" b="1" kern="1200" dirty="0">
              <a:solidFill>
                <a:srgbClr val="C00000"/>
              </a:solidFill>
              <a:latin typeface="+mn-lt"/>
              <a:ea typeface="+mn-ea"/>
              <a:cs typeface="+mn-cs"/>
            </a:endParaRPr>
          </a:p>
          <a:p>
            <a:pPr eaLnBrk="1" hangingPunct="1">
              <a:buClr>
                <a:srgbClr val="0BD0D9"/>
              </a:buClr>
              <a:buSzPct val="95000"/>
            </a:pPr>
            <a:r>
              <a:rPr lang="en-US" altLang="zh-CN" kern="1200" dirty="0">
                <a:latin typeface="+mn-lt"/>
                <a:ea typeface="+mn-ea"/>
                <a:cs typeface="+mn-cs"/>
              </a:rPr>
              <a:t>6</a:t>
            </a:r>
            <a:r>
              <a:rPr lang="zh-CN" altLang="en-US" kern="1200" dirty="0">
                <a:latin typeface="+mn-lt"/>
                <a:ea typeface="+mn-ea"/>
                <a:cs typeface="+mn-cs"/>
              </a:rPr>
              <a:t>月</a:t>
            </a:r>
            <a:r>
              <a:rPr lang="en-US" altLang="zh-CN" kern="1200" dirty="0">
                <a:latin typeface="+mn-lt"/>
                <a:ea typeface="+mn-ea"/>
                <a:cs typeface="+mn-cs"/>
              </a:rPr>
              <a:t>2</a:t>
            </a:r>
            <a:r>
              <a:rPr lang="zh-CN" altLang="en-US" kern="1200" dirty="0">
                <a:latin typeface="+mn-lt"/>
                <a:ea typeface="+mn-ea"/>
                <a:cs typeface="+mn-cs"/>
              </a:rPr>
              <a:t>日</a:t>
            </a:r>
            <a:r>
              <a:rPr lang="zh-CN" altLang="en-US" sz="2000" kern="1200" dirty="0">
                <a:solidFill>
                  <a:srgbClr val="FF0000"/>
                </a:solidFill>
                <a:latin typeface="+mn-lt"/>
                <a:ea typeface="+mn-ea"/>
                <a:cs typeface="+mn-cs"/>
              </a:rPr>
              <a:t>（具体日期由系办</a:t>
            </a:r>
            <a:r>
              <a:rPr lang="en-US" altLang="zh-CN" sz="2000" kern="1200" dirty="0">
                <a:solidFill>
                  <a:srgbClr val="FF0000"/>
                </a:solidFill>
                <a:latin typeface="+mn-lt"/>
                <a:ea typeface="+mn-ea"/>
                <a:cs typeface="+mn-cs"/>
              </a:rPr>
              <a:t>/</a:t>
            </a:r>
            <a:r>
              <a:rPr lang="zh-CN" altLang="en-US" sz="2000" kern="1200" dirty="0">
                <a:solidFill>
                  <a:srgbClr val="FF0000"/>
                </a:solidFill>
                <a:latin typeface="+mn-lt"/>
                <a:ea typeface="+mn-ea"/>
                <a:cs typeface="+mn-cs"/>
              </a:rPr>
              <a:t>科教科通知）</a:t>
            </a:r>
            <a:endParaRPr lang="en-US" altLang="zh-CN" sz="2000" kern="1200" dirty="0">
              <a:solidFill>
                <a:srgbClr val="FF0000"/>
              </a:solidFill>
              <a:latin typeface="+mn-lt"/>
              <a:ea typeface="+mn-ea"/>
              <a:cs typeface="+mn-cs"/>
            </a:endParaRPr>
          </a:p>
          <a:p>
            <a:pPr eaLnBrk="1" hangingPunct="1">
              <a:buClr>
                <a:srgbClr val="0BD0D9"/>
              </a:buClr>
              <a:buSzPct val="95000"/>
            </a:pPr>
            <a:r>
              <a:rPr lang="zh-CN" altLang="en-US" kern="1200" dirty="0">
                <a:latin typeface="+mn-lt"/>
                <a:ea typeface="+mn-ea"/>
                <a:cs typeface="+mn-cs"/>
              </a:rPr>
              <a:t>答辩档案袋</a:t>
            </a:r>
            <a:r>
              <a:rPr lang="zh-CN" altLang="en-US" b="1" kern="1200" dirty="0">
                <a:latin typeface="+mn-lt"/>
                <a:ea typeface="+mn-ea"/>
                <a:cs typeface="+mn-cs"/>
              </a:rPr>
              <a:t>（材料清单通知附件</a:t>
            </a:r>
            <a:r>
              <a:rPr lang="en-US" altLang="zh-CN" b="1" kern="1200" dirty="0">
                <a:latin typeface="+mn-lt"/>
                <a:ea typeface="+mn-ea"/>
                <a:cs typeface="+mn-cs"/>
              </a:rPr>
              <a:t>2</a:t>
            </a:r>
            <a:r>
              <a:rPr lang="zh-CN" altLang="en-US" b="1" kern="1200" dirty="0">
                <a:latin typeface="+mn-lt"/>
                <a:ea typeface="+mn-ea"/>
                <a:cs typeface="+mn-cs"/>
              </a:rPr>
              <a:t>）</a:t>
            </a:r>
            <a:endParaRPr lang="en-US" altLang="zh-CN" b="1" kern="1200" dirty="0">
              <a:latin typeface="+mn-lt"/>
              <a:ea typeface="+mn-ea"/>
              <a:cs typeface="+mn-cs"/>
            </a:endParaRPr>
          </a:p>
          <a:p>
            <a:pPr eaLnBrk="1" hangingPunct="1">
              <a:buClr>
                <a:srgbClr val="0BD0D9"/>
              </a:buClr>
              <a:buSzPct val="95000"/>
            </a:pPr>
            <a:r>
              <a:rPr lang="zh-CN" altLang="en-US" b="1" kern="1200" dirty="0">
                <a:latin typeface="+mn-lt"/>
                <a:ea typeface="+mn-ea"/>
                <a:cs typeface="+mn-cs"/>
              </a:rPr>
              <a:t>论文</a:t>
            </a:r>
            <a:r>
              <a:rPr lang="en-US" altLang="zh-CN" b="1" kern="1200" dirty="0">
                <a:latin typeface="+mn-lt"/>
                <a:ea typeface="+mn-ea"/>
                <a:cs typeface="+mn-cs"/>
              </a:rPr>
              <a:t>1</a:t>
            </a:r>
            <a:r>
              <a:rPr lang="zh-CN" altLang="en-US" b="1" kern="1200" dirty="0">
                <a:latin typeface="+mn-lt"/>
                <a:ea typeface="+mn-ea"/>
                <a:cs typeface="+mn-cs"/>
              </a:rPr>
              <a:t>本</a:t>
            </a:r>
            <a:r>
              <a:rPr lang="en-US" altLang="zh-CN" b="1" kern="1200" dirty="0">
                <a:latin typeface="+mn-lt"/>
                <a:ea typeface="+mn-ea"/>
                <a:cs typeface="+mn-cs"/>
              </a:rPr>
              <a:t>/</a:t>
            </a:r>
            <a:r>
              <a:rPr lang="zh-CN" altLang="en-US" b="1" kern="1200" dirty="0">
                <a:latin typeface="+mn-lt"/>
                <a:ea typeface="+mn-ea"/>
                <a:cs typeface="+mn-cs"/>
              </a:rPr>
              <a:t>实验记录（按各系要求）</a:t>
            </a:r>
            <a:endParaRPr lang="zh-CN" altLang="en-US" kern="1200" dirty="0">
              <a:latin typeface="+mn-lt"/>
              <a:ea typeface="+mn-ea"/>
              <a:cs typeface="+mn-cs"/>
            </a:endParaRPr>
          </a:p>
        </p:txBody>
      </p:sp>
      <p:sp>
        <p:nvSpPr>
          <p:cNvPr id="40962" name="内容占位符 6"/>
          <p:cNvSpPr>
            <a:spLocks noGrp="1"/>
          </p:cNvSpPr>
          <p:nvPr>
            <p:ph sz="half" idx="2"/>
          </p:nvPr>
        </p:nvSpPr>
        <p:spPr>
          <a:xfrm>
            <a:off x="642938" y="3071813"/>
            <a:ext cx="8001000" cy="3643312"/>
          </a:xfrm>
          <a:ln>
            <a:solidFill>
              <a:srgbClr val="C00000"/>
            </a:solidFill>
            <a:prstDash val="dash"/>
            <a:miter/>
          </a:ln>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注意事项：</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a:t>
            </a:r>
            <a:r>
              <a:rPr lang="zh-CN" altLang="en-US" sz="2000" kern="1200" dirty="0">
                <a:latin typeface="+mn-lt"/>
                <a:ea typeface="+mn-ea"/>
                <a:cs typeface="+mn-cs"/>
              </a:rPr>
              <a:t>自备</a:t>
            </a:r>
            <a:r>
              <a:rPr lang="zh-CN" altLang="en-US" sz="2000" kern="1200" dirty="0">
                <a:solidFill>
                  <a:srgbClr val="A50021"/>
                </a:solidFill>
                <a:latin typeface="+mn-lt"/>
                <a:ea typeface="+mn-ea"/>
                <a:cs typeface="+mn-cs"/>
              </a:rPr>
              <a:t>纸质档案袋</a:t>
            </a:r>
            <a:r>
              <a:rPr lang="zh-CN" altLang="en-US" sz="2000" kern="1200" dirty="0">
                <a:latin typeface="+mn-lt"/>
                <a:ea typeface="+mn-ea"/>
                <a:cs typeface="+mn-cs"/>
              </a:rPr>
              <a:t>，档案袋正面黏贴材料清单。</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2</a:t>
            </a:r>
            <a:r>
              <a:rPr lang="zh-CN" altLang="en-US" sz="2000" kern="1200" dirty="0">
                <a:latin typeface="+mn-lt"/>
                <a:ea typeface="+mn-ea"/>
                <a:cs typeface="+mn-cs"/>
              </a:rPr>
              <a:t>、</a:t>
            </a:r>
            <a:r>
              <a:rPr lang="zh-CN" altLang="en-US" sz="2000" kern="1200" dirty="0">
                <a:solidFill>
                  <a:srgbClr val="A50021"/>
                </a:solidFill>
                <a:latin typeface="+mn-lt"/>
                <a:ea typeface="+mn-ea"/>
                <a:cs typeface="+mn-cs"/>
              </a:rPr>
              <a:t>预答辩表</a:t>
            </a:r>
            <a:r>
              <a:rPr lang="zh-CN" altLang="en-US" sz="2000" kern="1200" dirty="0">
                <a:latin typeface="+mn-lt"/>
                <a:ea typeface="+mn-ea"/>
                <a:cs typeface="+mn-cs"/>
              </a:rPr>
              <a:t>：除最后一栏“研究生科审核意见”留白，其他需签字盖章处都要完成。</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3</a:t>
            </a:r>
            <a:r>
              <a:rPr lang="zh-CN" altLang="en-US" sz="2000" kern="1200" dirty="0">
                <a:latin typeface="+mn-lt"/>
                <a:ea typeface="+mn-ea"/>
                <a:cs typeface="+mn-cs"/>
              </a:rPr>
              <a:t>、</a:t>
            </a:r>
            <a:r>
              <a:rPr lang="zh-CN" altLang="en-US" sz="2000" kern="1200" dirty="0">
                <a:solidFill>
                  <a:srgbClr val="A50021"/>
                </a:solidFill>
                <a:latin typeface="+mn-lt"/>
                <a:ea typeface="+mn-ea"/>
                <a:cs typeface="+mn-cs"/>
              </a:rPr>
              <a:t>学位申请书</a:t>
            </a:r>
            <a:r>
              <a:rPr lang="zh-CN" altLang="en-US" sz="2000" kern="1200" dirty="0">
                <a:latin typeface="+mn-lt"/>
                <a:ea typeface="+mn-ea"/>
                <a:cs typeface="+mn-cs"/>
              </a:rPr>
              <a:t>：信息页</a:t>
            </a:r>
            <a:r>
              <a:rPr lang="zh-CN" altLang="en-US" sz="2000" kern="1200" dirty="0">
                <a:solidFill>
                  <a:srgbClr val="A50021"/>
                </a:solidFill>
                <a:latin typeface="+mn-lt"/>
                <a:ea typeface="+mn-ea"/>
                <a:cs typeface="+mn-cs"/>
              </a:rPr>
              <a:t>黏贴一寸彩照（蓝底）</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                           </a:t>
            </a:r>
            <a:r>
              <a:rPr lang="zh-CN" altLang="en-US" sz="2000" kern="1200" dirty="0">
                <a:latin typeface="+mn-lt"/>
                <a:ea typeface="+mn-ea"/>
                <a:cs typeface="+mn-cs"/>
              </a:rPr>
              <a:t>“成绩管理部门核对意见”栏留白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kern="1200" dirty="0">
                <a:latin typeface="+mn-lt"/>
                <a:ea typeface="+mn-ea"/>
                <a:cs typeface="+mn-cs"/>
              </a:rPr>
              <a:t>“答辩委员会对论文的评语和表决结果”和各学位委员会意见栏目必须在一页纸上，“各学位委员会意见”栏留白。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4</a:t>
            </a:r>
            <a:r>
              <a:rPr lang="zh-CN" altLang="en-US" sz="2000" kern="1200" dirty="0">
                <a:latin typeface="+mn-lt"/>
                <a:ea typeface="+mn-ea"/>
                <a:cs typeface="+mn-cs"/>
              </a:rPr>
              <a:t>、</a:t>
            </a:r>
            <a:r>
              <a:rPr lang="zh-CN" altLang="en-US" sz="2000" kern="1200" dirty="0">
                <a:solidFill>
                  <a:srgbClr val="A50021"/>
                </a:solidFill>
                <a:latin typeface="+mn-lt"/>
                <a:ea typeface="+mn-ea"/>
                <a:cs typeface="+mn-cs"/>
              </a:rPr>
              <a:t>表决票：</a:t>
            </a:r>
            <a:r>
              <a:rPr lang="zh-CN" altLang="en-US" sz="2000" kern="1200" dirty="0">
                <a:latin typeface="+mn-lt"/>
                <a:ea typeface="+mn-ea"/>
                <a:cs typeface="+mn-cs"/>
              </a:rPr>
              <a:t>答辩前到系办、科教楼加盖公章，上交清单中按实际填写份数。</a:t>
            </a:r>
            <a:endParaRPr lang="zh-CN" altLang="en-US" sz="2000" kern="1200" dirty="0">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6"/>
          <p:cNvSpPr>
            <a:spLocks noGrp="1"/>
          </p:cNvSpPr>
          <p:nvPr>
            <p:ph type="title"/>
          </p:nvPr>
        </p:nvSpPr>
        <p:spPr>
          <a:xfrm>
            <a:off x="428625" y="928688"/>
            <a:ext cx="8229600" cy="1143000"/>
          </a:xfrm>
        </p:spPr>
        <p:txBody>
          <a:bodyPr vert="horz" wrap="square" lIns="0" tIns="45720" rIns="0" bIns="0" anchor="b" anchorCtr="0"/>
          <a:lstStyle/>
          <a:p>
            <a:pPr eaLnBrk="1" hangingPunct="1"/>
            <a:r>
              <a:rPr lang="en-US" altLang="zh-CN" dirty="0"/>
              <a:t> </a:t>
            </a:r>
            <a:r>
              <a:rPr lang="zh-CN" altLang="en-US" sz="3600" dirty="0"/>
              <a:t>硕士研究生清单</a:t>
            </a:r>
            <a:br>
              <a:rPr lang="zh-CN" altLang="en-US" sz="3600" dirty="0"/>
            </a:br>
            <a:endParaRPr lang="zh-CN" altLang="en-US" sz="3600" dirty="0"/>
          </a:p>
        </p:txBody>
      </p:sp>
      <p:sp>
        <p:nvSpPr>
          <p:cNvPr id="41986" name="内容占位符 7"/>
          <p:cNvSpPr>
            <a:spLocks noGrp="1"/>
          </p:cNvSpPr>
          <p:nvPr>
            <p:ph idx="1"/>
          </p:nvPr>
        </p:nvSpPr>
        <p:spPr>
          <a:xfrm>
            <a:off x="457200" y="1935163"/>
            <a:ext cx="8686800" cy="4589462"/>
          </a:xfrm>
        </p:spPr>
        <p:txBody>
          <a:bodyPr vert="horz" wrap="square" lIns="91440" tIns="45720" rIns="91440" bIns="45720" anchor="t" anchorCtr="0"/>
          <a:lstStyle/>
          <a:p>
            <a:pPr eaLnBrk="1" hangingPunct="1">
              <a:buNone/>
            </a:pPr>
            <a:r>
              <a:rPr lang="en-US" altLang="zh-CN" dirty="0"/>
              <a:t> </a:t>
            </a:r>
            <a:r>
              <a:rPr lang="en-US" altLang="zh-CN" sz="2000" b="1" dirty="0"/>
              <a:t> </a:t>
            </a: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a:buNone/>
            </a:pPr>
            <a:r>
              <a:rPr lang="en-US" altLang="zh-CN" sz="2000" dirty="0"/>
              <a:t>1</a:t>
            </a:r>
            <a:r>
              <a:rPr lang="en-US" altLang="zh-CN" sz="2000" b="1" dirty="0"/>
              <a:t>.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a:buNone/>
            </a:pPr>
            <a:r>
              <a:rPr lang="en-US" altLang="zh-CN" sz="2000" dirty="0"/>
              <a:t>2. </a:t>
            </a:r>
            <a:r>
              <a:rPr lang="zh-CN" altLang="en-US" sz="2000" b="1" dirty="0"/>
              <a:t>浙江大学硕士学位申请书：一式二份</a:t>
            </a:r>
            <a:endParaRPr lang="zh-CN" altLang="en-US" sz="2000" dirty="0"/>
          </a:p>
          <a:p>
            <a:pPr>
              <a:buNone/>
            </a:pPr>
            <a:r>
              <a:rPr lang="en-US" altLang="zh-CN" sz="2000" dirty="0"/>
              <a:t>3. </a:t>
            </a:r>
            <a:r>
              <a:rPr lang="zh-CN" altLang="en-US" sz="2000" b="1" dirty="0"/>
              <a:t>浙江大学硕士学位论文评阅书：</a:t>
            </a:r>
            <a:r>
              <a:rPr lang="en-US" altLang="zh-CN" sz="2000" b="1" dirty="0"/>
              <a:t>3</a:t>
            </a:r>
            <a:r>
              <a:rPr lang="zh-CN" altLang="en-US" sz="2000" b="1" dirty="0"/>
              <a:t>份</a:t>
            </a:r>
            <a:r>
              <a:rPr lang="zh-CN" altLang="en-US" sz="2000" b="1" dirty="0">
                <a:solidFill>
                  <a:srgbClr val="FF0000"/>
                </a:solidFill>
              </a:rPr>
              <a:t>（有重新评阅的为3+1份，并附签名后的重新评阅申请表）</a:t>
            </a:r>
            <a:endParaRPr lang="zh-CN" altLang="en-US" sz="2000" b="1" dirty="0">
              <a:solidFill>
                <a:srgbClr val="FF0000"/>
              </a:solidFill>
            </a:endParaRPr>
          </a:p>
          <a:p>
            <a:pPr>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a:buNone/>
            </a:pPr>
            <a:r>
              <a:rPr lang="en-US" altLang="zh-CN" sz="2000" dirty="0"/>
              <a:t>5. </a:t>
            </a:r>
            <a:r>
              <a:rPr lang="zh-CN" altLang="en-US" sz="2000" b="1" dirty="0"/>
              <a:t>浙江大学硕士学位论文答辩表决票：</a:t>
            </a:r>
            <a:r>
              <a:rPr lang="en-US" altLang="zh-CN" sz="2000" b="1" dirty="0"/>
              <a:t>3- 5</a:t>
            </a:r>
            <a:r>
              <a:rPr lang="zh-CN" altLang="en-US" sz="2000" b="1" dirty="0"/>
              <a:t>份</a:t>
            </a:r>
            <a:endParaRPr lang="zh-CN" altLang="en-US" sz="2000" dirty="0"/>
          </a:p>
          <a:p>
            <a:pPr>
              <a:buNone/>
            </a:pPr>
            <a:r>
              <a:rPr lang="en-US" altLang="zh-CN" sz="2000" dirty="0"/>
              <a:t>6. </a:t>
            </a:r>
            <a:r>
              <a:rPr lang="zh-CN" altLang="en-US" sz="2000" b="1" dirty="0"/>
              <a:t>培养手册（专业学位）</a:t>
            </a:r>
            <a:endParaRPr lang="zh-CN" altLang="en-US" sz="2000" dirty="0"/>
          </a:p>
          <a:p>
            <a:pPr>
              <a:buNone/>
            </a:pPr>
            <a:r>
              <a:rPr lang="en-US" altLang="zh-CN" sz="2000" dirty="0"/>
              <a:t>7. </a:t>
            </a:r>
            <a:r>
              <a:rPr lang="zh-CN" altLang="en-US" sz="2000" b="1" dirty="0"/>
              <a:t>浙江大学硕士学位论文修改定稿审核表</a:t>
            </a:r>
            <a:endParaRPr lang="zh-CN" altLang="en-US" sz="2000" dirty="0"/>
          </a:p>
          <a:p>
            <a:pPr>
              <a:buNone/>
            </a:pPr>
            <a:r>
              <a:rPr lang="en-US" altLang="zh-CN" sz="2000"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1</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zh-CN" sz="2000" b="1" dirty="0">
                <a:solidFill>
                  <a:srgbClr val="FF0000"/>
                </a:solidFill>
              </a:rPr>
              <a:t>浙江大学授予学历硕士人员信息表：</a:t>
            </a:r>
            <a:r>
              <a:rPr lang="en-US" altLang="zh-CN" sz="2000" b="1" dirty="0">
                <a:solidFill>
                  <a:srgbClr val="FF0000"/>
                </a:solidFill>
              </a:rPr>
              <a:t>1</a:t>
            </a:r>
            <a:r>
              <a:rPr lang="zh-CN" altLang="zh-CN" sz="2000" b="1" dirty="0">
                <a:solidFill>
                  <a:srgbClr val="FF0000"/>
                </a:solidFill>
              </a:rPr>
              <a:t>份</a:t>
            </a:r>
            <a:endParaRPr lang="zh-CN" altLang="zh-CN" sz="2000" b="1" dirty="0">
              <a:solidFill>
                <a:srgbClr val="FF0000"/>
              </a:solidFill>
            </a:endParaRPr>
          </a:p>
          <a:p>
            <a:pPr>
              <a:buNone/>
            </a:pPr>
            <a:r>
              <a:rPr lang="en-US" altLang="zh-CN" sz="2000" b="1" dirty="0">
                <a:solidFill>
                  <a:srgbClr val="FF0000"/>
                </a:solidFill>
              </a:rPr>
              <a:t>11.</a:t>
            </a:r>
            <a:r>
              <a:rPr lang="zh-CN" altLang="zh-CN" sz="2000" b="1" dirty="0">
                <a:solidFill>
                  <a:srgbClr val="FF0000"/>
                </a:solidFill>
              </a:rPr>
              <a:t>毕业研究生登记表：</a:t>
            </a:r>
            <a:r>
              <a:rPr lang="en-US" altLang="zh-CN" sz="2000" b="1" dirty="0">
                <a:solidFill>
                  <a:srgbClr val="FF0000"/>
                </a:solidFill>
              </a:rPr>
              <a:t>1</a:t>
            </a:r>
            <a:r>
              <a:rPr lang="zh-CN" altLang="zh-CN" sz="2000" b="1" dirty="0">
                <a:solidFill>
                  <a:srgbClr val="FF0000"/>
                </a:solidFill>
              </a:rPr>
              <a:t>份</a:t>
            </a:r>
            <a:r>
              <a:rPr lang="en-US" altLang="zh-CN" sz="2000" b="1" dirty="0">
                <a:solidFill>
                  <a:srgbClr val="FF0000"/>
                </a:solidFill>
              </a:rPr>
              <a:t> </a:t>
            </a:r>
            <a:r>
              <a:rPr lang="zh-CN" altLang="en-US" sz="2000" b="1" dirty="0">
                <a:solidFill>
                  <a:srgbClr val="0070C0"/>
                </a:solidFill>
              </a:rPr>
              <a:t>备注：毕业生登记表封面右上角用铅笔注明学号</a:t>
            </a:r>
            <a:endParaRPr lang="zh-CN" altLang="en-US" sz="2000" b="1" dirty="0">
              <a:solidFill>
                <a:srgbClr val="0070C0"/>
              </a:solidFill>
            </a:endParaRPr>
          </a:p>
          <a:p>
            <a:pPr>
              <a:buNone/>
            </a:pPr>
            <a:endParaRPr lang="en-US" altLang="zh-CN" sz="2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txBox="1"/>
          <p:nvPr/>
        </p:nvSpPr>
        <p:spPr>
          <a:xfrm>
            <a:off x="668338" y="1279525"/>
            <a:ext cx="7793037" cy="5139055"/>
          </a:xfrm>
          <a:prstGeom prst="rect">
            <a:avLst/>
          </a:prstGeom>
          <a:noFill/>
          <a:ln w="9525">
            <a:noFill/>
          </a:ln>
        </p:spPr>
        <p:txBody>
          <a:bodyPr>
            <a:spAutoFit/>
          </a:bodyPr>
          <a:lstStyle/>
          <a:p>
            <a:r>
              <a:rPr lang="zh-CN" altLang="en-US" sz="4000" b="1" dirty="0">
                <a:solidFill>
                  <a:srgbClr val="FF0000"/>
                </a:solidFill>
                <a:latin typeface="Arial" panose="020B0604020202020204" pitchFamily="34" charset="0"/>
              </a:rPr>
              <a:t>重点提示：</a:t>
            </a:r>
            <a:endParaRPr lang="zh-CN" altLang="en-US" sz="4000" b="1" dirty="0">
              <a:solidFill>
                <a:srgbClr val="FF0000"/>
              </a:solidFill>
              <a:latin typeface="Arial" panose="020B0604020202020204" pitchFamily="34" charset="0"/>
            </a:endParaRPr>
          </a:p>
          <a:p>
            <a:r>
              <a:rPr lang="en-US" altLang="zh-CN" sz="3200" dirty="0">
                <a:latin typeface="Arial" panose="020B0604020202020204" pitchFamily="34" charset="0"/>
              </a:rPr>
              <a:t>1.申请材料先期通过</a:t>
            </a:r>
            <a:r>
              <a:rPr lang="en-US" altLang="zh-CN" sz="3200" dirty="0">
                <a:solidFill>
                  <a:srgbClr val="FF0000"/>
                </a:solidFill>
                <a:latin typeface="Arial" panose="020B0604020202020204" pitchFamily="34" charset="0"/>
              </a:rPr>
              <a:t>电子形式</a:t>
            </a:r>
            <a:r>
              <a:rPr lang="en-US" altLang="zh-CN" sz="3200" dirty="0">
                <a:latin typeface="Arial" panose="020B0604020202020204" pitchFamily="34" charset="0"/>
              </a:rPr>
              <a:t>提交，</a:t>
            </a:r>
            <a:r>
              <a:rPr lang="zh-CN" altLang="en-US" sz="3200" dirty="0">
                <a:latin typeface="Arial" panose="020B0604020202020204" pitchFamily="34" charset="0"/>
              </a:rPr>
              <a:t>后续</a:t>
            </a:r>
            <a:r>
              <a:rPr lang="en-US" altLang="zh-CN" sz="3200" dirty="0">
                <a:latin typeface="Arial" panose="020B0604020202020204" pitchFamily="34" charset="0"/>
              </a:rPr>
              <a:t>补交必要的纸质材料</a:t>
            </a:r>
            <a:r>
              <a:rPr lang="zh-CN" altLang="en-US" sz="3200" dirty="0">
                <a:latin typeface="Arial" panose="020B0604020202020204" pitchFamily="34" charset="0"/>
              </a:rPr>
              <a:t>。具体要求详见</a:t>
            </a:r>
            <a:r>
              <a:rPr lang="zh-CN" altLang="en-US" sz="3200" dirty="0">
                <a:solidFill>
                  <a:srgbClr val="FF0000"/>
                </a:solidFill>
                <a:latin typeface="Arial" panose="020B0604020202020204" pitchFamily="34" charset="0"/>
              </a:rPr>
              <a:t>《医学院202</a:t>
            </a:r>
            <a:r>
              <a:rPr lang="en-US" altLang="zh-CN" sz="3200" dirty="0">
                <a:solidFill>
                  <a:srgbClr val="FF0000"/>
                </a:solidFill>
                <a:latin typeface="Arial" panose="020B0604020202020204" pitchFamily="34" charset="0"/>
              </a:rPr>
              <a:t>3</a:t>
            </a:r>
            <a:r>
              <a:rPr lang="zh-CN" altLang="en-US" sz="3200" dirty="0">
                <a:solidFill>
                  <a:srgbClr val="FF0000"/>
                </a:solidFill>
                <a:latin typeface="Arial" panose="020B0604020202020204" pitchFamily="34" charset="0"/>
              </a:rPr>
              <a:t>年夏季研究生论文答辩及学位授予工作的通知》</a:t>
            </a:r>
            <a:endParaRPr lang="zh-CN" altLang="en-US" sz="3200" dirty="0">
              <a:solidFill>
                <a:srgbClr val="FF0000"/>
              </a:solidFill>
              <a:latin typeface="Arial" panose="020B0604020202020204" pitchFamily="34" charset="0"/>
            </a:endParaRPr>
          </a:p>
          <a:p>
            <a:r>
              <a:rPr lang="en-US" altLang="zh-CN" sz="3200" dirty="0">
                <a:latin typeface="Arial" panose="020B0604020202020204" pitchFamily="34" charset="0"/>
              </a:rPr>
              <a:t>2.每位学生需确保提交的电子材料</a:t>
            </a:r>
            <a:r>
              <a:rPr lang="en-US" altLang="zh-CN" sz="3200" dirty="0">
                <a:solidFill>
                  <a:srgbClr val="FF0000"/>
                </a:solidFill>
                <a:latin typeface="Arial" panose="020B0604020202020204" pitchFamily="34" charset="0"/>
              </a:rPr>
              <a:t>真实可靠</a:t>
            </a:r>
            <a:r>
              <a:rPr lang="en-US" altLang="zh-CN" sz="3200" dirty="0">
                <a:latin typeface="Arial" panose="020B0604020202020204" pitchFamily="34" charset="0"/>
              </a:rPr>
              <a:t>。</a:t>
            </a:r>
            <a:endParaRPr lang="en-US" altLang="zh-CN" sz="3200" dirty="0">
              <a:latin typeface="Arial" panose="020B0604020202020204" pitchFamily="34" charset="0"/>
            </a:endParaRPr>
          </a:p>
          <a:p>
            <a:r>
              <a:rPr lang="en-US" altLang="zh-CN" sz="3200" dirty="0">
                <a:latin typeface="Arial" panose="020B0604020202020204" pitchFamily="34" charset="0"/>
              </a:rPr>
              <a:t>3.</a:t>
            </a:r>
            <a:r>
              <a:rPr lang="zh-CN" altLang="en-US" sz="3200" dirty="0">
                <a:latin typeface="Arial" panose="020B0604020202020204" pitchFamily="34" charset="0"/>
              </a:rPr>
              <a:t>学院资格复查与论文送审同步进行。</a:t>
            </a:r>
            <a:r>
              <a:rPr lang="en-US" altLang="zh-CN" sz="3200" dirty="0">
                <a:latin typeface="Arial" panose="020B0604020202020204" pitchFamily="34" charset="0"/>
              </a:rPr>
              <a:t>如果后续未通过资格审核者，无论盲审结果是否通过，本季学位申请终止。</a:t>
            </a:r>
            <a:endParaRPr lang="en-US" altLang="zh-CN" sz="3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a:xfrm>
            <a:off x="428625" y="500063"/>
            <a:ext cx="8229600" cy="1143000"/>
          </a:xfrm>
        </p:spPr>
        <p:txBody>
          <a:bodyPr vert="horz" wrap="square" lIns="0" tIns="45720" rIns="0" bIns="0" anchor="b" anchorCtr="0"/>
          <a:lstStyle/>
          <a:p>
            <a:pPr eaLnBrk="1" hangingPunct="1"/>
            <a:r>
              <a:rPr lang="zh-CN" altLang="en-US" sz="3600" dirty="0"/>
              <a:t>  博士研究生清单</a:t>
            </a:r>
            <a:endParaRPr lang="zh-CN" altLang="en-US" sz="3600" dirty="0"/>
          </a:p>
        </p:txBody>
      </p:sp>
      <p:sp>
        <p:nvSpPr>
          <p:cNvPr id="43010" name="内容占位符 2"/>
          <p:cNvSpPr>
            <a:spLocks noGrp="1"/>
          </p:cNvSpPr>
          <p:nvPr>
            <p:ph idx="1"/>
          </p:nvPr>
        </p:nvSpPr>
        <p:spPr/>
        <p:txBody>
          <a:bodyPr vert="horz" wrap="square" lIns="91440" tIns="45720" rIns="91440" bIns="45720" anchor="t" anchorCtr="0"/>
          <a:lstStyle/>
          <a:p>
            <a:pPr>
              <a:buNone/>
            </a:pP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a:buNone/>
            </a:pPr>
            <a:r>
              <a:rPr lang="en-US" altLang="zh-CN" sz="2000" dirty="0"/>
              <a:t>2. </a:t>
            </a:r>
            <a:r>
              <a:rPr lang="zh-CN" altLang="en-US" sz="2000" b="1" dirty="0"/>
              <a:t>浙江大学博士学位申请书：一式二份</a:t>
            </a:r>
            <a:endParaRPr lang="zh-CN" altLang="en-US" sz="2000" dirty="0"/>
          </a:p>
          <a:p>
            <a:pPr>
              <a:buNone/>
            </a:pPr>
            <a:r>
              <a:rPr lang="en-US" altLang="zh-CN" sz="2000" dirty="0"/>
              <a:t>3. </a:t>
            </a:r>
            <a:r>
              <a:rPr lang="zh-CN" altLang="en-US" sz="2000" b="1" dirty="0"/>
              <a:t>浙江大学博士学位论文评阅书：</a:t>
            </a:r>
            <a:r>
              <a:rPr lang="en-US" altLang="zh-CN" sz="2000" b="1" dirty="0"/>
              <a:t>5</a:t>
            </a:r>
            <a:r>
              <a:rPr lang="zh-CN" altLang="en-US" sz="2000" b="1" dirty="0"/>
              <a:t>份</a:t>
            </a:r>
            <a:r>
              <a:rPr lang="zh-CN" altLang="en-US" sz="2000" b="1" dirty="0">
                <a:solidFill>
                  <a:srgbClr val="FF0000"/>
                </a:solidFill>
              </a:rPr>
              <a:t>（有重新评阅的为5+1份，并附签名后的重新评阅申请表）</a:t>
            </a:r>
            <a:endParaRPr lang="zh-CN" altLang="en-US" sz="2000" b="1" dirty="0">
              <a:solidFill>
                <a:srgbClr val="FF0000"/>
              </a:solidFill>
            </a:endParaRPr>
          </a:p>
          <a:p>
            <a:pPr>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a:buNone/>
            </a:pPr>
            <a:r>
              <a:rPr lang="en-US" altLang="zh-CN" sz="2000" dirty="0"/>
              <a:t>5. </a:t>
            </a:r>
            <a:r>
              <a:rPr lang="zh-CN" altLang="en-US" sz="2000" b="1" dirty="0"/>
              <a:t>浙江大学博士学位论文答辩表决票：</a:t>
            </a:r>
            <a:r>
              <a:rPr lang="en-US" altLang="zh-CN" sz="2000" b="1" dirty="0"/>
              <a:t>5-7</a:t>
            </a:r>
            <a:r>
              <a:rPr lang="zh-CN" altLang="en-US" sz="2000" b="1" dirty="0"/>
              <a:t>份</a:t>
            </a:r>
            <a:endParaRPr lang="zh-CN" altLang="en-US" sz="2000" dirty="0"/>
          </a:p>
          <a:p>
            <a:pPr>
              <a:buNone/>
            </a:pPr>
            <a:r>
              <a:rPr lang="en-US" altLang="zh-CN" sz="2000" dirty="0"/>
              <a:t>6. </a:t>
            </a:r>
            <a:r>
              <a:rPr lang="zh-CN" altLang="en-US" sz="2000" b="1" dirty="0"/>
              <a:t>培养手册（专业学位）</a:t>
            </a:r>
            <a:endParaRPr lang="zh-CN" altLang="en-US" sz="2000" dirty="0"/>
          </a:p>
          <a:p>
            <a:pPr>
              <a:buNone/>
            </a:pPr>
            <a:r>
              <a:rPr lang="en-US" altLang="zh-CN" sz="2000" dirty="0"/>
              <a:t>7. </a:t>
            </a:r>
            <a:r>
              <a:rPr lang="zh-CN" altLang="en-US" sz="2000" b="1" dirty="0"/>
              <a:t>浙江大学博士学位论文修改定稿申请表</a:t>
            </a:r>
            <a:endParaRPr lang="zh-CN" altLang="en-US" sz="2000" dirty="0"/>
          </a:p>
          <a:p>
            <a:pPr>
              <a:buNone/>
            </a:pPr>
            <a:r>
              <a:rPr lang="en-US" altLang="zh-CN" sz="2000"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2</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zh-CN" sz="2000" b="1" dirty="0">
                <a:solidFill>
                  <a:srgbClr val="FF0000"/>
                </a:solidFill>
              </a:rPr>
              <a:t>浙江大学授予学历</a:t>
            </a:r>
            <a:r>
              <a:rPr lang="zh-CN" altLang="en-US" sz="2000" b="1" dirty="0">
                <a:solidFill>
                  <a:srgbClr val="FF0000"/>
                </a:solidFill>
              </a:rPr>
              <a:t>博士</a:t>
            </a:r>
            <a:r>
              <a:rPr lang="zh-CN" altLang="zh-CN" sz="2000" b="1" dirty="0">
                <a:solidFill>
                  <a:srgbClr val="FF0000"/>
                </a:solidFill>
              </a:rPr>
              <a:t>人员信息表：</a:t>
            </a:r>
            <a:r>
              <a:rPr lang="en-US" altLang="zh-CN" sz="2000" b="1" dirty="0">
                <a:solidFill>
                  <a:srgbClr val="FF0000"/>
                </a:solidFill>
              </a:rPr>
              <a:t>1</a:t>
            </a:r>
            <a:r>
              <a:rPr lang="zh-CN" altLang="zh-CN" sz="2000" b="1" dirty="0">
                <a:solidFill>
                  <a:srgbClr val="FF0000"/>
                </a:solidFill>
              </a:rPr>
              <a:t>份</a:t>
            </a:r>
            <a:endParaRPr lang="zh-CN" altLang="zh-CN" sz="2000" b="1" dirty="0">
              <a:solidFill>
                <a:srgbClr val="FF0000"/>
              </a:solidFill>
            </a:endParaRPr>
          </a:p>
          <a:p>
            <a:pPr>
              <a:buNone/>
            </a:pPr>
            <a:r>
              <a:rPr lang="en-US" altLang="zh-CN" sz="2000" b="1" dirty="0">
                <a:solidFill>
                  <a:srgbClr val="FF0000"/>
                </a:solidFill>
              </a:rPr>
              <a:t>11.</a:t>
            </a:r>
            <a:r>
              <a:rPr lang="zh-CN" altLang="zh-CN" sz="2000" b="1" dirty="0">
                <a:solidFill>
                  <a:srgbClr val="FF0000"/>
                </a:solidFill>
              </a:rPr>
              <a:t>毕业研究生登记表：</a:t>
            </a:r>
            <a:r>
              <a:rPr lang="en-US" altLang="zh-CN" sz="2000" b="1" dirty="0">
                <a:solidFill>
                  <a:srgbClr val="FF0000"/>
                </a:solidFill>
              </a:rPr>
              <a:t>1</a:t>
            </a:r>
            <a:r>
              <a:rPr lang="zh-CN" altLang="zh-CN" sz="2000" b="1" dirty="0">
                <a:solidFill>
                  <a:srgbClr val="FF0000"/>
                </a:solidFill>
              </a:rPr>
              <a:t>份</a:t>
            </a:r>
            <a:endParaRPr lang="zh-CN" altLang="en-US" sz="2000" dirty="0"/>
          </a:p>
          <a:p>
            <a:pPr>
              <a:buNone/>
            </a:pPr>
            <a:r>
              <a:rPr lang="en-US" altLang="zh-CN" sz="2000" dirty="0"/>
              <a:t> </a:t>
            </a:r>
            <a:endParaRPr lang="zh-CN" altLang="en-US" sz="2000" dirty="0"/>
          </a:p>
          <a:p>
            <a:pPr eaLnBrk="1" hangingPunct="1">
              <a:buNone/>
            </a:pPr>
            <a:endParaRPr lang="zh-CN" altLang="en-US" sz="2000" dirty="0"/>
          </a:p>
        </p:txBody>
      </p:sp>
      <p:sp>
        <p:nvSpPr>
          <p:cNvPr id="5" name="矩形 4"/>
          <p:cNvSpPr/>
          <p:nvPr/>
        </p:nvSpPr>
        <p:spPr>
          <a:xfrm>
            <a:off x="3843338" y="6149975"/>
            <a:ext cx="4572000" cy="708025"/>
          </a:xfrm>
          <a:prstGeom prst="rect">
            <a:avLst/>
          </a:prstGeom>
        </p:spPr>
        <p:txBody>
          <a:bodyPr>
            <a:spAutoFit/>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Arial" panose="020B0604020202020204" pitchFamily="34" charset="0"/>
              <a:buNone/>
              <a:defRPr/>
            </a:pPr>
            <a:r>
              <a:rPr kumimoji="0" lang="zh-CN" altLang="en-US" sz="2000" b="1" i="0" u="none" strike="noStrike" kern="1200" cap="none" spc="0" normalizeH="0" baseline="0" noProof="0" dirty="0">
                <a:ln>
                  <a:noFill/>
                </a:ln>
                <a:solidFill>
                  <a:srgbClr val="0070C0"/>
                </a:solidFill>
                <a:effectLst/>
                <a:uLnTx/>
                <a:uFillTx/>
                <a:latin typeface="+mn-lt"/>
                <a:ea typeface="+mn-ea"/>
                <a:cs typeface="+mn-cs"/>
              </a:rPr>
              <a:t>备注：毕业生登记表封面右上角用铅笔注明学号。</a:t>
            </a:r>
            <a:endParaRPr kumimoji="0" lang="zh-CN" altLang="en-US" sz="20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D:\My Documents\My Pictures\201520-2.bmp"/>
          <p:cNvPicPr>
            <a:picLocks noChangeAspect="1"/>
          </p:cNvPicPr>
          <p:nvPr/>
        </p:nvPicPr>
        <p:blipFill>
          <a:blip r:embed="rId1"/>
          <a:stretch>
            <a:fillRect/>
          </a:stretch>
        </p:blipFill>
        <p:spPr>
          <a:xfrm>
            <a:off x="4286250" y="1285875"/>
            <a:ext cx="3759200" cy="4786313"/>
          </a:xfrm>
          <a:prstGeom prst="rect">
            <a:avLst/>
          </a:prstGeom>
          <a:noFill/>
          <a:ln w="9525">
            <a:noFill/>
          </a:ln>
        </p:spPr>
      </p:pic>
      <p:sp>
        <p:nvSpPr>
          <p:cNvPr id="44034" name="标题 1"/>
          <p:cNvSpPr>
            <a:spLocks noGrp="1"/>
          </p:cNvSpPr>
          <p:nvPr>
            <p:ph type="title"/>
          </p:nvPr>
        </p:nvSpPr>
        <p:spPr>
          <a:xfrm>
            <a:off x="428625" y="357188"/>
            <a:ext cx="8229600" cy="1143000"/>
          </a:xfrm>
        </p:spPr>
        <p:txBody>
          <a:bodyPr vert="horz" wrap="square" lIns="0" tIns="45720" rIns="0" bIns="0" anchor="b" anchorCtr="0"/>
          <a:lstStyle/>
          <a:p>
            <a:r>
              <a:rPr lang="zh-CN" altLang="en-US" dirty="0"/>
              <a:t>预答辩表</a:t>
            </a:r>
            <a:endParaRPr lang="zh-CN" altLang="en-US" dirty="0"/>
          </a:p>
        </p:txBody>
      </p:sp>
      <p:pic>
        <p:nvPicPr>
          <p:cNvPr id="44035" name="Picture 3" descr="D:\My Documents\My Pictures\201520-1.bmp"/>
          <p:cNvPicPr>
            <a:picLocks noChangeAspect="1"/>
          </p:cNvPicPr>
          <p:nvPr/>
        </p:nvPicPr>
        <p:blipFill>
          <a:blip r:embed="rId2"/>
          <a:srcRect t="2809"/>
          <a:stretch>
            <a:fillRect/>
          </a:stretch>
        </p:blipFill>
        <p:spPr>
          <a:xfrm>
            <a:off x="928688" y="2286000"/>
            <a:ext cx="2266950" cy="3463925"/>
          </a:xfrm>
          <a:prstGeom prst="rect">
            <a:avLst/>
          </a:prstGeom>
          <a:noFill/>
          <a:ln w="9525" cap="flat" cmpd="sng">
            <a:solidFill>
              <a:schemeClr val="accent1"/>
            </a:solidFill>
            <a:prstDash val="solid"/>
            <a:miter/>
            <a:headEnd type="none" w="med" len="med"/>
            <a:tailEnd type="none" w="med" len="med"/>
          </a:ln>
        </p:spPr>
      </p:pic>
      <p:sp>
        <p:nvSpPr>
          <p:cNvPr id="44036" name="TextBox 18"/>
          <p:cNvSpPr txBox="1"/>
          <p:nvPr/>
        </p:nvSpPr>
        <p:spPr>
          <a:xfrm>
            <a:off x="5572125" y="4714875"/>
            <a:ext cx="857250" cy="4619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4037" name="TextBox 18"/>
          <p:cNvSpPr txBox="1"/>
          <p:nvPr/>
        </p:nvSpPr>
        <p:spPr>
          <a:xfrm>
            <a:off x="4857750" y="3214688"/>
            <a:ext cx="2357438" cy="8302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系办</a:t>
            </a:r>
            <a:r>
              <a:rPr lang="en-US" altLang="zh-CN" sz="2400" b="1" dirty="0">
                <a:solidFill>
                  <a:srgbClr val="C00000"/>
                </a:solidFill>
                <a:latin typeface="Arial" panose="020B0604020202020204" pitchFamily="34" charset="0"/>
                <a:ea typeface="宋体" panose="02010600030101010101" pitchFamily="2" charset="-122"/>
              </a:rPr>
              <a:t>/</a:t>
            </a:r>
            <a:r>
              <a:rPr lang="zh-CN" altLang="en-US" sz="2400" b="1" dirty="0">
                <a:solidFill>
                  <a:srgbClr val="C00000"/>
                </a:solidFill>
                <a:latin typeface="Arial" panose="020B0604020202020204" pitchFamily="34" charset="0"/>
                <a:ea typeface="宋体" panose="02010600030101010101" pitchFamily="2" charset="-122"/>
              </a:rPr>
              <a:t>科教科签字盖章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4038" name="内容占位符 3"/>
          <p:cNvSpPr>
            <a:spLocks noGrp="1"/>
          </p:cNvSpPr>
          <p:nvPr>
            <p:ph sz="half" idx="2"/>
          </p:nvPr>
        </p:nvSpPr>
        <p:spPr>
          <a:xfrm>
            <a:off x="5143500" y="785813"/>
            <a:ext cx="1281113" cy="650875"/>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尾页</a:t>
            </a:r>
            <a:endParaRPr lang="zh-CN" altLang="en-US" kern="1200" dirty="0">
              <a:latin typeface="+mn-lt"/>
              <a:ea typeface="+mn-ea"/>
              <a:cs typeface="+mn-cs"/>
            </a:endParaRPr>
          </a:p>
        </p:txBody>
      </p:sp>
      <p:sp>
        <p:nvSpPr>
          <p:cNvPr id="44039" name="TextBox 18"/>
          <p:cNvSpPr txBox="1"/>
          <p:nvPr/>
        </p:nvSpPr>
        <p:spPr>
          <a:xfrm>
            <a:off x="4786313" y="1857375"/>
            <a:ext cx="2357437" cy="8302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各专业学位点签字盖章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a:xfrm>
            <a:off x="428625" y="642938"/>
            <a:ext cx="8229600" cy="1143000"/>
          </a:xfrm>
        </p:spPr>
        <p:txBody>
          <a:bodyPr vert="horz" wrap="square" lIns="0" tIns="45720" rIns="0" bIns="0" anchor="b" anchorCtr="0"/>
          <a:lstStyle/>
          <a:p>
            <a:pPr eaLnBrk="1" hangingPunct="1"/>
            <a:r>
              <a:rPr lang="zh-CN" altLang="en-US" dirty="0"/>
              <a:t>学位申请书</a:t>
            </a:r>
            <a:br>
              <a:rPr lang="en-US" altLang="zh-CN" dirty="0"/>
            </a:br>
            <a:r>
              <a:rPr lang="zh-CN" altLang="en-US" sz="2400" dirty="0">
                <a:solidFill>
                  <a:srgbClr val="FF0000"/>
                </a:solidFill>
              </a:rPr>
              <a:t>（一式两份，原件）</a:t>
            </a:r>
            <a:endParaRPr lang="zh-CN" altLang="en-US" sz="2400" dirty="0">
              <a:solidFill>
                <a:srgbClr val="FF0000"/>
              </a:solidFill>
            </a:endParaRPr>
          </a:p>
        </p:txBody>
      </p:sp>
      <p:sp>
        <p:nvSpPr>
          <p:cNvPr id="45058" name="内容占位符 2"/>
          <p:cNvSpPr>
            <a:spLocks noGrp="1"/>
          </p:cNvSpPr>
          <p:nvPr>
            <p:ph sz="half" idx="1"/>
          </p:nvPr>
        </p:nvSpPr>
        <p:spPr>
          <a:xfrm>
            <a:off x="3929063" y="1857375"/>
            <a:ext cx="2143125" cy="650875"/>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博士尾页</a:t>
            </a:r>
            <a:endParaRPr lang="zh-CN" altLang="en-US" kern="1200" dirty="0">
              <a:latin typeface="+mn-lt"/>
              <a:ea typeface="+mn-ea"/>
              <a:cs typeface="+mn-cs"/>
            </a:endParaRPr>
          </a:p>
        </p:txBody>
      </p:sp>
      <p:sp>
        <p:nvSpPr>
          <p:cNvPr id="45059" name="内容占位符 3"/>
          <p:cNvSpPr>
            <a:spLocks noGrp="1"/>
          </p:cNvSpPr>
          <p:nvPr>
            <p:ph sz="half" idx="2"/>
          </p:nvPr>
        </p:nvSpPr>
        <p:spPr>
          <a:xfrm>
            <a:off x="6572250" y="1857375"/>
            <a:ext cx="2214563" cy="642938"/>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硕士尾页</a:t>
            </a:r>
            <a:endParaRPr lang="zh-CN" altLang="en-US" kern="1200" dirty="0">
              <a:latin typeface="+mn-lt"/>
              <a:ea typeface="+mn-ea"/>
              <a:cs typeface="+mn-cs"/>
            </a:endParaRPr>
          </a:p>
        </p:txBody>
      </p:sp>
      <p:pic>
        <p:nvPicPr>
          <p:cNvPr id="45060" name="Picture 3" descr="D:\My Documents\My Pictures\20150416-7.bmp"/>
          <p:cNvPicPr>
            <a:picLocks noChangeAspect="1"/>
          </p:cNvPicPr>
          <p:nvPr/>
        </p:nvPicPr>
        <p:blipFill>
          <a:blip r:embed="rId1"/>
          <a:srcRect l="4716" r="5659"/>
          <a:stretch>
            <a:fillRect/>
          </a:stretch>
        </p:blipFill>
        <p:spPr>
          <a:xfrm>
            <a:off x="3357563" y="2500313"/>
            <a:ext cx="2714625" cy="3857625"/>
          </a:xfrm>
          <a:prstGeom prst="rect">
            <a:avLst/>
          </a:prstGeom>
          <a:solidFill>
            <a:schemeClr val="accent1"/>
          </a:solidFill>
          <a:ln w="9525">
            <a:noFill/>
          </a:ln>
        </p:spPr>
      </p:pic>
      <p:pic>
        <p:nvPicPr>
          <p:cNvPr id="45061" name="Picture 5" descr="D:\My Documents\My Pictures\20150416-8.bmp"/>
          <p:cNvPicPr>
            <a:picLocks noChangeAspect="1"/>
          </p:cNvPicPr>
          <p:nvPr/>
        </p:nvPicPr>
        <p:blipFill>
          <a:blip r:embed="rId2"/>
          <a:srcRect l="6776" t="5138" r="7379" b="4109"/>
          <a:stretch>
            <a:fillRect/>
          </a:stretch>
        </p:blipFill>
        <p:spPr>
          <a:xfrm>
            <a:off x="6215063" y="2428875"/>
            <a:ext cx="2714625" cy="3786188"/>
          </a:xfrm>
          <a:prstGeom prst="rect">
            <a:avLst/>
          </a:prstGeom>
          <a:noFill/>
          <a:ln w="9525">
            <a:noFill/>
          </a:ln>
        </p:spPr>
      </p:pic>
      <p:pic>
        <p:nvPicPr>
          <p:cNvPr id="45062" name="Picture 7" descr="D:\My Documents\My Pictures\20150416-14.bmp"/>
          <p:cNvPicPr>
            <a:picLocks noChangeAspect="1"/>
          </p:cNvPicPr>
          <p:nvPr/>
        </p:nvPicPr>
        <p:blipFill>
          <a:blip r:embed="rId3"/>
          <a:stretch>
            <a:fillRect/>
          </a:stretch>
        </p:blipFill>
        <p:spPr>
          <a:xfrm>
            <a:off x="357188" y="2500313"/>
            <a:ext cx="2695575" cy="3724275"/>
          </a:xfrm>
          <a:prstGeom prst="rect">
            <a:avLst/>
          </a:prstGeom>
          <a:noFill/>
          <a:ln w="9525">
            <a:noFill/>
          </a:ln>
        </p:spPr>
      </p:pic>
      <p:sp>
        <p:nvSpPr>
          <p:cNvPr id="12" name="矩形 11"/>
          <p:cNvSpPr/>
          <p:nvPr/>
        </p:nvSpPr>
        <p:spPr>
          <a:xfrm>
            <a:off x="2571750" y="2500313"/>
            <a:ext cx="428625"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5064" name="TextBox 12"/>
          <p:cNvSpPr txBox="1"/>
          <p:nvPr/>
        </p:nvSpPr>
        <p:spPr>
          <a:xfrm>
            <a:off x="2071688" y="3214688"/>
            <a:ext cx="1643062" cy="1570037"/>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贴一寸彩照，不能用打印复印件</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5" name="内容占位符 2"/>
          <p:cNvSpPr txBox="1"/>
          <p:nvPr/>
        </p:nvSpPr>
        <p:spPr>
          <a:xfrm>
            <a:off x="500063" y="1857375"/>
            <a:ext cx="1928812" cy="650875"/>
          </a:xfrm>
          <a:prstGeom prst="rect">
            <a:avLst/>
          </a:prstGeom>
          <a:noFill/>
          <a:ln w="9525">
            <a:noFill/>
          </a:ln>
        </p:spPr>
        <p:txBody>
          <a:bodyPr anchor="t" anchorCtr="0"/>
          <a:lstStyle/>
          <a:p>
            <a:pPr marL="273050" indent="-27305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信息页</a:t>
            </a:r>
            <a:endParaRPr lang="zh-CN" altLang="en-US" sz="2600" dirty="0">
              <a:latin typeface="Constantia" panose="02030602050306030303" pitchFamily="18" charset="0"/>
              <a:ea typeface="宋体" panose="02010600030101010101" pitchFamily="2" charset="-122"/>
            </a:endParaRPr>
          </a:p>
        </p:txBody>
      </p:sp>
      <p:sp>
        <p:nvSpPr>
          <p:cNvPr id="45066" name="TextBox 16"/>
          <p:cNvSpPr txBox="1"/>
          <p:nvPr/>
        </p:nvSpPr>
        <p:spPr>
          <a:xfrm>
            <a:off x="4429125" y="4643438"/>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7" name="TextBox 17"/>
          <p:cNvSpPr txBox="1"/>
          <p:nvPr/>
        </p:nvSpPr>
        <p:spPr>
          <a:xfrm>
            <a:off x="4500563" y="5143500"/>
            <a:ext cx="857250" cy="4619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8" name="TextBox 18"/>
          <p:cNvSpPr txBox="1"/>
          <p:nvPr/>
        </p:nvSpPr>
        <p:spPr>
          <a:xfrm>
            <a:off x="4500563" y="5643563"/>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9" name="TextBox 19"/>
          <p:cNvSpPr txBox="1"/>
          <p:nvPr/>
        </p:nvSpPr>
        <p:spPr>
          <a:xfrm>
            <a:off x="7072313" y="4786313"/>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70" name="TextBox 20"/>
          <p:cNvSpPr txBox="1"/>
          <p:nvPr/>
        </p:nvSpPr>
        <p:spPr>
          <a:xfrm>
            <a:off x="7072313" y="5500688"/>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71" name="内容占位符 2"/>
          <p:cNvSpPr txBox="1"/>
          <p:nvPr/>
        </p:nvSpPr>
        <p:spPr>
          <a:xfrm>
            <a:off x="4286250" y="928688"/>
            <a:ext cx="4214813" cy="865187"/>
          </a:xfrm>
          <a:prstGeom prst="rect">
            <a:avLst/>
          </a:prstGeom>
          <a:solidFill>
            <a:srgbClr val="FFFF00"/>
          </a:solidFill>
          <a:ln w="9525">
            <a:noFill/>
          </a:ln>
        </p:spPr>
        <p:txBody>
          <a:bodyPr anchor="t" anchorCtr="0"/>
          <a:lstStyle/>
          <a:p>
            <a:pPr marL="273050" indent="-273050">
              <a:spcBef>
                <a:spcPct val="20000"/>
              </a:spcBef>
              <a:buClr>
                <a:srgbClr val="0BD0D9"/>
              </a:buClr>
              <a:buSzPct val="95000"/>
              <a:buFontTx/>
            </a:pPr>
            <a:r>
              <a:rPr lang="zh-CN" altLang="en-US" sz="2600" dirty="0">
                <a:latin typeface="Constantia" panose="02030602050306030303" pitchFamily="18" charset="0"/>
                <a:ea typeface="宋体" panose="02010600030101010101" pitchFamily="2" charset="-122"/>
              </a:rPr>
              <a:t>        </a:t>
            </a:r>
            <a:r>
              <a:rPr lang="zh-CN" altLang="en-US" sz="2600" b="1" dirty="0">
                <a:solidFill>
                  <a:srgbClr val="FF0000"/>
                </a:solidFill>
                <a:latin typeface="Constantia" panose="02030602050306030303" pitchFamily="18" charset="0"/>
                <a:ea typeface="宋体" panose="02010600030101010101" pitchFamily="2" charset="-122"/>
              </a:rPr>
              <a:t>尾页必须保持下图的格式，在一页上</a:t>
            </a:r>
            <a:endParaRPr lang="zh-CN" altLang="en-US" sz="2600" b="1" dirty="0">
              <a:solidFill>
                <a:srgbClr val="FF0000"/>
              </a:solidFill>
              <a:latin typeface="Constantia" panose="02030602050306030303" pitchFamily="18" charset="0"/>
              <a:ea typeface="宋体" panose="02010600030101010101" pitchFamily="2" charset="-122"/>
            </a:endParaRPr>
          </a:p>
        </p:txBody>
      </p:sp>
      <p:cxnSp>
        <p:nvCxnSpPr>
          <p:cNvPr id="18" name="直接箭头连接符 17"/>
          <p:cNvCxnSpPr/>
          <p:nvPr/>
        </p:nvCxnSpPr>
        <p:spPr>
          <a:xfrm rot="5400000">
            <a:off x="5214938" y="2214563"/>
            <a:ext cx="1214438"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6200000" flipH="1">
            <a:off x="6286500" y="2143125"/>
            <a:ext cx="1071563"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a:xfrm>
            <a:off x="457200" y="704850"/>
            <a:ext cx="8229600" cy="1143000"/>
          </a:xfrm>
        </p:spPr>
        <p:txBody>
          <a:bodyPr vert="horz" wrap="square" lIns="0" tIns="45720" rIns="0" bIns="0" anchor="b" anchorCtr="0"/>
          <a:lstStyle/>
          <a:p>
            <a:r>
              <a:rPr lang="zh-CN" altLang="en-US" sz="4000" b="1" dirty="0">
                <a:solidFill>
                  <a:srgbClr val="006AC4"/>
                </a:solidFill>
              </a:rPr>
              <a:t>学位论文归档</a:t>
            </a:r>
            <a:endParaRPr lang="zh-CN" altLang="en-US" sz="4000" b="1" dirty="0">
              <a:solidFill>
                <a:srgbClr val="006AC4"/>
              </a:solidFill>
            </a:endParaRPr>
          </a:p>
        </p:txBody>
      </p:sp>
      <p:sp>
        <p:nvSpPr>
          <p:cNvPr id="43011" name="内容占位符 2"/>
          <p:cNvSpPr>
            <a:spLocks noGrp="1" noChangeArrowheads="1"/>
          </p:cNvSpPr>
          <p:nvPr>
            <p:ph sz="half" idx="1"/>
          </p:nvPr>
        </p:nvSpPr>
        <p:spPr>
          <a:xfrm>
            <a:off x="457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纸质版论文（放入档案袋）</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除签名必须手写外，其他全部打印</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封面：密级空着，不能写“空”</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中文题名页、英文题名页、独创性声明与版权使用授权书的作者和导师签名必须手写，不能用签字章</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论文评阅人填“</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”，盲审的填“隐名评阅”，英文页填“</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Anonymous Review</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答辩委员会填“</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3012" name="内容占位符 3"/>
          <p:cNvSpPr>
            <a:spLocks noGrp="1" noChangeArrowheads="1"/>
          </p:cNvSpPr>
          <p:nvPr>
            <p:ph sz="half" idx="2"/>
          </p:nvPr>
        </p:nvSpPr>
        <p:spPr>
          <a:xfrm>
            <a:off x="4648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电子版论文（离校前研究生管理系统上传终稿）</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要求同纸质版论文</a:t>
            </a:r>
            <a:endParaRPr kumimoji="0" lang="en-US" altLang="zh-CN" sz="2400" b="0" i="0" u="none" strike="noStrike" kern="1200" cap="none" spc="0" normalizeH="0" baseline="0" noProof="0" dirty="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1" i="0" u="none" strike="noStrike" kern="1200" cap="none" spc="0" normalizeH="0" baseline="0" noProof="0" dirty="0">
                <a:ln>
                  <a:noFill/>
                </a:ln>
                <a:solidFill>
                  <a:srgbClr val="DE5D2A"/>
                </a:solidFill>
                <a:effectLst/>
                <a:uLnTx/>
                <a:uFillTx/>
                <a:latin typeface="+mn-lt"/>
                <a:ea typeface="+mn-ea"/>
                <a:cs typeface="+mn-cs"/>
              </a:rPr>
              <a:t>中文题名页、英文题名页、独创性声明与版权使用授权书必须包含手写的作者和导师签名，不能空着！（可将这三页签名后扫描插入</a:t>
            </a:r>
            <a:r>
              <a:rPr kumimoji="0" lang="en-US" altLang="zh-CN" sz="2400" b="1" i="0" u="none" strike="noStrike" kern="1200" cap="none" spc="0" normalizeH="0" baseline="0" noProof="0" dirty="0">
                <a:ln>
                  <a:noFill/>
                </a:ln>
                <a:solidFill>
                  <a:srgbClr val="DE5D2A"/>
                </a:solidFill>
                <a:effectLst/>
                <a:uLnTx/>
                <a:uFillTx/>
                <a:latin typeface="+mn-lt"/>
                <a:ea typeface="+mn-ea"/>
                <a:cs typeface="+mn-cs"/>
              </a:rPr>
              <a:t>PDF</a:t>
            </a:r>
            <a:r>
              <a:rPr kumimoji="0" lang="zh-CN" altLang="en-US" sz="2400" b="1" i="0" u="none" strike="noStrike" kern="1200" cap="none" spc="0" normalizeH="0" baseline="0" noProof="0" dirty="0">
                <a:ln>
                  <a:noFill/>
                </a:ln>
                <a:solidFill>
                  <a:srgbClr val="DE5D2A"/>
                </a:solidFill>
                <a:effectLst/>
                <a:uLnTx/>
                <a:uFillTx/>
                <a:latin typeface="+mn-lt"/>
                <a:ea typeface="+mn-ea"/>
                <a:cs typeface="+mn-cs"/>
              </a:rPr>
              <a:t>）</a:t>
            </a:r>
            <a:endParaRPr kumimoji="0" lang="en-US" altLang="zh-CN" sz="2400" b="1" i="0" u="none" strike="noStrike" kern="1200" cap="none" spc="0" normalizeH="0" baseline="0" noProof="0" dirty="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用于提交学校图书馆、知网、万方</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如需缓藏，离校前向研究生科提交缓藏申请表（缓藏论文不能评优，非必要请勿申请缓藏。特批毕业、同力学生无需申请。）</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矩形 4"/>
          <p:cNvSpPr/>
          <p:nvPr/>
        </p:nvSpPr>
        <p:spPr>
          <a:xfrm>
            <a:off x="503238" y="2046288"/>
            <a:ext cx="138113"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6085" name="矩形 5"/>
          <p:cNvSpPr/>
          <p:nvPr/>
        </p:nvSpPr>
        <p:spPr>
          <a:xfrm>
            <a:off x="1979613" y="5842000"/>
            <a:ext cx="4572000" cy="1016000"/>
          </a:xfrm>
          <a:prstGeom prst="rect">
            <a:avLst/>
          </a:prstGeom>
          <a:noFill/>
          <a:ln w="9525">
            <a:noFill/>
          </a:ln>
        </p:spPr>
        <p:txBody>
          <a:bodyPr anchor="t" anchorCtr="0">
            <a:spAutoFit/>
          </a:bodyPr>
          <a:lstStyle/>
          <a:p>
            <a:r>
              <a:rPr lang="zh-CN" altLang="en-US" sz="1800" b="1" dirty="0">
                <a:latin typeface="Arial" panose="020B0604020202020204" pitchFamily="34" charset="0"/>
                <a:ea typeface="宋体" panose="02010600030101010101" pitchFamily="2" charset="-122"/>
              </a:rPr>
              <a:t>详见</a:t>
            </a:r>
            <a:r>
              <a:rPr lang="en-US" altLang="zh-CN" sz="1800" b="1" dirty="0">
                <a:solidFill>
                  <a:srgbClr val="FF0000"/>
                </a:solidFill>
                <a:latin typeface="Arial" panose="020B0604020202020204" pitchFamily="34" charset="0"/>
                <a:ea typeface="宋体" panose="02010600030101010101" pitchFamily="2" charset="-122"/>
              </a:rPr>
              <a:t>《 </a:t>
            </a:r>
            <a:r>
              <a:rPr lang="zh-CN" altLang="en-US" sz="1800" b="1" dirty="0">
                <a:solidFill>
                  <a:srgbClr val="FF0000"/>
                </a:solidFill>
                <a:latin typeface="Arial" panose="020B0604020202020204" pitchFamily="34" charset="0"/>
                <a:ea typeface="宋体" panose="02010600030101010101" pitchFamily="2" charset="-122"/>
              </a:rPr>
              <a:t>浙江大学研究生学位论文编写规则</a:t>
            </a:r>
            <a:r>
              <a:rPr lang="en-US" altLang="zh-CN" sz="1800" b="1" dirty="0">
                <a:solidFill>
                  <a:srgbClr val="FF0000"/>
                </a:solidFill>
                <a:latin typeface="Arial" panose="020B0604020202020204" pitchFamily="34" charset="0"/>
                <a:ea typeface="宋体" panose="02010600030101010101" pitchFamily="2" charset="-122"/>
              </a:rPr>
              <a:t>》</a:t>
            </a:r>
            <a:r>
              <a:rPr lang="en-US" altLang="zh-CN" b="1" dirty="0">
                <a:solidFill>
                  <a:srgbClr val="FF0000"/>
                </a:solidFill>
                <a:latin typeface="Arial" panose="020B0604020202020204" pitchFamily="34" charset="0"/>
                <a:ea typeface="宋体" panose="02010600030101010101" pitchFamily="2" charset="-122"/>
              </a:rPr>
              <a:t> </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457200" y="704850"/>
            <a:ext cx="8229600" cy="1143000"/>
          </a:xfrm>
        </p:spPr>
        <p:txBody>
          <a:bodyPr vert="horz" wrap="square" lIns="0" tIns="45720" rIns="0" bIns="0" anchor="b" anchorCtr="0"/>
          <a:lstStyle/>
          <a:p>
            <a:r>
              <a:rPr lang="zh-CN" altLang="en-US" dirty="0"/>
              <a:t>毕业生登记表</a:t>
            </a:r>
            <a:endParaRPr lang="zh-CN" altLang="en-US" dirty="0"/>
          </a:p>
        </p:txBody>
      </p:sp>
      <p:sp>
        <p:nvSpPr>
          <p:cNvPr id="47106" name="内容占位符 2"/>
          <p:cNvSpPr>
            <a:spLocks noGrp="1"/>
          </p:cNvSpPr>
          <p:nvPr>
            <p:ph sz="half" idx="1"/>
          </p:nvPr>
        </p:nvSpPr>
        <p:spPr>
          <a:xfrm>
            <a:off x="457200" y="1920875"/>
            <a:ext cx="4038600" cy="4433888"/>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无电子版</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由学工办统一发放，向各系办公室、各附属医院科教科领取。</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咨询电话</a:t>
            </a:r>
            <a:r>
              <a:rPr lang="en-US" altLang="zh-CN" kern="1200" dirty="0">
                <a:latin typeface="+mn-lt"/>
                <a:ea typeface="+mn-ea"/>
                <a:cs typeface="+mn-cs"/>
              </a:rPr>
              <a:t>86971869</a:t>
            </a:r>
            <a:endParaRPr lang="zh-CN" altLang="en-US" kern="1200" dirty="0">
              <a:latin typeface="+mn-lt"/>
              <a:ea typeface="+mn-ea"/>
              <a:cs typeface="+mn-cs"/>
            </a:endParaRPr>
          </a:p>
        </p:txBody>
      </p:sp>
      <p:sp>
        <p:nvSpPr>
          <p:cNvPr id="47107" name="内容占位符 3"/>
          <p:cNvSpPr>
            <a:spLocks noGrp="1"/>
          </p:cNvSpPr>
          <p:nvPr>
            <p:ph sz="half" idx="2"/>
          </p:nvPr>
        </p:nvSpPr>
        <p:spPr>
          <a:xfrm>
            <a:off x="4648200" y="1920875"/>
            <a:ext cx="4038600" cy="4433888"/>
          </a:xfrm>
        </p:spPr>
        <p:txBody>
          <a:bodyPr vert="horz" wrap="square" lIns="91440" tIns="45720" rIns="91440" bIns="45720" anchor="t" anchorCtr="0"/>
          <a:lstStyle/>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班级</a:t>
            </a:r>
            <a:r>
              <a:rPr lang="en-US" altLang="zh-CN" kern="1200" dirty="0">
                <a:latin typeface="+mn-lt"/>
                <a:ea typeface="+mn-ea"/>
                <a:cs typeface="+mn-cs"/>
              </a:rPr>
              <a:t>(</a:t>
            </a:r>
            <a:r>
              <a:rPr lang="zh-CN" altLang="en-US" kern="1200" dirty="0">
                <a:latin typeface="+mn-lt"/>
                <a:ea typeface="+mn-ea"/>
                <a:cs typeface="+mn-cs"/>
              </a:rPr>
              <a:t>基层单位</a:t>
            </a:r>
            <a:r>
              <a:rPr lang="en-US" altLang="zh-CN" kern="1200" dirty="0">
                <a:latin typeface="+mn-lt"/>
                <a:ea typeface="+mn-ea"/>
                <a:cs typeface="+mn-cs"/>
              </a:rPr>
              <a:t>)</a:t>
            </a:r>
            <a:r>
              <a:rPr lang="zh-CN" altLang="en-US" kern="1200" dirty="0">
                <a:latin typeface="+mn-lt"/>
                <a:ea typeface="+mn-ea"/>
                <a:cs typeface="+mn-cs"/>
              </a:rPr>
              <a:t>鉴定</a:t>
            </a:r>
            <a:r>
              <a:rPr lang="en-US" altLang="zh-CN" kern="1200" dirty="0">
                <a:latin typeface="+mn-lt"/>
                <a:ea typeface="+mn-ea"/>
                <a:cs typeface="+mn-cs"/>
              </a:rPr>
              <a:t>”</a:t>
            </a:r>
            <a:r>
              <a:rPr lang="zh-CN" altLang="en-US" kern="1200" dirty="0">
                <a:latin typeface="+mn-lt"/>
                <a:ea typeface="+mn-ea"/>
                <a:cs typeface="+mn-cs"/>
              </a:rPr>
              <a:t>由各科室负责人签署意见并签名</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学校</a:t>
            </a:r>
            <a:r>
              <a:rPr lang="en-US" altLang="zh-CN" kern="1200" dirty="0">
                <a:latin typeface="+mn-lt"/>
                <a:ea typeface="+mn-ea"/>
                <a:cs typeface="+mn-cs"/>
              </a:rPr>
              <a:t>(</a:t>
            </a:r>
            <a:r>
              <a:rPr lang="zh-CN" altLang="en-US" kern="1200" dirty="0">
                <a:latin typeface="+mn-lt"/>
                <a:ea typeface="+mn-ea"/>
                <a:cs typeface="+mn-cs"/>
              </a:rPr>
              <a:t>研究单位</a:t>
            </a:r>
            <a:r>
              <a:rPr lang="en-US" altLang="zh-CN" kern="1200" dirty="0">
                <a:latin typeface="+mn-lt"/>
                <a:ea typeface="+mn-ea"/>
                <a:cs typeface="+mn-cs"/>
              </a:rPr>
              <a:t>)</a:t>
            </a:r>
            <a:r>
              <a:rPr lang="zh-CN" altLang="en-US" kern="1200" dirty="0">
                <a:latin typeface="+mn-lt"/>
                <a:ea typeface="+mn-ea"/>
                <a:cs typeface="+mn-cs"/>
              </a:rPr>
              <a:t>意见</a:t>
            </a:r>
            <a:r>
              <a:rPr lang="en-US" altLang="zh-CN" kern="1200" dirty="0">
                <a:latin typeface="+mn-lt"/>
                <a:ea typeface="+mn-ea"/>
                <a:cs typeface="+mn-cs"/>
              </a:rPr>
              <a:t>”</a:t>
            </a:r>
            <a:r>
              <a:rPr lang="zh-CN" altLang="en-US" kern="1200" dirty="0">
                <a:latin typeface="+mn-lt"/>
                <a:ea typeface="+mn-ea"/>
                <a:cs typeface="+mn-cs"/>
              </a:rPr>
              <a:t>不填；</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学校</a:t>
            </a:r>
            <a:r>
              <a:rPr lang="en-US" altLang="zh-CN" kern="1200" dirty="0">
                <a:latin typeface="+mn-lt"/>
                <a:ea typeface="+mn-ea"/>
                <a:cs typeface="+mn-cs"/>
              </a:rPr>
              <a:t>(</a:t>
            </a:r>
            <a:r>
              <a:rPr lang="zh-CN" altLang="en-US" kern="1200" dirty="0">
                <a:latin typeface="+mn-lt"/>
                <a:ea typeface="+mn-ea"/>
                <a:cs typeface="+mn-cs"/>
              </a:rPr>
              <a:t>研究单位</a:t>
            </a:r>
            <a:r>
              <a:rPr lang="en-US" altLang="zh-CN" kern="1200" dirty="0">
                <a:latin typeface="+mn-lt"/>
                <a:ea typeface="+mn-ea"/>
                <a:cs typeface="+mn-cs"/>
              </a:rPr>
              <a:t>)</a:t>
            </a:r>
            <a:r>
              <a:rPr lang="zh-CN" altLang="en-US" kern="1200" dirty="0">
                <a:latin typeface="+mn-lt"/>
                <a:ea typeface="+mn-ea"/>
                <a:cs typeface="+mn-cs"/>
              </a:rPr>
              <a:t>、导师对毕业生业务能力</a:t>
            </a:r>
            <a:r>
              <a:rPr lang="en-US" altLang="zh-CN" kern="1200" dirty="0">
                <a:latin typeface="+mn-lt"/>
                <a:ea typeface="+mn-ea"/>
                <a:cs typeface="+mn-cs"/>
              </a:rPr>
              <a:t>.....</a:t>
            </a:r>
            <a:r>
              <a:rPr lang="zh-CN" altLang="en-US" kern="1200" dirty="0">
                <a:latin typeface="+mn-lt"/>
                <a:ea typeface="+mn-ea"/>
                <a:cs typeface="+mn-cs"/>
              </a:rPr>
              <a:t>建议</a:t>
            </a:r>
            <a:r>
              <a:rPr lang="en-US" altLang="zh-CN" kern="1200" dirty="0">
                <a:latin typeface="+mn-lt"/>
                <a:ea typeface="+mn-ea"/>
                <a:cs typeface="+mn-cs"/>
              </a:rPr>
              <a:t>”</a:t>
            </a:r>
            <a:r>
              <a:rPr lang="zh-CN" altLang="en-US" kern="1200" dirty="0">
                <a:latin typeface="+mn-lt"/>
                <a:ea typeface="+mn-ea"/>
                <a:cs typeface="+mn-cs"/>
              </a:rPr>
              <a:t>由导师签署意见</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导师、科教科负责人签名，盖各系或各附属医院公章。</a:t>
            </a:r>
            <a:endParaRPr lang="zh-CN" altLang="en-US" kern="1200" dirty="0">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a:xfrm>
            <a:off x="500063" y="642938"/>
            <a:ext cx="8229600" cy="561975"/>
          </a:xfrm>
        </p:spPr>
        <p:txBody>
          <a:bodyPr vert="horz" wrap="square" lIns="0" tIns="45720" rIns="0" bIns="0" anchor="b" anchorCtr="0"/>
          <a:lstStyle/>
          <a:p>
            <a:pPr eaLnBrk="1" hangingPunct="1"/>
            <a:r>
              <a:rPr lang="zh-CN" altLang="en-US" sz="3600" b="1" dirty="0"/>
              <a:t>学院建议论文制作文印店</a:t>
            </a:r>
            <a:endParaRPr lang="zh-CN" altLang="en-US" sz="3600" dirty="0"/>
          </a:p>
        </p:txBody>
      </p:sp>
      <p:graphicFrame>
        <p:nvGraphicFramePr>
          <p:cNvPr id="7" name="表格 6"/>
          <p:cNvGraphicFramePr>
            <a:graphicFrameLocks noGrp="1"/>
          </p:cNvGraphicFramePr>
          <p:nvPr/>
        </p:nvGraphicFramePr>
        <p:xfrm>
          <a:off x="571500" y="1571625"/>
          <a:ext cx="7715305" cy="4145031"/>
        </p:xfrm>
        <a:graphic>
          <a:graphicData uri="http://schemas.openxmlformats.org/drawingml/2006/table">
            <a:tbl>
              <a:tblPr/>
              <a:tblGrid>
                <a:gridCol w="805542"/>
                <a:gridCol w="1208314"/>
                <a:gridCol w="1409699"/>
                <a:gridCol w="1510391"/>
                <a:gridCol w="1309006"/>
                <a:gridCol w="1472353"/>
              </a:tblGrid>
              <a:tr h="785817">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a:solidFill>
                            <a:srgbClr val="000000"/>
                          </a:solidFill>
                          <a:latin typeface="ˎ̥"/>
                          <a:ea typeface="宋体" panose="02010600030101010101" pitchFamily="2" charset="-122"/>
                          <a:cs typeface="宋体" panose="02010600030101010101" pitchFamily="2" charset="-122"/>
                        </a:rPr>
                        <a:t>单位</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国美文印</a:t>
                      </a:r>
                      <a:endParaRPr lang="zh-CN" sz="12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a:t>
                      </a:r>
                      <a:r>
                        <a:rPr lang="zh-CN" sz="1200" kern="0" dirty="0">
                          <a:solidFill>
                            <a:srgbClr val="000000"/>
                          </a:solidFill>
                          <a:latin typeface="ˎ̥"/>
                          <a:ea typeface="宋体" panose="02010600030101010101" pitchFamily="2" charset="-122"/>
                          <a:cs typeface="宋体" panose="02010600030101010101" pitchFamily="2" charset="-122"/>
                        </a:rPr>
                        <a:t>原医大复印室</a:t>
                      </a:r>
                      <a:r>
                        <a:rPr lang="en-US" sz="1200" kern="0" dirty="0">
                          <a:solidFill>
                            <a:srgbClr val="000000"/>
                          </a:solidFill>
                          <a:latin typeface="ˎ̥"/>
                          <a:ea typeface="宋体" panose="02010600030101010101" pitchFamily="2" charset="-122"/>
                          <a:cs typeface="宋体" panose="02010600030101010101" pitchFamily="2" charset="-122"/>
                        </a:rPr>
                        <a:t>)</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医学院团委文印室</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硕博图文</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solidFill>
                          <a:srgbClr val="000000"/>
                        </a:solidFill>
                        <a:latin typeface="ˎ̥"/>
                        <a:ea typeface="宋体" panose="02010600030101010101" pitchFamily="2" charset="-122"/>
                        <a:cs typeface="宋体" panose="02010600030101010101" pitchFamily="2" charset="-122"/>
                      </a:endParaRPr>
                    </a:p>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新生代文印社</a:t>
                      </a:r>
                      <a:endParaRPr lang="zh-CN" sz="12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原医大复印室</a:t>
                      </a:r>
                      <a:r>
                        <a:rPr lang="en-US" sz="1200" kern="0">
                          <a:solidFill>
                            <a:srgbClr val="000000"/>
                          </a:solidFill>
                          <a:latin typeface="ˎ̥"/>
                          <a:ea typeface="宋体" panose="02010600030101010101" pitchFamily="2" charset="-122"/>
                          <a:cs typeface="宋体" panose="02010600030101010101" pitchFamily="2" charset="-122"/>
                        </a:rPr>
                        <a:t>)</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雨果文印</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顾卫国</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叶宝珍</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龙亮</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zh-CN" altLang="en-US" sz="1200" kern="1200" dirty="0">
                          <a:solidFill>
                            <a:schemeClr val="tx1"/>
                          </a:solidFill>
                          <a:latin typeface="+mn-ea"/>
                          <a:ea typeface="+mn-ea"/>
                          <a:cs typeface="+mn-cs"/>
                        </a:rPr>
                        <a:t>蒋芳英</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刘元文</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386">
                <a:tc>
                  <a:txBody>
                    <a:bodyPr/>
                    <a:lstStyle/>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地址</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a:solidFill>
                            <a:srgbClr val="000000"/>
                          </a:solidFill>
                          <a:latin typeface="ˎ̥"/>
                          <a:ea typeface="宋体" panose="02010600030101010101" pitchFamily="2" charset="-122"/>
                          <a:cs typeface="宋体" panose="02010600030101010101" pitchFamily="2" charset="-122"/>
                        </a:rPr>
                        <a:t>杭州市上城区严衙弄</a:t>
                      </a:r>
                      <a:r>
                        <a:rPr lang="en-US" altLang="zh-CN" sz="1200" kern="0" dirty="0">
                          <a:solidFill>
                            <a:srgbClr val="000000"/>
                          </a:solidFill>
                          <a:latin typeface="ˎ̥"/>
                          <a:ea typeface="宋体" panose="02010600030101010101" pitchFamily="2" charset="-122"/>
                          <a:cs typeface="宋体" panose="02010600030101010101" pitchFamily="2" charset="-122"/>
                        </a:rPr>
                        <a:t>11</a:t>
                      </a:r>
                      <a:r>
                        <a:rPr lang="zh-CN" altLang="en-US" sz="1200" kern="0" dirty="0">
                          <a:solidFill>
                            <a:srgbClr val="000000"/>
                          </a:solidFill>
                          <a:latin typeface="ˎ̥"/>
                          <a:ea typeface="宋体" panose="02010600030101010101" pitchFamily="2" charset="-122"/>
                          <a:cs typeface="宋体" panose="02010600030101010101" pitchFamily="2" charset="-122"/>
                        </a:rPr>
                        <a:t>幢</a:t>
                      </a:r>
                      <a:r>
                        <a:rPr lang="en-US" altLang="zh-CN" sz="1200" kern="0" dirty="0">
                          <a:solidFill>
                            <a:srgbClr val="000000"/>
                          </a:solidFill>
                          <a:latin typeface="ˎ̥"/>
                          <a:ea typeface="宋体" panose="02010600030101010101" pitchFamily="2" charset="-122"/>
                          <a:cs typeface="宋体" panose="02010600030101010101" pitchFamily="2" charset="-122"/>
                        </a:rPr>
                        <a:t>1</a:t>
                      </a:r>
                      <a:r>
                        <a:rPr lang="zh-CN" altLang="en-US" sz="1200" kern="0" dirty="0">
                          <a:solidFill>
                            <a:srgbClr val="000000"/>
                          </a:solidFill>
                          <a:latin typeface="ˎ̥"/>
                          <a:ea typeface="宋体" panose="02010600030101010101" pitchFamily="2" charset="-122"/>
                          <a:cs typeface="宋体" panose="02010600030101010101" pitchFamily="2" charset="-122"/>
                        </a:rPr>
                        <a:t>单元</a:t>
                      </a:r>
                      <a:r>
                        <a:rPr lang="en-US" altLang="zh-CN" sz="1200" kern="0" dirty="0">
                          <a:solidFill>
                            <a:srgbClr val="000000"/>
                          </a:solidFill>
                          <a:latin typeface="ˎ̥"/>
                          <a:ea typeface="宋体" panose="02010600030101010101" pitchFamily="2" charset="-122"/>
                          <a:cs typeface="宋体" panose="02010600030101010101" pitchFamily="2" charset="-122"/>
                        </a:rPr>
                        <a:t>103</a:t>
                      </a:r>
                      <a:r>
                        <a:rPr lang="zh-CN" altLang="en-US" sz="1200" kern="0" dirty="0">
                          <a:solidFill>
                            <a:srgbClr val="000000"/>
                          </a:solidFill>
                          <a:latin typeface="ˎ̥"/>
                          <a:ea typeface="宋体" panose="02010600030101010101" pitchFamily="2" charset="-122"/>
                          <a:cs typeface="宋体" panose="02010600030101010101" pitchFamily="2" charset="-122"/>
                        </a:rPr>
                        <a:t>室（清泰街的金钱巷社区南门左边）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紫金港医学院团委活动中心一楼</a:t>
                      </a:r>
                      <a:r>
                        <a:rPr lang="en-US" sz="1200" kern="0" dirty="0">
                          <a:solidFill>
                            <a:srgbClr val="000000"/>
                          </a:solidFill>
                          <a:latin typeface="ˎ̥"/>
                          <a:ea typeface="宋体" panose="02010600030101010101" pitchFamily="2" charset="-122"/>
                          <a:cs typeface="宋体" panose="02010600030101010101" pitchFamily="2" charset="-122"/>
                        </a:rPr>
                        <a:t>106</a:t>
                      </a:r>
                      <a:r>
                        <a:rPr lang="zh-CN" sz="1200" kern="0" dirty="0">
                          <a:solidFill>
                            <a:srgbClr val="000000"/>
                          </a:solidFill>
                          <a:latin typeface="ˎ̥"/>
                          <a:ea typeface="宋体" panose="02010600030101010101" pitchFamily="2" charset="-122"/>
                          <a:cs typeface="宋体" panose="02010600030101010101" pitchFamily="2" charset="-122"/>
                        </a:rPr>
                        <a:t>室</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a:t>
                      </a:r>
                      <a:r>
                        <a:rPr lang="zh-CN" sz="1200" kern="0" dirty="0">
                          <a:solidFill>
                            <a:srgbClr val="000000"/>
                          </a:solidFill>
                          <a:latin typeface="ˎ̥"/>
                          <a:ea typeface="宋体" panose="02010600030101010101" pitchFamily="2" charset="-122"/>
                          <a:cs typeface="宋体" panose="02010600030101010101" pitchFamily="2" charset="-122"/>
                        </a:rPr>
                        <a:t>华家池校区大食堂边联通营业厅旁</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2.</a:t>
                      </a:r>
                      <a:r>
                        <a:rPr lang="zh-CN" sz="1200" kern="0" dirty="0">
                          <a:solidFill>
                            <a:srgbClr val="000000"/>
                          </a:solidFill>
                          <a:latin typeface="ˎ̥"/>
                          <a:ea typeface="宋体" panose="02010600030101010101" pitchFamily="2" charset="-122"/>
                          <a:cs typeface="宋体" panose="02010600030101010101" pitchFamily="2" charset="-122"/>
                        </a:rPr>
                        <a:t>华家池学生宿舍九舍楼下</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a:solidFill>
                            <a:schemeClr val="tx1"/>
                          </a:solidFill>
                          <a:latin typeface="ˎ̥"/>
                          <a:ea typeface="+mn-ea"/>
                          <a:cs typeface="宋体" panose="02010600030101010101" pitchFamily="2" charset="-122"/>
                        </a:rPr>
                        <a:t>杭州市上城区严衙弄</a:t>
                      </a:r>
                      <a:r>
                        <a:rPr lang="en-US" altLang="zh-CN" sz="1200" kern="0" dirty="0">
                          <a:solidFill>
                            <a:schemeClr val="tx1"/>
                          </a:solidFill>
                          <a:latin typeface="ˎ̥"/>
                          <a:ea typeface="+mn-ea"/>
                          <a:cs typeface="宋体" panose="02010600030101010101" pitchFamily="2" charset="-122"/>
                        </a:rPr>
                        <a:t>11</a:t>
                      </a:r>
                      <a:r>
                        <a:rPr lang="zh-CN" altLang="en-US" sz="1200" kern="0" dirty="0">
                          <a:solidFill>
                            <a:schemeClr val="tx1"/>
                          </a:solidFill>
                          <a:latin typeface="ˎ̥"/>
                          <a:ea typeface="+mn-ea"/>
                          <a:cs typeface="宋体" panose="02010600030101010101" pitchFamily="2" charset="-122"/>
                        </a:rPr>
                        <a:t>幢</a:t>
                      </a:r>
                      <a:r>
                        <a:rPr lang="en-US" altLang="zh-CN" sz="1200" kern="0" dirty="0">
                          <a:solidFill>
                            <a:schemeClr val="tx1"/>
                          </a:solidFill>
                          <a:latin typeface="ˎ̥"/>
                          <a:ea typeface="+mn-ea"/>
                          <a:cs typeface="宋体" panose="02010600030101010101" pitchFamily="2" charset="-122"/>
                        </a:rPr>
                        <a:t>1</a:t>
                      </a:r>
                      <a:r>
                        <a:rPr lang="zh-CN" altLang="en-US" sz="1200" kern="0" dirty="0">
                          <a:solidFill>
                            <a:schemeClr val="tx1"/>
                          </a:solidFill>
                          <a:latin typeface="ˎ̥"/>
                          <a:ea typeface="+mn-ea"/>
                          <a:cs typeface="宋体" panose="02010600030101010101" pitchFamily="2" charset="-122"/>
                        </a:rPr>
                        <a:t>单元</a:t>
                      </a:r>
                      <a:r>
                        <a:rPr lang="en-US" altLang="zh-CN" sz="1200" kern="0" dirty="0">
                          <a:solidFill>
                            <a:schemeClr val="tx1"/>
                          </a:solidFill>
                          <a:latin typeface="ˎ̥"/>
                          <a:ea typeface="+mn-ea"/>
                          <a:cs typeface="宋体" panose="02010600030101010101" pitchFamily="2" charset="-122"/>
                        </a:rPr>
                        <a:t>103</a:t>
                      </a:r>
                      <a:r>
                        <a:rPr lang="zh-CN" altLang="en-US" sz="1200" kern="0" dirty="0">
                          <a:solidFill>
                            <a:schemeClr val="tx1"/>
                          </a:solidFill>
                          <a:latin typeface="ˎ̥"/>
                          <a:ea typeface="+mn-ea"/>
                          <a:cs typeface="宋体" panose="02010600030101010101" pitchFamily="2" charset="-122"/>
                        </a:rPr>
                        <a:t>室（清泰街的金钱巷社区南门左边）</a:t>
                      </a:r>
                      <a:endParaRPr lang="zh-CN" altLang="en-US" sz="1200" kern="100" dirty="0">
                        <a:solidFill>
                          <a:schemeClr val="tx1"/>
                        </a:solidFill>
                        <a:latin typeface="Times New Roman" panose="02020603050405020304"/>
                        <a:ea typeface="+mn-ea"/>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华家池校区新宇</a:t>
                      </a: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号楼对面小山旁</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a:t>
                      </a:r>
                      <a:r>
                        <a:rPr lang="zh-CN" sz="1200" kern="0">
                          <a:solidFill>
                            <a:srgbClr val="000000"/>
                          </a:solidFill>
                          <a:latin typeface="ˎ̥"/>
                          <a:ea typeface="宋体" panose="02010600030101010101" pitchFamily="2" charset="-122"/>
                          <a:cs typeface="宋体" panose="02010600030101010101" pitchFamily="2" charset="-122"/>
                        </a:rPr>
                        <a:t>紫金港校区蓝田宿舍北门</a:t>
                      </a: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博瑞眼镜旁</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88208527</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86759757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86436239(</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93">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13575454182</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13805776539</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13003680668</a:t>
                      </a:r>
                      <a:endParaRPr lang="zh-CN" sz="120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13205815053</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13588319234</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13250813993(</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13067882319(</a:t>
                      </a:r>
                      <a:r>
                        <a:rPr lang="zh-CN" sz="1200" kern="0">
                          <a:solidFill>
                            <a:srgbClr val="000000"/>
                          </a:solidFill>
                          <a:latin typeface="ˎ̥"/>
                          <a:ea typeface="宋体" panose="02010600030101010101" pitchFamily="2" charset="-122"/>
                          <a:cs typeface="宋体" panose="02010600030101010101" pitchFamily="2" charset="-122"/>
                        </a:rPr>
                        <a:t>紫</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Email</a:t>
                      </a: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gwg16888@163.com</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yebzh@zju.edu.cn</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Long279229808@126.com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jfy1231@163.com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050" kern="0">
                          <a:solidFill>
                            <a:srgbClr val="000000"/>
                          </a:solidFill>
                          <a:latin typeface="ˎ̥"/>
                          <a:ea typeface="宋体" panose="02010600030101010101" pitchFamily="2" charset="-122"/>
                          <a:cs typeface="宋体" panose="02010600030101010101" pitchFamily="2" charset="-122"/>
                        </a:rPr>
                        <a:t>Xiaomiao7758@163.com</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QQ</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kern="0" dirty="0">
                        <a:solidFill>
                          <a:srgbClr val="000000"/>
                        </a:solidFill>
                        <a:latin typeface="ˎ̥"/>
                        <a:ea typeface="宋体" panose="02010600030101010101" pitchFamily="2" charset="-122"/>
                        <a:cs typeface="宋体" panose="02010600030101010101" pitchFamily="2" charset="-122"/>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32841385</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730"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279229808</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22200684</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412385285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4"/>
          <p:cNvSpPr>
            <a:spLocks noGrp="1"/>
          </p:cNvSpPr>
          <p:nvPr>
            <p:ph type="title"/>
          </p:nvPr>
        </p:nvSpPr>
        <p:spPr>
          <a:xfrm>
            <a:off x="428625" y="214313"/>
            <a:ext cx="8229600" cy="1143000"/>
          </a:xfrm>
        </p:spPr>
        <p:txBody>
          <a:bodyPr vert="horz" wrap="square" lIns="0" tIns="45720" rIns="0" bIns="0" anchor="b" anchorCtr="0"/>
          <a:lstStyle/>
          <a:p>
            <a:pPr eaLnBrk="1" hangingPunct="1"/>
            <a:r>
              <a:rPr lang="zh-CN" altLang="en-US" dirty="0"/>
              <a:t>六、学位审核</a:t>
            </a:r>
            <a:endParaRPr lang="zh-CN" altLang="en-US" dirty="0"/>
          </a:p>
        </p:txBody>
      </p:sp>
      <p:sp>
        <p:nvSpPr>
          <p:cNvPr id="49154" name="内容占位符 5"/>
          <p:cNvSpPr>
            <a:spLocks noGrp="1"/>
          </p:cNvSpPr>
          <p:nvPr>
            <p:ph idx="1"/>
          </p:nvPr>
        </p:nvSpPr>
        <p:spPr/>
        <p:txBody>
          <a:bodyPr vert="horz" wrap="square" lIns="91440" tIns="45720" rIns="91440" bIns="45720" anchor="t" anchorCtr="0"/>
          <a:lstStyle/>
          <a:p>
            <a:pPr eaLnBrk="1" hangingPunct="1"/>
            <a:r>
              <a:rPr lang="zh-CN" altLang="en-US" dirty="0"/>
              <a:t>工作流程</a:t>
            </a:r>
            <a:endParaRPr lang="en-US" altLang="zh-CN" dirty="0"/>
          </a:p>
          <a:p>
            <a:pPr eaLnBrk="1" hangingPunct="1">
              <a:buNone/>
            </a:pPr>
            <a:r>
              <a:rPr lang="en-US" altLang="zh-CN" dirty="0"/>
              <a:t>1</a:t>
            </a:r>
            <a:r>
              <a:rPr lang="zh-CN" altLang="en-US" dirty="0"/>
              <a:t>、答辩材料审核</a:t>
            </a:r>
            <a:endParaRPr lang="en-US" altLang="zh-CN" dirty="0"/>
          </a:p>
          <a:p>
            <a:pPr eaLnBrk="1" hangingPunct="1">
              <a:buNone/>
            </a:pPr>
            <a:r>
              <a:rPr lang="en-US" altLang="zh-CN" dirty="0"/>
              <a:t>2</a:t>
            </a:r>
            <a:r>
              <a:rPr lang="zh-CN" altLang="en-US" dirty="0"/>
              <a:t>、网上审核</a:t>
            </a:r>
            <a:endParaRPr lang="en-US" altLang="zh-CN" dirty="0"/>
          </a:p>
          <a:p>
            <a:pPr eaLnBrk="1" hangingPunct="1">
              <a:buNone/>
            </a:pPr>
            <a:r>
              <a:rPr lang="en-US" altLang="zh-CN" dirty="0"/>
              <a:t>      </a:t>
            </a:r>
            <a:r>
              <a:rPr lang="zh-CN" altLang="en-US" dirty="0"/>
              <a:t>浙大系统：评阅结果</a:t>
            </a:r>
            <a:r>
              <a:rPr lang="en-US" altLang="zh-CN" dirty="0"/>
              <a:t>-</a:t>
            </a:r>
            <a:r>
              <a:rPr lang="zh-CN" altLang="en-US" dirty="0"/>
              <a:t>答辩结果</a:t>
            </a:r>
            <a:r>
              <a:rPr lang="en-US" altLang="zh-CN" dirty="0"/>
              <a:t>-</a:t>
            </a:r>
            <a:r>
              <a:rPr lang="zh-CN" altLang="en-US" dirty="0"/>
              <a:t>生成表决票</a:t>
            </a:r>
            <a:endParaRPr lang="en-US" altLang="zh-CN" dirty="0"/>
          </a:p>
          <a:p>
            <a:pPr eaLnBrk="1" hangingPunct="1">
              <a:buNone/>
            </a:pPr>
            <a:r>
              <a:rPr lang="en-US" altLang="zh-CN" dirty="0"/>
              <a:t>3</a:t>
            </a:r>
            <a:r>
              <a:rPr lang="zh-CN" altLang="en-US" dirty="0"/>
              <a:t>、学位委员会表决</a:t>
            </a:r>
            <a:endParaRPr lang="en-US" altLang="zh-CN" dirty="0"/>
          </a:p>
          <a:p>
            <a:pPr eaLnBrk="1" hangingPunct="1">
              <a:buNone/>
            </a:pPr>
            <a:r>
              <a:rPr lang="en-US" altLang="zh-CN" dirty="0"/>
              <a:t>4</a:t>
            </a:r>
            <a:r>
              <a:rPr lang="zh-CN" altLang="en-US" dirty="0"/>
              <a:t>、</a:t>
            </a:r>
            <a:r>
              <a:rPr lang="zh-CN" altLang="en-US" dirty="0">
                <a:solidFill>
                  <a:srgbClr val="C00000"/>
                </a:solidFill>
              </a:rPr>
              <a:t>浙大系统中上传论文终稿</a:t>
            </a:r>
            <a:r>
              <a:rPr lang="en-US" altLang="zh-CN" dirty="0">
                <a:solidFill>
                  <a:srgbClr val="C00000"/>
                </a:solidFill>
              </a:rPr>
              <a:t>--</a:t>
            </a:r>
            <a:r>
              <a:rPr lang="zh-CN" altLang="en-US" dirty="0">
                <a:solidFill>
                  <a:srgbClr val="C00000"/>
                </a:solidFill>
              </a:rPr>
              <a:t>导师审核</a:t>
            </a:r>
            <a:r>
              <a:rPr lang="en-US" altLang="zh-CN" dirty="0">
                <a:solidFill>
                  <a:srgbClr val="C00000"/>
                </a:solidFill>
              </a:rPr>
              <a:t>--</a:t>
            </a:r>
            <a:r>
              <a:rPr lang="zh-CN" altLang="en-US" dirty="0">
                <a:solidFill>
                  <a:srgbClr val="C00000"/>
                </a:solidFill>
              </a:rPr>
              <a:t>办理离校</a:t>
            </a:r>
            <a:endParaRPr lang="en-US" altLang="zh-CN" dirty="0">
              <a:solidFill>
                <a:srgbClr val="C00000"/>
              </a:solidFill>
            </a:endParaRPr>
          </a:p>
          <a:p>
            <a:pPr eaLnBrk="1" hangingPunct="1">
              <a:buNone/>
            </a:pPr>
            <a:r>
              <a:rPr lang="en-US" altLang="zh-CN" dirty="0"/>
              <a:t>5</a:t>
            </a:r>
            <a:r>
              <a:rPr lang="zh-CN" altLang="en-US" dirty="0"/>
              <a:t>、证书制作</a:t>
            </a:r>
            <a:endParaRPr lang="zh-CN" altLang="en-US" dirty="0"/>
          </a:p>
        </p:txBody>
      </p:sp>
      <p:sp>
        <p:nvSpPr>
          <p:cNvPr id="49155" name="TextBox 3"/>
          <p:cNvSpPr txBox="1"/>
          <p:nvPr/>
        </p:nvSpPr>
        <p:spPr>
          <a:xfrm>
            <a:off x="3214688" y="5143500"/>
            <a:ext cx="5214937" cy="1616075"/>
          </a:xfrm>
          <a:prstGeom prst="rect">
            <a:avLst/>
          </a:prstGeom>
          <a:solidFill>
            <a:srgbClr val="92D050"/>
          </a:solidFill>
          <a:ln w="9525">
            <a:noFill/>
          </a:ln>
        </p:spPr>
        <p:txBody>
          <a:bodyPr anchor="t" anchorCtr="0">
            <a:spAutoFit/>
          </a:bodyPr>
          <a:lstStyle/>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特批学生：答辩结果审核后上传；</a:t>
            </a:r>
            <a:endParaRPr lang="en-US" altLang="zh-CN" sz="2000" dirty="0">
              <a:latin typeface="Arial" panose="020B0604020202020204" pitchFamily="34" charset="0"/>
              <a:ea typeface="宋体" panose="02010600030101010101" pitchFamily="2" charset="-122"/>
            </a:endParaRPr>
          </a:p>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非特批学生：学位委员会表决结果录入后上传</a:t>
            </a:r>
            <a:endParaRPr lang="zh-CN" altLang="en-US" sz="2000" dirty="0">
              <a:latin typeface="Arial" panose="020B0604020202020204" pitchFamily="34" charset="0"/>
              <a:ea typeface="宋体" panose="02010600030101010101" pitchFamily="2" charset="-122"/>
            </a:endParaRPr>
          </a:p>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特别注意：请确认系统中论文信息是否为最终版本，须与论文终稿保存一致！</a:t>
            </a:r>
            <a:endParaRPr lang="zh-CN" altLang="en-US" sz="2000" dirty="0">
              <a:latin typeface="Arial" panose="020B0604020202020204" pitchFamily="34" charset="0"/>
              <a:ea typeface="宋体" panose="02010600030101010101" pitchFamily="2" charset="-122"/>
            </a:endParaRPr>
          </a:p>
        </p:txBody>
      </p:sp>
      <p:cxnSp>
        <p:nvCxnSpPr>
          <p:cNvPr id="5" name="直接箭头连接符 4"/>
          <p:cNvCxnSpPr/>
          <p:nvPr/>
        </p:nvCxnSpPr>
        <p:spPr>
          <a:xfrm rot="16200000" flipH="1">
            <a:off x="4000500" y="4786313"/>
            <a:ext cx="428625"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2"/>
          <p:cNvSpPr>
            <a:spLocks noGrp="1"/>
          </p:cNvSpPr>
          <p:nvPr>
            <p:ph type="title"/>
          </p:nvPr>
        </p:nvSpPr>
        <p:spPr>
          <a:xfrm>
            <a:off x="428625" y="357188"/>
            <a:ext cx="8229600" cy="1143000"/>
          </a:xfrm>
        </p:spPr>
        <p:txBody>
          <a:bodyPr vert="horz" wrap="square" lIns="0" tIns="45720" rIns="0" bIns="0" anchor="b" anchorCtr="0"/>
          <a:lstStyle/>
          <a:p>
            <a:pPr eaLnBrk="1" hangingPunct="1"/>
            <a:r>
              <a:rPr lang="zh-CN" altLang="en-US" sz="4400" dirty="0"/>
              <a:t>七、证书发放</a:t>
            </a:r>
            <a:endParaRPr lang="zh-CN" altLang="en-US" sz="4400" dirty="0"/>
          </a:p>
        </p:txBody>
      </p:sp>
      <p:sp>
        <p:nvSpPr>
          <p:cNvPr id="50178" name="内容占位符 3"/>
          <p:cNvSpPr>
            <a:spLocks noGrp="1"/>
          </p:cNvSpPr>
          <p:nvPr>
            <p:ph idx="1"/>
          </p:nvPr>
        </p:nvSpPr>
        <p:spPr>
          <a:xfrm>
            <a:off x="500063" y="1928813"/>
            <a:ext cx="6072187" cy="2214562"/>
          </a:xfrm>
        </p:spPr>
        <p:txBody>
          <a:bodyPr vert="horz" wrap="square" lIns="91440" tIns="45720" rIns="91440" bIns="45720" anchor="t" anchorCtr="0"/>
          <a:lstStyle/>
          <a:p>
            <a:pPr eaLnBrk="1" hangingPunct="1"/>
            <a:r>
              <a:rPr lang="zh-CN" altLang="en-US" dirty="0"/>
              <a:t>时间：</a:t>
            </a:r>
            <a:r>
              <a:rPr lang="en-US" altLang="zh-CN" dirty="0"/>
              <a:t>6</a:t>
            </a:r>
            <a:r>
              <a:rPr lang="zh-CN" altLang="en-US" dirty="0"/>
              <a:t>月底，具体按各单位通知时间</a:t>
            </a:r>
            <a:endParaRPr lang="en-US" altLang="zh-CN" dirty="0"/>
          </a:p>
          <a:p>
            <a:pPr eaLnBrk="1" hangingPunct="1"/>
            <a:r>
              <a:rPr lang="zh-CN" altLang="en-US" dirty="0"/>
              <a:t>凭离校单领证</a:t>
            </a:r>
            <a:endParaRPr lang="en-US" altLang="zh-CN" dirty="0"/>
          </a:p>
          <a:p>
            <a:pPr eaLnBrk="1" hangingPunct="1">
              <a:buNone/>
            </a:pPr>
            <a:r>
              <a:rPr lang="zh-CN" altLang="en-US" dirty="0"/>
              <a:t>     </a:t>
            </a:r>
            <a:r>
              <a:rPr lang="zh-CN" altLang="en-US" dirty="0">
                <a:solidFill>
                  <a:srgbClr val="0000FF"/>
                </a:solidFill>
              </a:rPr>
              <a:t>毕业证书</a:t>
            </a:r>
            <a:endParaRPr lang="en-US" altLang="zh-CN" dirty="0">
              <a:solidFill>
                <a:srgbClr val="0000FF"/>
              </a:solidFill>
            </a:endParaRPr>
          </a:p>
          <a:p>
            <a:pPr eaLnBrk="1" hangingPunct="1">
              <a:buNone/>
            </a:pPr>
            <a:r>
              <a:rPr lang="en-US" altLang="zh-CN" dirty="0">
                <a:solidFill>
                  <a:srgbClr val="0000FF"/>
                </a:solidFill>
              </a:rPr>
              <a:t>     </a:t>
            </a:r>
            <a:r>
              <a:rPr lang="zh-CN" altLang="en-US" dirty="0">
                <a:solidFill>
                  <a:srgbClr val="0000FF"/>
                </a:solidFill>
              </a:rPr>
              <a:t>学位证书</a:t>
            </a:r>
            <a:endParaRPr lang="en-US" altLang="zh-CN" dirty="0">
              <a:solidFill>
                <a:srgbClr val="0000FF"/>
              </a:solidFill>
            </a:endParaRPr>
          </a:p>
          <a:p>
            <a:pPr eaLnBrk="1" hangingPunct="1">
              <a:buNone/>
            </a:pPr>
            <a:r>
              <a:rPr lang="zh-CN" altLang="en-US" dirty="0">
                <a:solidFill>
                  <a:srgbClr val="0000FF"/>
                </a:solidFill>
              </a:rPr>
              <a:t>     </a:t>
            </a:r>
            <a:endParaRPr lang="en-US" altLang="zh-CN" dirty="0">
              <a:solidFill>
                <a:srgbClr val="0000FF"/>
              </a:solidFill>
            </a:endParaRPr>
          </a:p>
          <a:p>
            <a:pPr eaLnBrk="1" hangingPunct="1">
              <a:buNone/>
            </a:pPr>
            <a:endParaRPr lang="zh-CN" altLang="en-US" dirty="0">
              <a:solidFill>
                <a:srgbClr val="0000FF"/>
              </a:solidFill>
            </a:endParaRPr>
          </a:p>
        </p:txBody>
      </p:sp>
      <p:sp>
        <p:nvSpPr>
          <p:cNvPr id="50179" name="TextBox 14"/>
          <p:cNvSpPr txBox="1"/>
          <p:nvPr/>
        </p:nvSpPr>
        <p:spPr>
          <a:xfrm>
            <a:off x="642938" y="3929063"/>
            <a:ext cx="7715250" cy="2678112"/>
          </a:xfrm>
          <a:prstGeom prst="rect">
            <a:avLst/>
          </a:prstGeom>
          <a:solidFill>
            <a:srgbClr val="FFFF00"/>
          </a:solidFill>
          <a:ln w="9525">
            <a:noFill/>
          </a:ln>
        </p:spPr>
        <p:txBody>
          <a:bodyPr anchor="t" anchorCtr="0">
            <a:spAutoFit/>
          </a:bodyPr>
          <a:lstStyle/>
          <a:p>
            <a:r>
              <a:rPr lang="zh-CN" altLang="en-US" sz="2400" dirty="0">
                <a:latin typeface="Arial" panose="020B0604020202020204" pitchFamily="34" charset="0"/>
                <a:ea typeface="宋体" panose="02010600030101010101" pitchFamily="2" charset="-122"/>
              </a:rPr>
              <a:t>注意：</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1</a:t>
            </a:r>
            <a:r>
              <a:rPr lang="zh-CN" altLang="en-US" sz="2400" dirty="0">
                <a:latin typeface="Arial" panose="020B0604020202020204" pitchFamily="34" charset="0"/>
                <a:ea typeface="宋体" panose="02010600030101010101" pitchFamily="2" charset="-122"/>
              </a:rPr>
              <a:t>、制作证书的照片每年</a:t>
            </a:r>
            <a:r>
              <a:rPr lang="en-US" altLang="zh-CN" sz="2400" dirty="0">
                <a:latin typeface="Arial" panose="020B0604020202020204" pitchFamily="34" charset="0"/>
                <a:ea typeface="宋体" panose="02010600030101010101" pitchFamily="2" charset="-122"/>
              </a:rPr>
              <a:t>11</a:t>
            </a:r>
            <a:r>
              <a:rPr lang="zh-CN" altLang="en-US" sz="2400" dirty="0">
                <a:latin typeface="Arial" panose="020B0604020202020204" pitchFamily="34" charset="0"/>
                <a:ea typeface="宋体" panose="02010600030101010101" pitchFamily="2" charset="-122"/>
              </a:rPr>
              <a:t>月左右由学校统一组织拍摄，个别未拍者自行到新华社拍摄，预计需</a:t>
            </a:r>
            <a:r>
              <a:rPr lang="en-US" altLang="zh-CN" sz="2400" dirty="0">
                <a:latin typeface="Arial" panose="020B0604020202020204" pitchFamily="34" charset="0"/>
                <a:ea typeface="宋体" panose="02010600030101010101" pitchFamily="2" charset="-122"/>
              </a:rPr>
              <a:t>40</a:t>
            </a:r>
            <a:r>
              <a:rPr lang="zh-CN" altLang="en-US" sz="2400" dirty="0">
                <a:latin typeface="Arial" panose="020B0604020202020204" pitchFamily="34" charset="0"/>
                <a:ea typeface="宋体" panose="02010600030101010101" pitchFamily="2" charset="-122"/>
              </a:rPr>
              <a:t>天取回，交研究生科。</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2</a:t>
            </a:r>
            <a:r>
              <a:rPr lang="zh-CN" altLang="en-US" sz="2400" dirty="0">
                <a:latin typeface="Arial" panose="020B0604020202020204" pitchFamily="34" charset="0"/>
                <a:ea typeface="宋体" panose="02010600030101010101" pitchFamily="2" charset="-122"/>
              </a:rPr>
              <a:t>、到浙大西溪档案馆拍照存档。</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3</a:t>
            </a:r>
            <a:r>
              <a:rPr lang="zh-CN" altLang="en-US" sz="2400" dirty="0">
                <a:latin typeface="Arial" panose="020B0604020202020204" pitchFamily="34" charset="0"/>
                <a:ea typeface="宋体" panose="02010600030101010101" pitchFamily="2" charset="-122"/>
              </a:rPr>
              <a:t>、离校单上研究生科意见栏，其他项完成后自动通过</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357188" y="142875"/>
            <a:ext cx="8229600" cy="1143000"/>
          </a:xfrm>
        </p:spPr>
        <p:txBody>
          <a:bodyPr vert="horz" wrap="square" lIns="0" tIns="45720" rIns="0" bIns="0" anchor="b" anchorCtr="0"/>
          <a:lstStyle/>
          <a:p>
            <a:pPr eaLnBrk="1" hangingPunct="1"/>
            <a:r>
              <a:rPr lang="zh-CN" altLang="en-US" dirty="0"/>
              <a:t>八、其他</a:t>
            </a:r>
            <a:endParaRPr lang="zh-CN" altLang="en-US" dirty="0"/>
          </a:p>
        </p:txBody>
      </p:sp>
      <p:grpSp>
        <p:nvGrpSpPr>
          <p:cNvPr id="51202" name="组合 7"/>
          <p:cNvGrpSpPr/>
          <p:nvPr/>
        </p:nvGrpSpPr>
        <p:grpSpPr>
          <a:xfrm>
            <a:off x="2786063" y="1357313"/>
            <a:ext cx="5524500" cy="4810125"/>
            <a:chOff x="1214414" y="1285860"/>
            <a:chExt cx="5524500" cy="4810125"/>
          </a:xfrm>
        </p:grpSpPr>
        <p:pic>
          <p:nvPicPr>
            <p:cNvPr id="51203" name="Picture 3" descr="D:\My Documents\My Pictures\20150416-13.bmp"/>
            <p:cNvPicPr>
              <a:picLocks noChangeAspect="1"/>
            </p:cNvPicPr>
            <p:nvPr/>
          </p:nvPicPr>
          <p:blipFill>
            <a:blip r:embed="rId1"/>
            <a:stretch>
              <a:fillRect/>
            </a:stretch>
          </p:blipFill>
          <p:spPr>
            <a:xfrm>
              <a:off x="1214414" y="1285860"/>
              <a:ext cx="5524500" cy="4810125"/>
            </a:xfrm>
            <a:prstGeom prst="rect">
              <a:avLst/>
            </a:prstGeom>
            <a:noFill/>
            <a:ln w="9525">
              <a:noFill/>
            </a:ln>
          </p:spPr>
        </p:pic>
        <p:sp>
          <p:nvSpPr>
            <p:cNvPr id="6" name="椭圆 5"/>
            <p:cNvSpPr/>
            <p:nvPr/>
          </p:nvSpPr>
          <p:spPr bwMode="auto">
            <a:xfrm>
              <a:off x="1500164" y="4571985"/>
              <a:ext cx="571500" cy="2143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直接箭头连接符 6"/>
            <p:cNvCxnSpPr/>
            <p:nvPr/>
          </p:nvCxnSpPr>
          <p:spPr bwMode="auto">
            <a:xfrm rot="10800000">
              <a:off x="2000226" y="4786297"/>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1206" name="TextBox 8"/>
          <p:cNvSpPr txBox="1"/>
          <p:nvPr/>
        </p:nvSpPr>
        <p:spPr>
          <a:xfrm>
            <a:off x="1557338" y="2000250"/>
            <a:ext cx="800100" cy="3786188"/>
          </a:xfrm>
          <a:prstGeom prst="rect">
            <a:avLst/>
          </a:prstGeom>
          <a:noFill/>
          <a:ln w="9525">
            <a:noFill/>
          </a:ln>
        </p:spPr>
        <p:txBody>
          <a:bodyPr vert="eaVert" anchor="t" anchorCtr="0">
            <a:spAutoFit/>
          </a:bodyPr>
          <a:lstStyle/>
          <a:p>
            <a:r>
              <a:rPr lang="en-US" altLang="zh-CN" sz="4000" dirty="0">
                <a:latin typeface="Arial" panose="020B0604020202020204" pitchFamily="34" charset="0"/>
                <a:ea typeface="宋体" panose="02010600030101010101" pitchFamily="2" charset="-122"/>
              </a:rPr>
              <a:t>1.</a:t>
            </a:r>
            <a:r>
              <a:rPr lang="zh-CN" altLang="en-US" sz="4000" dirty="0">
                <a:latin typeface="Arial" panose="020B0604020202020204" pitchFamily="34" charset="0"/>
                <a:ea typeface="宋体" panose="02010600030101010101" pitchFamily="2" charset="-122"/>
              </a:rPr>
              <a:t>相关表格下载</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vert="horz" wrap="square" lIns="0" tIns="45720" rIns="0" bIns="0" anchor="b" anchorCtr="0"/>
          <a:lstStyle/>
          <a:p>
            <a:r>
              <a:rPr lang="en-US" altLang="zh-CN" sz="4000" dirty="0"/>
              <a:t>2</a:t>
            </a:r>
            <a:r>
              <a:rPr lang="zh-CN" altLang="en-US" sz="4000" dirty="0"/>
              <a:t>、不能按期毕业和授予学位的情况</a:t>
            </a:r>
            <a:endParaRPr lang="zh-CN" altLang="en-US" sz="4000" dirty="0"/>
          </a:p>
        </p:txBody>
      </p:sp>
      <p:sp>
        <p:nvSpPr>
          <p:cNvPr id="52226" name="Rectangle 3"/>
          <p:cNvSpPr>
            <a:spLocks noGrp="1"/>
          </p:cNvSpPr>
          <p:nvPr>
            <p:ph idx="1"/>
          </p:nvPr>
        </p:nvSpPr>
        <p:spPr>
          <a:xfrm>
            <a:off x="457200" y="1935163"/>
            <a:ext cx="7258050" cy="4137025"/>
          </a:xfrm>
        </p:spPr>
        <p:txBody>
          <a:bodyPr vert="horz" wrap="square" lIns="91440" tIns="45720" rIns="91440" bIns="45720" anchor="t" anchorCtr="0"/>
          <a:lstStyle/>
          <a:p>
            <a:r>
              <a:rPr lang="zh-CN" altLang="en-US" sz="2400" dirty="0"/>
              <a:t>资格审核未通过</a:t>
            </a:r>
            <a:endParaRPr lang="zh-CN" altLang="en-US" sz="2400" dirty="0"/>
          </a:p>
          <a:p>
            <a:r>
              <a:rPr lang="zh-CN" altLang="en-US" sz="2400" dirty="0"/>
              <a:t>论文评阅不合格</a:t>
            </a:r>
            <a:endParaRPr lang="zh-CN" altLang="en-US" sz="2400" dirty="0"/>
          </a:p>
          <a:p>
            <a:r>
              <a:rPr lang="zh-CN" altLang="en-US" sz="2400" dirty="0"/>
              <a:t>学位论文答辩未通过</a:t>
            </a:r>
            <a:endParaRPr lang="zh-CN" altLang="en-US" sz="2400" dirty="0"/>
          </a:p>
          <a:p>
            <a:r>
              <a:rPr lang="zh-CN" altLang="en-US" sz="2400" dirty="0"/>
              <a:t>课程特批未解除</a:t>
            </a:r>
            <a:endParaRPr lang="en-US" altLang="zh-CN" sz="2400" dirty="0"/>
          </a:p>
          <a:p>
            <a:r>
              <a:rPr lang="zh-CN" altLang="en-US" sz="2400" dirty="0"/>
              <a:t>科研特批未解除：</a:t>
            </a:r>
            <a:r>
              <a:rPr lang="zh-CN" altLang="en-US" sz="2400" dirty="0">
                <a:solidFill>
                  <a:srgbClr val="FF0000"/>
                </a:solidFill>
              </a:rPr>
              <a:t>只毕业，不授予学位</a:t>
            </a:r>
            <a:endParaRPr lang="en-US" altLang="zh-CN" sz="2400" dirty="0">
              <a:solidFill>
                <a:srgbClr val="FF0000"/>
              </a:solidFill>
            </a:endParaRPr>
          </a:p>
          <a:p>
            <a:r>
              <a:rPr lang="zh-CN" altLang="en-US" sz="2400" dirty="0"/>
              <a:t>记过以上处分：</a:t>
            </a:r>
            <a:r>
              <a:rPr lang="zh-CN" altLang="en-US" sz="2400" dirty="0">
                <a:solidFill>
                  <a:srgbClr val="FF0000"/>
                </a:solidFill>
              </a:rPr>
              <a:t>不授予学位</a:t>
            </a:r>
            <a:endParaRPr lang="en-US" altLang="zh-CN" sz="2400" dirty="0">
              <a:solidFill>
                <a:srgbClr val="FF0000"/>
              </a:solidFill>
            </a:endParaRPr>
          </a:p>
          <a:p>
            <a:r>
              <a:rPr lang="zh-CN" altLang="en-US" sz="2400" dirty="0"/>
              <a:t>专硕未通过规培考核：</a:t>
            </a:r>
            <a:r>
              <a:rPr lang="zh-CN" altLang="en-US" sz="2400" dirty="0">
                <a:solidFill>
                  <a:srgbClr val="FF0000"/>
                </a:solidFill>
              </a:rPr>
              <a:t>只毕业，不授予学位（毕业</a:t>
            </a:r>
            <a:r>
              <a:rPr lang="en-US" altLang="zh-CN" sz="2400" dirty="0">
                <a:solidFill>
                  <a:srgbClr val="FF0000"/>
                </a:solidFill>
              </a:rPr>
              <a:t>3</a:t>
            </a:r>
            <a:r>
              <a:rPr lang="zh-CN" altLang="en-US" sz="2400" dirty="0">
                <a:solidFill>
                  <a:srgbClr val="FF0000"/>
                </a:solidFill>
              </a:rPr>
              <a:t>年内通过考核，可以申请学位）</a:t>
            </a:r>
            <a:endParaRPr lang="en-US" altLang="zh-CN" sz="2400" dirty="0">
              <a:solidFill>
                <a:srgbClr val="FF0000"/>
              </a:solidFill>
            </a:endParaRPr>
          </a:p>
          <a:p>
            <a:r>
              <a:rPr lang="zh-CN" altLang="en-US" sz="2400" dirty="0">
                <a:solidFill>
                  <a:srgbClr val="0070C0"/>
                </a:solidFill>
              </a:rPr>
              <a:t>研究生管理系统信息未完善</a:t>
            </a:r>
            <a:endParaRPr lang="zh-CN" altLang="en-US" sz="2400" dirty="0">
              <a:solidFill>
                <a:srgbClr val="0070C0"/>
              </a:solidFill>
            </a:endParaRPr>
          </a:p>
          <a:p>
            <a:r>
              <a:rPr lang="zh-CN" altLang="en-US" sz="2400" dirty="0">
                <a:solidFill>
                  <a:srgbClr val="0070C0"/>
                </a:solidFill>
              </a:rPr>
              <a:t>未拍摄证书照片</a:t>
            </a:r>
            <a:endParaRPr lang="en-US" altLang="zh-C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2"/>
          <p:cNvSpPr txBox="1"/>
          <p:nvPr/>
        </p:nvSpPr>
        <p:spPr>
          <a:xfrm>
            <a:off x="5929313" y="1214438"/>
            <a:ext cx="3214687" cy="1323975"/>
          </a:xfrm>
          <a:prstGeom prst="rect">
            <a:avLst/>
          </a:prstGeom>
          <a:noFill/>
          <a:ln w="9525">
            <a:noFill/>
          </a:ln>
        </p:spPr>
        <p:txBody>
          <a:bodyPr anchor="t" anchorCtr="0">
            <a:spAutoFit/>
          </a:bodyPr>
          <a:lstStyle/>
          <a:p>
            <a:pPr algn="ctr"/>
            <a:r>
              <a:rPr lang="zh-CN" altLang="en-US" sz="4000" dirty="0">
                <a:solidFill>
                  <a:srgbClr val="FF0000"/>
                </a:solidFill>
                <a:latin typeface="Arial" panose="020B0604020202020204" pitchFamily="34" charset="0"/>
                <a:ea typeface="宋体" panose="02010600030101010101" pitchFamily="2" charset="-122"/>
              </a:rPr>
              <a:t>紫金港校区地图</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8194" name="Picture 3" descr="E:\研究生科20151018\各类ppt\紫金港地图-2.jpg"/>
          <p:cNvPicPr>
            <a:picLocks noChangeAspect="1"/>
          </p:cNvPicPr>
          <p:nvPr/>
        </p:nvPicPr>
        <p:blipFill>
          <a:blip r:embed="rId1"/>
          <a:stretch>
            <a:fillRect/>
          </a:stretch>
        </p:blipFill>
        <p:spPr>
          <a:xfrm>
            <a:off x="1500188" y="428625"/>
            <a:ext cx="4786312" cy="6351588"/>
          </a:xfrm>
          <a:prstGeom prst="rect">
            <a:avLst/>
          </a:prstGeom>
          <a:noFill/>
          <a:ln w="9525">
            <a:noFill/>
          </a:ln>
        </p:spPr>
      </p:pic>
      <p:sp>
        <p:nvSpPr>
          <p:cNvPr id="8195" name="矩形 3"/>
          <p:cNvSpPr/>
          <p:nvPr/>
        </p:nvSpPr>
        <p:spPr>
          <a:xfrm>
            <a:off x="117475" y="5546725"/>
            <a:ext cx="1422400" cy="1200150"/>
          </a:xfrm>
          <a:prstGeom prst="rect">
            <a:avLst/>
          </a:prstGeom>
          <a:noFill/>
          <a:ln w="9525">
            <a:noFill/>
          </a:ln>
        </p:spPr>
        <p:txBody>
          <a:bodyPr wrap="none" anchor="t" anchorCtr="0">
            <a:spAutoFit/>
          </a:bodyPr>
          <a:lstStyle/>
          <a:p>
            <a:r>
              <a:rPr lang="zh-CN" altLang="en-US" sz="2400" b="1" dirty="0">
                <a:latin typeface="Arial" panose="020B0604020202020204" pitchFamily="34" charset="0"/>
                <a:ea typeface="宋体" panose="02010600030101010101" pitchFamily="2" charset="-122"/>
              </a:rPr>
              <a:t>医学院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研究生科</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医綜</a:t>
            </a:r>
            <a:r>
              <a:rPr lang="en-US" altLang="zh-CN" sz="2400" b="1" dirty="0">
                <a:latin typeface="Arial" panose="020B0604020202020204" pitchFamily="34" charset="0"/>
                <a:ea typeface="宋体" panose="02010600030101010101" pitchFamily="2" charset="-122"/>
              </a:rPr>
              <a:t>602</a:t>
            </a:r>
            <a:endParaRPr lang="zh-CN" altLang="en-US" sz="2400" dirty="0">
              <a:latin typeface="Arial" panose="020B0604020202020204" pitchFamily="34" charset="0"/>
              <a:ea typeface="宋体" panose="02010600030101010101" pitchFamily="2" charset="-122"/>
            </a:endParaRPr>
          </a:p>
        </p:txBody>
      </p:sp>
      <p:sp>
        <p:nvSpPr>
          <p:cNvPr id="8196" name="矩形 4"/>
          <p:cNvSpPr/>
          <p:nvPr/>
        </p:nvSpPr>
        <p:spPr>
          <a:xfrm>
            <a:off x="0" y="3355975"/>
            <a:ext cx="1928813" cy="1200150"/>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已搬至研究生教育综合楼</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楼</a:t>
            </a:r>
            <a:endParaRPr lang="zh-CN" altLang="en-US" sz="2400" dirty="0">
              <a:latin typeface="Arial" panose="020B0604020202020204" pitchFamily="34" charset="0"/>
              <a:ea typeface="宋体" panose="02010600030101010101" pitchFamily="2" charset="-122"/>
            </a:endParaRPr>
          </a:p>
        </p:txBody>
      </p:sp>
      <p:sp>
        <p:nvSpPr>
          <p:cNvPr id="8197" name="矩形 5"/>
          <p:cNvSpPr/>
          <p:nvPr/>
        </p:nvSpPr>
        <p:spPr>
          <a:xfrm>
            <a:off x="6105525" y="4597400"/>
            <a:ext cx="2032000" cy="830263"/>
          </a:xfrm>
          <a:prstGeom prst="rect">
            <a:avLst/>
          </a:prstGeom>
          <a:noFill/>
          <a:ln w="9525">
            <a:noFill/>
          </a:ln>
        </p:spPr>
        <p:txBody>
          <a:bodyPr wrap="none" anchor="t" anchorCtr="0">
            <a:spAutoFit/>
          </a:bodyPr>
          <a:lstStyle/>
          <a:p>
            <a:r>
              <a:rPr lang="zh-CN" altLang="en-US" sz="2400" b="1" dirty="0">
                <a:latin typeface="Arial" panose="020B0604020202020204" pitchFamily="34" charset="0"/>
                <a:ea typeface="宋体" panose="02010600030101010101" pitchFamily="2" charset="-122"/>
              </a:rPr>
              <a:t>行政办事大厅</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纳米楼</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楼</a:t>
            </a:r>
            <a:endParaRPr lang="zh-CN" altLang="en-US" sz="2400" b="1" dirty="0">
              <a:latin typeface="Arial" panose="020B0604020202020204" pitchFamily="34" charset="0"/>
              <a:ea typeface="宋体" panose="02010600030101010101" pitchFamily="2" charset="-122"/>
            </a:endParaRPr>
          </a:p>
        </p:txBody>
      </p:sp>
      <p:cxnSp>
        <p:nvCxnSpPr>
          <p:cNvPr id="11" name="直接箭头连接符 10"/>
          <p:cNvCxnSpPr/>
          <p:nvPr/>
        </p:nvCxnSpPr>
        <p:spPr>
          <a:xfrm rot="10800000" flipV="1">
            <a:off x="3805238" y="4962525"/>
            <a:ext cx="2227263" cy="474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68438" y="3684588"/>
            <a:ext cx="4746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577975" y="5802313"/>
            <a:ext cx="511175" cy="219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圆角矩形 14"/>
          <p:cNvSpPr/>
          <p:nvPr/>
        </p:nvSpPr>
        <p:spPr>
          <a:xfrm>
            <a:off x="214313" y="1500188"/>
            <a:ext cx="1143000" cy="500062"/>
          </a:xfrm>
          <a:prstGeom prst="roundRect">
            <a:avLst>
              <a:gd name="adj" fmla="val 16667"/>
            </a:avLst>
          </a:prstGeom>
          <a:solidFill>
            <a:srgbClr val="FFFFCC"/>
          </a:solidFill>
          <a:ln w="9525">
            <a:noFill/>
          </a:ln>
        </p:spPr>
        <p:txBody>
          <a:bodyPr wrap="none" anchor="ctr" anchorCtr="0"/>
          <a:lstStyle/>
          <a:p>
            <a:pPr algn="ctr"/>
            <a:endParaRPr lang="zh-CN" altLang="en-US" dirty="0">
              <a:latin typeface="Arial" panose="020B0604020202020204" pitchFamily="34" charset="0"/>
              <a:ea typeface="宋体" panose="02010600030101010101" pitchFamily="2" charset="-122"/>
            </a:endParaRPr>
          </a:p>
        </p:txBody>
      </p:sp>
      <p:sp>
        <p:nvSpPr>
          <p:cNvPr id="53251" name="Rectangle 8"/>
          <p:cNvSpPr/>
          <p:nvPr/>
        </p:nvSpPr>
        <p:spPr>
          <a:xfrm>
            <a:off x="142875" y="1357313"/>
            <a:ext cx="8750300" cy="4824412"/>
          </a:xfrm>
          <a:prstGeom prst="rect">
            <a:avLst/>
          </a:prstGeom>
          <a:noFill/>
          <a:ln w="9525">
            <a:noFill/>
          </a:ln>
        </p:spPr>
        <p:txBody>
          <a:bodyPr anchor="t" anchorCtr="0"/>
          <a:lstStyle/>
          <a:p>
            <a:pPr marL="342900" indent="-342900">
              <a:spcBef>
                <a:spcPct val="20000"/>
              </a:spcBef>
            </a:pPr>
            <a:r>
              <a:rPr lang="zh-CN" altLang="en-US" sz="4000" b="1" dirty="0">
                <a:solidFill>
                  <a:srgbClr val="0000FF"/>
                </a:solidFill>
                <a:latin typeface="楷体_GB2312" panose="02010609030101010101" pitchFamily="49" charset="-122"/>
                <a:ea typeface="楷体_GB2312" panose="02010609030101010101" pitchFamily="49" charset="-122"/>
              </a:rPr>
              <a:t>网址：</a:t>
            </a:r>
            <a:r>
              <a:rPr lang="en-US" altLang="zh-CN" sz="2800" b="1" dirty="0">
                <a:solidFill>
                  <a:srgbClr val="0000FF"/>
                </a:solidFill>
                <a:latin typeface="楷体_GB2312" panose="02010609030101010101" pitchFamily="49" charset="-122"/>
                <a:ea typeface="楷体_GB2312" panose="02010609030101010101" pitchFamily="49" charset="-122"/>
              </a:rPr>
              <a:t>http://grs.zju.edu.cn</a:t>
            </a:r>
            <a:r>
              <a:rPr lang="zh-CN" altLang="en-US" sz="2800" b="1" dirty="0">
                <a:solidFill>
                  <a:srgbClr val="0000FF"/>
                </a:solidFill>
                <a:latin typeface="楷体_GB2312" panose="02010609030101010101" pitchFamily="49" charset="-122"/>
                <a:ea typeface="楷体_GB2312" panose="02010609030101010101" pitchFamily="49" charset="-122"/>
              </a:rPr>
              <a:t>（浙江大学研究生院）                                                                   </a:t>
            </a:r>
            <a:endParaRPr lang="zh-CN" altLang="en-US" sz="2800" b="1" dirty="0">
              <a:solidFill>
                <a:srgbClr val="0000FF"/>
              </a:solidFill>
              <a:latin typeface="楷体_GB2312" panose="02010609030101010101" pitchFamily="49" charset="-122"/>
              <a:ea typeface="楷体_GB2312" panose="02010609030101010101" pitchFamily="49" charset="-122"/>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     </a:t>
            </a:r>
            <a:r>
              <a:rPr lang="en-US" altLang="zh-CN" sz="2800" b="1" dirty="0">
                <a:solidFill>
                  <a:srgbClr val="FF6600"/>
                </a:solidFill>
                <a:latin typeface="楷体_GB2312" panose="02010609030101010101" pitchFamily="49" charset="-122"/>
                <a:ea typeface="楷体_GB2312" panose="02010609030101010101" pitchFamily="49" charset="-122"/>
              </a:rPr>
              <a:t>http://www.cmm.zju.edu.cn</a:t>
            </a:r>
            <a:endParaRPr lang="en-US" altLang="zh-CN" sz="2800" b="1" dirty="0">
              <a:solidFill>
                <a:srgbClr val="FF6600"/>
              </a:solidFill>
              <a:latin typeface="楷体_GB2312" panose="02010609030101010101" pitchFamily="49" charset="-122"/>
              <a:ea typeface="楷体_GB2312" panose="02010609030101010101" pitchFamily="49" charset="-122"/>
              <a:hlinkClick r:id="rId1"/>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（浙江大学医学院     医学教育    研究生教育）</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3252" name="Text Box 2" descr="PA100014"/>
          <p:cNvSpPr txBox="1"/>
          <p:nvPr/>
        </p:nvSpPr>
        <p:spPr>
          <a:xfrm>
            <a:off x="1609725" y="2066925"/>
            <a:ext cx="309563" cy="365125"/>
          </a:xfrm>
          <a:prstGeom prst="rect">
            <a:avLst/>
          </a:prstGeom>
          <a:noFill/>
          <a:ln w="9525">
            <a:noFill/>
          </a:ln>
        </p:spPr>
        <p:txBody>
          <a:bodyPr wrap="none" anchor="t" anchorCtr="0">
            <a:spAutoFit/>
          </a:bodyPr>
          <a:lstStyle/>
          <a:p>
            <a:pPr algn="ctr"/>
            <a:endParaRPr lang="zh-CN" altLang="en-US" sz="1800" b="1" dirty="0">
              <a:latin typeface="楷体_GB2312" panose="02010609030101010101" pitchFamily="49" charset="-122"/>
              <a:ea typeface="楷体_GB2312" panose="02010609030101010101" pitchFamily="49" charset="-122"/>
            </a:endParaRPr>
          </a:p>
        </p:txBody>
      </p:sp>
      <p:sp>
        <p:nvSpPr>
          <p:cNvPr id="53253" name="Rectangle 4"/>
          <p:cNvSpPr/>
          <p:nvPr/>
        </p:nvSpPr>
        <p:spPr>
          <a:xfrm>
            <a:off x="611188" y="1052513"/>
            <a:ext cx="7772400" cy="1143000"/>
          </a:xfrm>
          <a:prstGeom prst="rect">
            <a:avLst/>
          </a:prstGeom>
          <a:noFill/>
          <a:ln w="9525">
            <a:noFill/>
          </a:ln>
        </p:spPr>
        <p:txBody>
          <a:bodyPr anchor="ctr" anchorCtr="0"/>
          <a:lstStyle/>
          <a:p>
            <a:endParaRPr lang="zh-CN" altLang="en-US" sz="4400" b="1" dirty="0">
              <a:solidFill>
                <a:srgbClr val="0000FF"/>
              </a:solidFill>
              <a:latin typeface="楷体_GB2312" panose="02010609030101010101" pitchFamily="49" charset="-122"/>
              <a:ea typeface="楷体_GB2312" panose="02010609030101010101" pitchFamily="49" charset="-122"/>
            </a:endParaRPr>
          </a:p>
        </p:txBody>
      </p:sp>
      <p:sp>
        <p:nvSpPr>
          <p:cNvPr id="53254" name="Line 9"/>
          <p:cNvSpPr/>
          <p:nvPr/>
        </p:nvSpPr>
        <p:spPr>
          <a:xfrm>
            <a:off x="3779838" y="5373688"/>
            <a:ext cx="287337" cy="0"/>
          </a:xfrm>
          <a:prstGeom prst="line">
            <a:avLst/>
          </a:prstGeom>
          <a:ln w="9525">
            <a:noFill/>
          </a:ln>
        </p:spPr>
      </p:sp>
      <p:sp>
        <p:nvSpPr>
          <p:cNvPr id="53255" name="Line 10"/>
          <p:cNvSpPr/>
          <p:nvPr/>
        </p:nvSpPr>
        <p:spPr>
          <a:xfrm>
            <a:off x="3779838" y="5373688"/>
            <a:ext cx="360362" cy="0"/>
          </a:xfrm>
          <a:prstGeom prst="line">
            <a:avLst/>
          </a:prstGeom>
          <a:ln w="9525">
            <a:noFill/>
          </a:ln>
        </p:spPr>
      </p:sp>
      <p:sp>
        <p:nvSpPr>
          <p:cNvPr id="53256" name="Line 11"/>
          <p:cNvSpPr/>
          <p:nvPr/>
        </p:nvSpPr>
        <p:spPr>
          <a:xfrm>
            <a:off x="3851275" y="5373688"/>
            <a:ext cx="504825" cy="0"/>
          </a:xfrm>
          <a:prstGeom prst="line">
            <a:avLst/>
          </a:prstGeom>
          <a:ln w="9525">
            <a:noFill/>
          </a:ln>
        </p:spPr>
      </p:sp>
      <p:sp>
        <p:nvSpPr>
          <p:cNvPr id="53257" name="Line 12"/>
          <p:cNvSpPr/>
          <p:nvPr/>
        </p:nvSpPr>
        <p:spPr>
          <a:xfrm>
            <a:off x="3059832" y="2862461"/>
            <a:ext cx="576263" cy="0"/>
          </a:xfrm>
          <a:prstGeom prst="line">
            <a:avLst/>
          </a:prstGeom>
          <a:ln w="9525" cap="flat" cmpd="sng">
            <a:solidFill>
              <a:srgbClr val="0000FF"/>
            </a:solidFill>
            <a:prstDash val="solid"/>
            <a:round/>
            <a:headEnd type="none" w="med" len="med"/>
            <a:tailEnd type="triangle" w="med" len="med"/>
          </a:ln>
        </p:spPr>
      </p:sp>
      <p:sp>
        <p:nvSpPr>
          <p:cNvPr id="53258" name="Line 13"/>
          <p:cNvSpPr/>
          <p:nvPr/>
        </p:nvSpPr>
        <p:spPr>
          <a:xfrm>
            <a:off x="4860032" y="2862461"/>
            <a:ext cx="503238" cy="0"/>
          </a:xfrm>
          <a:prstGeom prst="line">
            <a:avLst/>
          </a:prstGeom>
          <a:ln w="9525" cap="flat" cmpd="sng">
            <a:solidFill>
              <a:srgbClr val="0000FF"/>
            </a:solidFill>
            <a:prstDash val="solid"/>
            <a:round/>
            <a:headEnd type="none" w="med" len="med"/>
            <a:tailEnd type="triangle" w="med" len="med"/>
          </a:ln>
        </p:spPr>
      </p:sp>
      <p:sp>
        <p:nvSpPr>
          <p:cNvPr id="53259" name="标题 1"/>
          <p:cNvSpPr txBox="1"/>
          <p:nvPr/>
        </p:nvSpPr>
        <p:spPr>
          <a:xfrm>
            <a:off x="428625" y="500063"/>
            <a:ext cx="8229600" cy="1143000"/>
          </a:xfrm>
          <a:prstGeom prst="rect">
            <a:avLst/>
          </a:prstGeom>
          <a:noFill/>
          <a:ln w="9525">
            <a:noFill/>
          </a:ln>
        </p:spPr>
        <p:txBody>
          <a:bodyPr anchor="t" anchorCtr="0"/>
          <a:lstStyle/>
          <a:p>
            <a:r>
              <a:rPr lang="en-US" altLang="zh-CN" sz="4800" dirty="0">
                <a:latin typeface="Calibri" panose="020F0502020204030204" pitchFamily="34" charset="0"/>
                <a:ea typeface="隶书" panose="02010509060101010101" pitchFamily="49" charset="-122"/>
              </a:rPr>
              <a:t>3</a:t>
            </a:r>
            <a:r>
              <a:rPr lang="zh-CN" altLang="en-US" sz="4800" dirty="0">
                <a:latin typeface="Calibri" panose="020F0502020204030204" pitchFamily="34" charset="0"/>
                <a:ea typeface="隶书" panose="02010509060101010101" pitchFamily="49" charset="-122"/>
              </a:rPr>
              <a:t>、联系方式</a:t>
            </a:r>
            <a:endParaRPr lang="zh-CN" altLang="en-US" sz="4800" dirty="0">
              <a:latin typeface="Calibri" panose="020F0502020204030204" pitchFamily="34" charset="0"/>
              <a:ea typeface="隶书" panose="020105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txBox="1"/>
          <p:nvPr/>
        </p:nvSpPr>
        <p:spPr>
          <a:xfrm>
            <a:off x="179705" y="45085"/>
            <a:ext cx="8229600" cy="602615"/>
          </a:xfrm>
          <a:prstGeom prst="rect">
            <a:avLst/>
          </a:prstGeom>
          <a:noFill/>
          <a:ln w="9525">
            <a:noFill/>
          </a:ln>
        </p:spPr>
        <p:txBody>
          <a:bodyPr anchor="t" anchorCtr="0"/>
          <a:lstStyle/>
          <a:p>
            <a:pPr eaLnBrk="0" hangingPunct="0"/>
            <a:r>
              <a:rPr lang="zh-CN" altLang="en-US" sz="5000" dirty="0">
                <a:solidFill>
                  <a:schemeClr val="tx2"/>
                </a:solidFill>
                <a:latin typeface="Calibri" panose="020F0502020204030204" pitchFamily="34" charset="0"/>
                <a:ea typeface="隶书" panose="02010509060101010101" pitchFamily="49" charset="-122"/>
              </a:rPr>
              <a:t>各系办、医院联系方式</a:t>
            </a:r>
            <a:endParaRPr lang="zh-CN" altLang="en-US" sz="5000" dirty="0">
              <a:solidFill>
                <a:schemeClr val="tx2"/>
              </a:solidFill>
              <a:latin typeface="Calibri" panose="020F0502020204030204" pitchFamily="34" charset="0"/>
              <a:ea typeface="隶书" panose="02010509060101010101" pitchFamily="49" charset="-122"/>
            </a:endParaRPr>
          </a:p>
        </p:txBody>
      </p:sp>
      <p:graphicFrame>
        <p:nvGraphicFramePr>
          <p:cNvPr id="2" name="表格 1"/>
          <p:cNvGraphicFramePr/>
          <p:nvPr>
            <p:custDataLst>
              <p:tags r:id="rId1"/>
            </p:custDataLst>
          </p:nvPr>
        </p:nvGraphicFramePr>
        <p:xfrm>
          <a:off x="323215" y="765175"/>
          <a:ext cx="4599940" cy="5283835"/>
        </p:xfrm>
        <a:graphic>
          <a:graphicData uri="http://schemas.openxmlformats.org/drawingml/2006/table">
            <a:tbl>
              <a:tblPr/>
              <a:tblGrid>
                <a:gridCol w="1062355"/>
                <a:gridCol w="876935"/>
                <a:gridCol w="2660650"/>
              </a:tblGrid>
              <a:tr h="274320">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系/医院</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联系人</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联系方式</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基础系</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高老师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0571-888208089</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gaolingling@zju.edu.cn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脑院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赵老师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0571-87076127</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yenizhao@zju.edu.cn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公卫系</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曾老师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0571-88208099</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zengyuhang@zju.edu.cn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0395">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浙一</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刘老师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0571-87231277</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zju1graduate@163.com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浙二</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王老师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0571-87784574</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zeyyyjs@163.com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邵院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但老师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800" b="0" dirty="0">
                          <a:latin typeface="宋体" panose="02010600030101010101" pitchFamily="2" charset="-122"/>
                          <a:ea typeface="宋体" panose="02010600030101010101" pitchFamily="2" charset="-122"/>
                          <a:cs typeface="宋体" panose="02010600030101010101" pitchFamily="2" charset="-122"/>
                        </a:rPr>
                        <a:t>0571-</a:t>
                      </a:r>
                      <a:r>
                        <a:rPr lang="en-US" sz="1800" b="0" dirty="0">
                          <a:latin typeface="宋体" panose="02010600030101010101" pitchFamily="2" charset="-122"/>
                          <a:ea typeface="宋体" panose="02010600030101010101" pitchFamily="2" charset="-122"/>
                          <a:cs typeface="宋体" panose="02010600030101010101" pitchFamily="2" charset="-122"/>
                        </a:rPr>
                        <a:t>86006573</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syf_yjs@163.com</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386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妇保</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汪老师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05718999867</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zdfy@zju.edu.cn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儿保</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朱老师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0571-87078641</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chjyb@zju.edu.cn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口腔</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董老师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0571-87219287 </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540105024@qq.com</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5003800" y="1052830"/>
          <a:ext cx="4051935" cy="2661285"/>
        </p:xfrm>
        <a:graphic>
          <a:graphicData uri="http://schemas.openxmlformats.org/drawingml/2006/table">
            <a:tbl>
              <a:tblPr/>
              <a:tblGrid>
                <a:gridCol w="864235"/>
                <a:gridCol w="848995"/>
                <a:gridCol w="2338705"/>
              </a:tblGrid>
              <a:tr h="82931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转化院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王老师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0571-88981576</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mengyaowang@zju.edu.cn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8675">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浙四</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吴老师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0579-89935022</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zju4hxwsq@126.com</a:t>
                      </a:r>
                      <a:endParaRPr 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3300">
                <a:tc>
                  <a:txBody>
                    <a:bodyPr/>
                    <a:lstStyle/>
                    <a:p>
                      <a:pPr indent="0">
                        <a:buNone/>
                      </a:pPr>
                      <a:r>
                        <a:rPr lang="zh-CN" altLang="en-US" sz="1800" b="0" dirty="0">
                          <a:latin typeface="宋体" panose="02010600030101010101" pitchFamily="2" charset="-122"/>
                          <a:ea typeface="宋体" panose="02010600030101010101" pitchFamily="2" charset="-122"/>
                          <a:cs typeface="宋体" panose="02010600030101010101" pitchFamily="2" charset="-122"/>
                        </a:rPr>
                        <a:t>医学院</a:t>
                      </a:r>
                      <a:r>
                        <a:rPr lang="en-US" sz="1800" b="0" dirty="0" err="1">
                          <a:latin typeface="宋体" panose="02010600030101010101" pitchFamily="2" charset="-122"/>
                          <a:ea typeface="宋体" panose="02010600030101010101" pitchFamily="2" charset="-122"/>
                          <a:cs typeface="宋体" panose="02010600030101010101" pitchFamily="2" charset="-122"/>
                        </a:rPr>
                        <a:t>研究生办</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张老师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0571-88208709</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yxyxwsq@zju.edu.cn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vert="horz" wrap="square" lIns="0" tIns="45720" rIns="0" bIns="0" anchor="b" anchorCtr="0"/>
          <a:lstStyle/>
          <a:p>
            <a:r>
              <a:rPr lang="zh-CN" altLang="en-US" dirty="0"/>
              <a:t>答辩与学位申请文件：</a:t>
            </a:r>
            <a:endParaRPr lang="zh-CN" altLang="en-US" dirty="0"/>
          </a:p>
        </p:txBody>
      </p:sp>
      <p:sp>
        <p:nvSpPr>
          <p:cNvPr id="9219" name="内容占位符 2"/>
          <p:cNvSpPr>
            <a:spLocks noGrp="1"/>
          </p:cNvSpPr>
          <p:nvPr>
            <p:ph idx="1"/>
          </p:nvPr>
        </p:nvSpPr>
        <p:spPr>
          <a:xfrm>
            <a:off x="4214813" y="5143500"/>
            <a:ext cx="4786312" cy="1422400"/>
          </a:xfrm>
        </p:spPr>
        <p:txBody>
          <a:bodyPr vert="horz" wrap="square" lIns="91440" tIns="45720" rIns="91440" bIns="45720" anchor="t" anchorCtr="0"/>
          <a:lstStyle/>
          <a:p>
            <a:r>
              <a:rPr lang="en-US" altLang="zh-CN" dirty="0"/>
              <a:t>http://www.cmm.zju.edu.cn/index.php?a=flist&amp;catid=17&amp;web=chinese</a:t>
            </a:r>
            <a:endParaRPr lang="zh-CN" altLang="en-US" dirty="0"/>
          </a:p>
        </p:txBody>
      </p:sp>
      <p:cxnSp>
        <p:nvCxnSpPr>
          <p:cNvPr id="6" name="直接连接符 5"/>
          <p:cNvCxnSpPr/>
          <p:nvPr/>
        </p:nvCxnSpPr>
        <p:spPr>
          <a:xfrm>
            <a:off x="4572000" y="3500438"/>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内容占位符 2"/>
          <p:cNvSpPr txBox="1"/>
          <p:nvPr/>
        </p:nvSpPr>
        <p:spPr>
          <a:xfrm>
            <a:off x="357188" y="2214563"/>
            <a:ext cx="3857625" cy="2714625"/>
          </a:xfrm>
          <a:prstGeom prst="rect">
            <a:avLst/>
          </a:prstGeom>
          <a:noFill/>
          <a:ln w="9525">
            <a:noFill/>
          </a:ln>
        </p:spPr>
        <p:txBody>
          <a:bodyPr anchor="t" anchorCtr="0"/>
          <a:lstStyle/>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浙江大学医学院网站</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Constantia" panose="02030602050306030303" pitchFamily="18"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教育教学</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研究生教育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工作文件</a:t>
            </a:r>
            <a:endParaRPr lang="zh-CN" altLang="en-US" sz="2600" dirty="0">
              <a:latin typeface="Constantia" panose="02030602050306030303" pitchFamily="18" charset="0"/>
              <a:ea typeface="宋体" panose="02010600030101010101" pitchFamily="2" charset="-122"/>
            </a:endParaRPr>
          </a:p>
        </p:txBody>
      </p:sp>
      <p:sp>
        <p:nvSpPr>
          <p:cNvPr id="10" name="椭圆 9"/>
          <p:cNvSpPr/>
          <p:nvPr/>
        </p:nvSpPr>
        <p:spPr bwMode="auto">
          <a:xfrm>
            <a:off x="3000375" y="471487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a:picLocks noChangeAspect="1"/>
          </p:cNvPicPr>
          <p:nvPr>
            <p:custDataLst>
              <p:tags r:id="rId1"/>
            </p:custDataLst>
          </p:nvPr>
        </p:nvPicPr>
        <p:blipFill>
          <a:blip r:embed="rId2"/>
          <a:stretch>
            <a:fillRect/>
          </a:stretch>
        </p:blipFill>
        <p:spPr>
          <a:xfrm>
            <a:off x="2771775" y="2780665"/>
            <a:ext cx="6273165" cy="36569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857250" y="642938"/>
            <a:ext cx="8472488" cy="1143000"/>
          </a:xfrm>
        </p:spPr>
        <p:txBody>
          <a:bodyPr vert="horz" wrap="square" lIns="0" tIns="45720" rIns="0" bIns="0" anchor="b" anchorCtr="0"/>
          <a:p>
            <a:pPr eaLnBrk="1" hangingPunct="1"/>
            <a:r>
              <a:rPr lang="zh-CN" altLang="en-US" dirty="0"/>
              <a:t>答辩与学位申请基本程序</a:t>
            </a:r>
            <a:endParaRPr lang="zh-CN" altLang="en-US" dirty="0"/>
          </a:p>
        </p:txBody>
      </p:sp>
      <p:graphicFrame>
        <p:nvGraphicFramePr>
          <p:cNvPr id="4" name="内容占位符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4"/>
          <p:cNvSpPr txBox="1"/>
          <p:nvPr/>
        </p:nvSpPr>
        <p:spPr>
          <a:xfrm>
            <a:off x="1428115" y="2929255"/>
            <a:ext cx="1501140" cy="662305"/>
          </a:xfrm>
          <a:prstGeom prst="rect">
            <a:avLst/>
          </a:prstGeom>
          <a:noFill/>
          <a:ln w="9525">
            <a:noFill/>
          </a:ln>
        </p:spPr>
        <p:txBody>
          <a:bodyPr anchor="t" anchorCtr="0">
            <a:noAutofit/>
          </a:bodyPr>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4" name="TextBox 5"/>
          <p:cNvSpPr txBox="1"/>
          <p:nvPr/>
        </p:nvSpPr>
        <p:spPr>
          <a:xfrm>
            <a:off x="3779838" y="2924175"/>
            <a:ext cx="1579562" cy="398780"/>
          </a:xfrm>
          <a:prstGeom prst="rect">
            <a:avLst/>
          </a:prstGeom>
          <a:noFill/>
          <a:ln w="9525">
            <a:noFill/>
          </a:ln>
        </p:spPr>
        <p:txBody>
          <a:bodyPr anchor="t" anchorCtr="0">
            <a:spAutoFit/>
          </a:bodyPr>
          <a:p>
            <a:r>
              <a:rPr lang="en-US"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
        <p:nvSpPr>
          <p:cNvPr id="10245" name="TextBox 6"/>
          <p:cNvSpPr txBox="1"/>
          <p:nvPr/>
        </p:nvSpPr>
        <p:spPr>
          <a:xfrm>
            <a:off x="6143625" y="2928938"/>
            <a:ext cx="1785938"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-5</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a:p>
            <a:endParaRPr lang="zh-CN" altLang="en-US" sz="2000" dirty="0">
              <a:latin typeface="Arial" panose="020B0604020202020204" pitchFamily="34" charset="0"/>
              <a:ea typeface="宋体" panose="02010600030101010101" pitchFamily="2" charset="-122"/>
            </a:endParaRPr>
          </a:p>
        </p:txBody>
      </p:sp>
      <p:sp>
        <p:nvSpPr>
          <p:cNvPr id="10246" name="TextBox 7"/>
          <p:cNvSpPr txBox="1"/>
          <p:nvPr/>
        </p:nvSpPr>
        <p:spPr>
          <a:xfrm>
            <a:off x="6215063" y="4643438"/>
            <a:ext cx="17145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5</a:t>
            </a:r>
            <a:r>
              <a:rPr lang="zh-CN" altLang="en-US" sz="2000" dirty="0">
                <a:latin typeface="Arial" panose="020B0604020202020204" pitchFamily="34" charset="0"/>
                <a:ea typeface="宋体" panose="02010600030101010101" pitchFamily="2" charset="-122"/>
              </a:rPr>
              <a:t>月底完成</a:t>
            </a:r>
            <a:endParaRPr lang="zh-CN" altLang="en-US" sz="2000" dirty="0">
              <a:latin typeface="Arial" panose="020B0604020202020204" pitchFamily="34" charset="0"/>
              <a:ea typeface="宋体" panose="02010600030101010101" pitchFamily="2" charset="-122"/>
            </a:endParaRPr>
          </a:p>
        </p:txBody>
      </p:sp>
      <p:sp>
        <p:nvSpPr>
          <p:cNvPr id="10247" name="TextBox 8"/>
          <p:cNvSpPr txBox="1"/>
          <p:nvPr/>
        </p:nvSpPr>
        <p:spPr>
          <a:xfrm>
            <a:off x="3857625" y="4643438"/>
            <a:ext cx="1643063"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6</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p:txBody>
      </p:sp>
      <p:sp>
        <p:nvSpPr>
          <p:cNvPr id="10248" name="TextBox 9"/>
          <p:cNvSpPr txBox="1"/>
          <p:nvPr/>
        </p:nvSpPr>
        <p:spPr>
          <a:xfrm>
            <a:off x="1428750" y="4643438"/>
            <a:ext cx="17145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6</a:t>
            </a:r>
            <a:r>
              <a:rPr lang="zh-CN" altLang="en-US" sz="2000" dirty="0">
                <a:latin typeface="Arial" panose="020B0604020202020204" pitchFamily="34" charset="0"/>
                <a:ea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9" name="TextBox 10"/>
          <p:cNvSpPr txBox="1"/>
          <p:nvPr/>
        </p:nvSpPr>
        <p:spPr>
          <a:xfrm>
            <a:off x="1785938" y="6286500"/>
            <a:ext cx="11430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6</a:t>
            </a:r>
            <a:r>
              <a:rPr lang="zh-CN" altLang="en-US" sz="2000" dirty="0">
                <a:latin typeface="Arial" panose="020B0604020202020204" pitchFamily="34" charset="0"/>
                <a:ea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50" name="TextBox 11"/>
          <p:cNvSpPr txBox="1"/>
          <p:nvPr/>
        </p:nvSpPr>
        <p:spPr>
          <a:xfrm>
            <a:off x="4143375" y="6283325"/>
            <a:ext cx="928688"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7</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vert="horz" wrap="square" lIns="0" tIns="45720" rIns="0" bIns="0" anchor="b" anchorCtr="0"/>
          <a:lstStyle/>
          <a:p>
            <a:pPr eaLnBrk="1" hangingPunct="1"/>
            <a:r>
              <a:rPr lang="zh-CN" altLang="en-US" dirty="0"/>
              <a:t>一、提交申请</a:t>
            </a:r>
            <a:endParaRPr lang="zh-CN" altLang="en-US" dirty="0"/>
          </a:p>
        </p:txBody>
      </p:sp>
      <p:sp>
        <p:nvSpPr>
          <p:cNvPr id="11266" name="内容占位符 2"/>
          <p:cNvSpPr>
            <a:spLocks noGrp="1"/>
          </p:cNvSpPr>
          <p:nvPr>
            <p:ph idx="1"/>
          </p:nvPr>
        </p:nvSpPr>
        <p:spPr>
          <a:xfrm>
            <a:off x="97790" y="1935480"/>
            <a:ext cx="5333365" cy="3771265"/>
          </a:xfrm>
        </p:spPr>
        <p:txBody>
          <a:bodyPr vert="horz" wrap="square" lIns="91440" tIns="45720" rIns="91440" bIns="45720" anchor="t" anchorCtr="0"/>
          <a:lstStyle/>
          <a:p>
            <a:pPr eaLnBrk="1" hangingPunct="1"/>
            <a:r>
              <a:rPr lang="zh-CN" altLang="en-US" dirty="0"/>
              <a:t>一年四次，3月、6月、9月、</a:t>
            </a:r>
            <a:r>
              <a:rPr lang="zh-CN" altLang="en-US" dirty="0"/>
              <a:t>12月；           </a:t>
            </a:r>
            <a:endParaRPr lang="zh-CN" altLang="en-US" dirty="0"/>
          </a:p>
          <a:p>
            <a:pPr eaLnBrk="1" hangingPunct="1">
              <a:buNone/>
            </a:pPr>
            <a:r>
              <a:rPr lang="zh-CN" altLang="en-US" b="1" dirty="0">
                <a:solidFill>
                  <a:srgbClr val="C00000"/>
                </a:solidFill>
              </a:rPr>
              <a:t>     一般提前</a:t>
            </a:r>
            <a:r>
              <a:rPr lang="en-US" altLang="zh-CN" b="1" dirty="0">
                <a:solidFill>
                  <a:srgbClr val="C00000"/>
                </a:solidFill>
              </a:rPr>
              <a:t>3</a:t>
            </a:r>
            <a:r>
              <a:rPr lang="zh-CN" altLang="en-US" b="1" dirty="0">
                <a:solidFill>
                  <a:srgbClr val="C00000"/>
                </a:solidFill>
              </a:rPr>
              <a:t>个月学院通知，提交申请（网上通知）。</a:t>
            </a:r>
            <a:endParaRPr lang="en-US" altLang="zh-CN" b="1" dirty="0">
              <a:solidFill>
                <a:srgbClr val="C00000"/>
              </a:solidFill>
            </a:endParaRPr>
          </a:p>
          <a:p>
            <a:pPr eaLnBrk="1" hangingPunct="1">
              <a:buNone/>
            </a:pPr>
            <a:r>
              <a:rPr lang="en-US" altLang="zh-CN" sz="2400" b="1" dirty="0">
                <a:solidFill>
                  <a:srgbClr val="C00000"/>
                </a:solidFill>
              </a:rPr>
              <a:t>http://www.cmm.zju.edu.cn/index.php?a=flist&amp;catid=17&amp;web=chinese</a:t>
            </a:r>
            <a:endParaRPr lang="zh-CN" altLang="en-US" sz="2400" b="1" dirty="0">
              <a:solidFill>
                <a:srgbClr val="C00000"/>
              </a:solidFill>
            </a:endParaRPr>
          </a:p>
        </p:txBody>
      </p:sp>
      <p:grpSp>
        <p:nvGrpSpPr>
          <p:cNvPr id="11267" name="组合 11"/>
          <p:cNvGrpSpPr/>
          <p:nvPr/>
        </p:nvGrpSpPr>
        <p:grpSpPr>
          <a:xfrm>
            <a:off x="5149533" y="785813"/>
            <a:ext cx="3884612" cy="5584825"/>
            <a:chOff x="5072066" y="785794"/>
            <a:chExt cx="3884748" cy="5584703"/>
          </a:xfrm>
        </p:grpSpPr>
        <p:grpSp>
          <p:nvGrpSpPr>
            <p:cNvPr id="11268" name="组合 7"/>
            <p:cNvGrpSpPr/>
            <p:nvPr/>
          </p:nvGrpSpPr>
          <p:grpSpPr>
            <a:xfrm>
              <a:off x="5286380" y="785794"/>
              <a:ext cx="3670434" cy="5584703"/>
              <a:chOff x="5286380" y="785794"/>
              <a:chExt cx="3670434" cy="5584703"/>
            </a:xfrm>
          </p:grpSpPr>
          <p:pic>
            <p:nvPicPr>
              <p:cNvPr id="11269" name="Picture 3" descr="D:\My Documents\My Pictures\20150416-1.bmp"/>
              <p:cNvPicPr>
                <a:picLocks noChangeAspect="1"/>
              </p:cNvPicPr>
              <p:nvPr/>
            </p:nvPicPr>
            <p:blipFill>
              <a:blip r:embed="rId1"/>
              <a:stretch>
                <a:fillRect/>
              </a:stretch>
            </p:blipFill>
            <p:spPr>
              <a:xfrm>
                <a:off x="5286380" y="785794"/>
                <a:ext cx="3600450" cy="3257550"/>
              </a:xfrm>
              <a:prstGeom prst="rect">
                <a:avLst/>
              </a:prstGeom>
              <a:noFill/>
              <a:ln w="9525">
                <a:noFill/>
              </a:ln>
            </p:spPr>
          </p:pic>
          <p:pic>
            <p:nvPicPr>
              <p:cNvPr id="11270" name="Picture 5" descr="D:\My Documents\My Pictures\20150416-2.bmp"/>
              <p:cNvPicPr>
                <a:picLocks noChangeAspect="1"/>
              </p:cNvPicPr>
              <p:nvPr/>
            </p:nvPicPr>
            <p:blipFill>
              <a:blip r:embed="rId2"/>
              <a:stretch>
                <a:fillRect/>
              </a:stretch>
            </p:blipFill>
            <p:spPr>
              <a:xfrm>
                <a:off x="5357818" y="3000372"/>
                <a:ext cx="3598996" cy="3370125"/>
              </a:xfrm>
              <a:prstGeom prst="rect">
                <a:avLst/>
              </a:prstGeom>
              <a:noFill/>
              <a:ln w="9525">
                <a:noFill/>
              </a:ln>
            </p:spPr>
          </p:pic>
        </p:grpSp>
        <p:sp>
          <p:nvSpPr>
            <p:cNvPr id="9" name="椭圆 8"/>
            <p:cNvSpPr/>
            <p:nvPr/>
          </p:nvSpPr>
          <p:spPr>
            <a:xfrm>
              <a:off x="5929346" y="4214719"/>
              <a:ext cx="1071600" cy="285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V="1">
              <a:off x="5072066" y="4500463"/>
              <a:ext cx="785840" cy="2143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p:nvPr>
        </p:nvSpPr>
        <p:spPr/>
        <p:txBody>
          <a:bodyPr vert="horz" wrap="square" lIns="0" tIns="45720" rIns="0" bIns="0" anchor="b" anchorCtr="0"/>
          <a:lstStyle/>
          <a:p>
            <a:r>
              <a:rPr lang="zh-CN" altLang="en-US" dirty="0"/>
              <a:t>申请资格</a:t>
            </a:r>
            <a:endParaRPr lang="zh-CN" altLang="en-US" dirty="0"/>
          </a:p>
        </p:txBody>
      </p:sp>
      <p:sp>
        <p:nvSpPr>
          <p:cNvPr id="12290" name="内容占位符 2"/>
          <p:cNvSpPr>
            <a:spLocks noGrp="1"/>
          </p:cNvSpPr>
          <p:nvPr>
            <p:ph idx="1"/>
          </p:nvPr>
        </p:nvSpPr>
        <p:spPr>
          <a:xfrm>
            <a:off x="714375" y="2357438"/>
            <a:ext cx="7972425" cy="2422525"/>
          </a:xfrm>
        </p:spPr>
        <p:txBody>
          <a:bodyPr vert="horz" wrap="square" lIns="91440" tIns="45720" rIns="91440" bIns="45720" anchor="t" anchorCtr="0"/>
          <a:lstStyle/>
          <a:p>
            <a:r>
              <a:rPr lang="en-US" altLang="zh-CN" dirty="0"/>
              <a:t>1</a:t>
            </a:r>
            <a:r>
              <a:rPr lang="zh-CN" altLang="en-US" dirty="0"/>
              <a:t>、完成相应课程学习，学分符合要求</a:t>
            </a:r>
            <a:endParaRPr lang="en-US" altLang="zh-CN" dirty="0"/>
          </a:p>
          <a:p>
            <a:r>
              <a:rPr lang="en-US" altLang="zh-CN" dirty="0"/>
              <a:t>2</a:t>
            </a:r>
            <a:r>
              <a:rPr lang="zh-CN" altLang="en-US" dirty="0"/>
              <a:t>、完成临床培养环节，通过临床考核</a:t>
            </a:r>
            <a:endParaRPr lang="en-US" altLang="zh-CN" dirty="0"/>
          </a:p>
          <a:p>
            <a:pPr>
              <a:buNone/>
            </a:pPr>
            <a:r>
              <a:rPr lang="zh-CN" altLang="en-US" sz="2000" dirty="0">
                <a:solidFill>
                  <a:srgbClr val="FF0000"/>
                </a:solidFill>
              </a:rPr>
              <a:t>（临床综合能力考核</a:t>
            </a:r>
            <a:r>
              <a:rPr lang="en-US" altLang="zh-CN" sz="2000" dirty="0">
                <a:solidFill>
                  <a:srgbClr val="FF0000"/>
                </a:solidFill>
              </a:rPr>
              <a:t>/</a:t>
            </a:r>
            <a:r>
              <a:rPr lang="zh-CN" altLang="en-US" sz="2000" dirty="0">
                <a:solidFill>
                  <a:srgbClr val="FF0000"/>
                </a:solidFill>
              </a:rPr>
              <a:t>专硕规培考核等）</a:t>
            </a:r>
            <a:endParaRPr lang="en-US" altLang="zh-CN" sz="2000" dirty="0">
              <a:solidFill>
                <a:srgbClr val="FF0000"/>
              </a:solidFill>
            </a:endParaRPr>
          </a:p>
          <a:p>
            <a:r>
              <a:rPr lang="en-US" altLang="zh-CN" dirty="0"/>
              <a:t>3</a:t>
            </a:r>
            <a:r>
              <a:rPr lang="zh-CN" altLang="en-US" dirty="0"/>
              <a:t>、达到相应的科研要求</a:t>
            </a:r>
            <a:endParaRPr lang="en-US" altLang="zh-CN" dirty="0"/>
          </a:p>
          <a:p>
            <a:r>
              <a:rPr lang="en-US" altLang="zh-CN" dirty="0"/>
              <a:t>4</a:t>
            </a:r>
            <a:r>
              <a:rPr lang="zh-CN" altLang="en-US" dirty="0"/>
              <a:t>、完成科研训练，撰写学位论文</a:t>
            </a:r>
            <a:endParaRPr lang="zh-CN" altLang="en-US" dirty="0"/>
          </a:p>
        </p:txBody>
      </p:sp>
      <p:sp>
        <p:nvSpPr>
          <p:cNvPr id="12291" name="矩形 3"/>
          <p:cNvSpPr/>
          <p:nvPr/>
        </p:nvSpPr>
        <p:spPr>
          <a:xfrm>
            <a:off x="1259205" y="5228908"/>
            <a:ext cx="5805488" cy="829945"/>
          </a:xfrm>
          <a:prstGeom prst="rect">
            <a:avLst/>
          </a:prstGeom>
          <a:solidFill>
            <a:srgbClr val="FFFF00"/>
          </a:solidFill>
          <a:ln w="9525">
            <a:noFill/>
          </a:ln>
        </p:spPr>
        <p:txBody>
          <a:bodyPr anchor="t" anchorCtr="0">
            <a:spAutoFit/>
          </a:bodyPr>
          <a:lstStyle/>
          <a:p>
            <a:r>
              <a:rPr lang="zh-CN" altLang="en-US" sz="2400" dirty="0">
                <a:latin typeface="Arial" panose="020B0604020202020204" pitchFamily="34" charset="0"/>
                <a:ea typeface="宋体" panose="02010600030101010101" pitchFamily="2" charset="-122"/>
              </a:rPr>
              <a:t>详见</a:t>
            </a:r>
            <a:r>
              <a:rPr lang="en-US" altLang="zh-CN" sz="2400" dirty="0">
                <a:latin typeface="Arial" panose="020B0604020202020204" pitchFamily="34" charset="0"/>
                <a:ea typeface="宋体" panose="02010600030101010101" pitchFamily="2" charset="-122"/>
              </a:rPr>
              <a:t>《</a:t>
            </a:r>
            <a:r>
              <a:rPr lang="en-US" altLang="zh-CN" sz="2400" dirty="0">
                <a:solidFill>
                  <a:srgbClr val="FF0000"/>
                </a:solidFill>
                <a:latin typeface="Arial" panose="020B0604020202020204" pitchFamily="34" charset="0"/>
                <a:ea typeface="宋体" panose="02010600030101010101" pitchFamily="2" charset="-122"/>
              </a:rPr>
              <a:t> 浙江大学医学院研究生学位申请实施细则（试行）（2021）</a:t>
            </a:r>
            <a:r>
              <a:rPr lang="en-US" altLang="zh-CN" sz="2400" b="1" dirty="0">
                <a:solidFill>
                  <a:srgbClr val="FF0000"/>
                </a:solidFill>
                <a:latin typeface="Arial" panose="020B0604020202020204" pitchFamily="34" charset="0"/>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p:nvPr>
        </p:nvSpPr>
        <p:spPr>
          <a:xfrm>
            <a:off x="571500" y="214313"/>
            <a:ext cx="8229600" cy="1143000"/>
          </a:xfrm>
        </p:spPr>
        <p:txBody>
          <a:bodyPr vert="horz" wrap="square" lIns="0" tIns="45720" rIns="0" bIns="0" anchor="b" anchorCtr="0"/>
          <a:lstStyle/>
          <a:p>
            <a:pPr eaLnBrk="1" hangingPunct="1"/>
            <a:r>
              <a:rPr lang="zh-CN" altLang="en-US" dirty="0"/>
              <a:t>申请材料</a:t>
            </a:r>
            <a:br>
              <a:rPr lang="en-US" altLang="zh-CN" dirty="0"/>
            </a:br>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月</a:t>
            </a:r>
            <a:r>
              <a:rPr lang="en-US" altLang="zh-CN" sz="2400" dirty="0">
                <a:solidFill>
                  <a:srgbClr val="FF0000"/>
                </a:solidFill>
              </a:rPr>
              <a:t>26</a:t>
            </a:r>
            <a:r>
              <a:rPr lang="zh-CN" altLang="en-US" sz="2400" dirty="0">
                <a:solidFill>
                  <a:srgbClr val="FF0000"/>
                </a:solidFill>
              </a:rPr>
              <a:t>日前，具体日期由系办</a:t>
            </a:r>
            <a:r>
              <a:rPr lang="en-US" altLang="zh-CN" sz="2400" dirty="0">
                <a:solidFill>
                  <a:srgbClr val="FF0000"/>
                </a:solidFill>
              </a:rPr>
              <a:t>/</a:t>
            </a:r>
            <a:r>
              <a:rPr lang="zh-CN" altLang="en-US" sz="2400" dirty="0">
                <a:solidFill>
                  <a:srgbClr val="FF0000"/>
                </a:solidFill>
              </a:rPr>
              <a:t>科教科通知。材料具体要求参见</a:t>
            </a:r>
            <a:r>
              <a:rPr lang="en-US" altLang="zh-CN" sz="2400" dirty="0">
                <a:solidFill>
                  <a:srgbClr val="FF0000"/>
                </a:solidFill>
              </a:rPr>
              <a:t>pdf</a:t>
            </a:r>
            <a:r>
              <a:rPr lang="zh-CN" altLang="en-US" sz="2400" dirty="0">
                <a:solidFill>
                  <a:srgbClr val="FF0000"/>
                </a:solidFill>
              </a:rPr>
              <a:t>版通知）</a:t>
            </a:r>
            <a:endParaRPr lang="zh-CN" altLang="en-US" sz="2400" dirty="0">
              <a:solidFill>
                <a:srgbClr val="FF0000"/>
              </a:solidFill>
            </a:endParaRPr>
          </a:p>
        </p:txBody>
      </p:sp>
      <p:sp>
        <p:nvSpPr>
          <p:cNvPr id="13314" name="内容占位符 2"/>
          <p:cNvSpPr>
            <a:spLocks noGrp="1"/>
          </p:cNvSpPr>
          <p:nvPr>
            <p:ph sz="half" idx="1"/>
          </p:nvPr>
        </p:nvSpPr>
        <p:spPr>
          <a:xfrm>
            <a:off x="500063" y="1500188"/>
            <a:ext cx="4357687" cy="3429000"/>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dirty="0">
                <a:solidFill>
                  <a:srgbClr val="C00000"/>
                </a:solidFill>
                <a:sym typeface="+mn-ea"/>
              </a:rPr>
              <a:t>（</a:t>
            </a:r>
            <a:r>
              <a:rPr lang="en-US" altLang="zh-CN" b="1" dirty="0">
                <a:solidFill>
                  <a:srgbClr val="C00000"/>
                </a:solidFill>
                <a:sym typeface="+mn-ea"/>
              </a:rPr>
              <a:t>1</a:t>
            </a:r>
            <a:r>
              <a:rPr lang="zh-CN" altLang="en-US" b="1" dirty="0">
                <a:solidFill>
                  <a:srgbClr val="C00000"/>
                </a:solidFill>
                <a:sym typeface="+mn-ea"/>
              </a:rPr>
              <a:t>）电子材料</a:t>
            </a:r>
            <a:endParaRPr lang="en-US" altLang="zh-CN"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①答辩申请报告</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②</a:t>
            </a:r>
            <a:r>
              <a:rPr lang="zh-CN" altLang="zh-CN" dirty="0">
                <a:sym typeface="+mn-ea"/>
              </a:rPr>
              <a:t>发表论文原件和全文复印件</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③</a:t>
            </a:r>
            <a:r>
              <a:rPr lang="zh-CN" altLang="zh-CN" dirty="0">
                <a:sym typeface="+mn-ea"/>
              </a:rPr>
              <a:t>论文相关证明材料</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④送审承诺书</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⑤科研特批申请材料（需要申请特批的同学提供）</a:t>
            </a: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kern="1200" dirty="0">
              <a:latin typeface="+mn-lt"/>
              <a:ea typeface="+mn-ea"/>
              <a:cs typeface="+mn-cs"/>
            </a:endParaRPr>
          </a:p>
        </p:txBody>
      </p:sp>
      <p:sp>
        <p:nvSpPr>
          <p:cNvPr id="7" name="圆角矩形 6"/>
          <p:cNvSpPr/>
          <p:nvPr/>
        </p:nvSpPr>
        <p:spPr>
          <a:xfrm>
            <a:off x="285750" y="1428750"/>
            <a:ext cx="4286250" cy="516255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6" name="内容占位符 5"/>
          <p:cNvSpPr>
            <a:spLocks noGrp="1"/>
          </p:cNvSpPr>
          <p:nvPr>
            <p:ph sz="half" idx="2"/>
          </p:nvPr>
        </p:nvSpPr>
        <p:spPr>
          <a:xfrm>
            <a:off x="5000625" y="1500188"/>
            <a:ext cx="4038600" cy="2357437"/>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solidFill>
                  <a:srgbClr val="C00000"/>
                </a:solidFill>
                <a:latin typeface="+mn-lt"/>
                <a:ea typeface="+mn-ea"/>
                <a:cs typeface="+mn-cs"/>
              </a:rPr>
              <a:t>（</a:t>
            </a:r>
            <a:r>
              <a:rPr lang="en-US" altLang="zh-CN" b="1" kern="1200" dirty="0">
                <a:solidFill>
                  <a:srgbClr val="C00000"/>
                </a:solidFill>
                <a:latin typeface="+mn-lt"/>
                <a:ea typeface="+mn-ea"/>
                <a:cs typeface="+mn-cs"/>
              </a:rPr>
              <a:t>2</a:t>
            </a:r>
            <a:r>
              <a:rPr lang="zh-CN" altLang="en-US" b="1" kern="1200" dirty="0">
                <a:solidFill>
                  <a:srgbClr val="C00000"/>
                </a:solidFill>
                <a:latin typeface="+mn-lt"/>
                <a:ea typeface="+mn-ea"/>
                <a:cs typeface="+mn-cs"/>
              </a:rPr>
              <a:t>）网上申请</a:t>
            </a:r>
            <a:endParaRPr lang="en-US" altLang="zh-CN"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endParaRPr lang="zh-CN" altLang="en-US"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研究生院管理系统</a:t>
            </a:r>
            <a:endParaRPr lang="en-US" altLang="zh-CN" b="1"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b="1" kern="1200" dirty="0">
              <a:latin typeface="+mn-lt"/>
              <a:ea typeface="+mn-ea"/>
              <a:cs typeface="+mn-cs"/>
            </a:endParaRPr>
          </a:p>
          <a:p>
            <a:pPr eaLnBrk="1" hangingPunct="1">
              <a:buClr>
                <a:srgbClr val="0BD0D9"/>
              </a:buClr>
              <a:buSzPct val="95000"/>
              <a:buFont typeface="Wingdings 2" panose="05020102010507070707" pitchFamily="18" charset="2"/>
              <a:buNone/>
            </a:pPr>
            <a:endParaRPr lang="zh-CN" altLang="en-US" kern="1200" dirty="0">
              <a:latin typeface="+mn-lt"/>
              <a:ea typeface="+mn-ea"/>
              <a:cs typeface="+mn-cs"/>
            </a:endParaRPr>
          </a:p>
        </p:txBody>
      </p:sp>
      <p:sp>
        <p:nvSpPr>
          <p:cNvPr id="12" name="圆角矩形 11"/>
          <p:cNvSpPr/>
          <p:nvPr/>
        </p:nvSpPr>
        <p:spPr>
          <a:xfrm>
            <a:off x="4786313" y="1428750"/>
            <a:ext cx="3714750" cy="2012950"/>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8" name="内容占位符 5"/>
          <p:cNvSpPr txBox="1"/>
          <p:nvPr/>
        </p:nvSpPr>
        <p:spPr>
          <a:xfrm>
            <a:off x="4929188" y="3571875"/>
            <a:ext cx="4038600" cy="2357438"/>
          </a:xfrm>
          <a:prstGeom prst="rect">
            <a:avLst/>
          </a:prstGeom>
          <a:noFill/>
          <a:ln w="9525">
            <a:noFill/>
          </a:ln>
        </p:spPr>
        <p:txBody>
          <a:bodyPr anchor="t" anchorCtr="0"/>
          <a:lstStyle/>
          <a:p>
            <a:pPr marL="273050" indent="-273050">
              <a:spcBef>
                <a:spcPct val="20000"/>
              </a:spcBef>
              <a:buClr>
                <a:srgbClr val="0BD0D9"/>
              </a:buClr>
              <a:buSzPct val="95000"/>
              <a:buFont typeface="Wingdings 2" panose="05020102010507070707" pitchFamily="18" charset="2"/>
            </a:pPr>
            <a:r>
              <a:rPr lang="zh-CN" altLang="en-US" sz="2600" b="1" dirty="0">
                <a:solidFill>
                  <a:srgbClr val="C00000"/>
                </a:solidFill>
                <a:latin typeface="Constantia" panose="02030602050306030303" pitchFamily="18" charset="0"/>
                <a:ea typeface="宋体" panose="02010600030101010101" pitchFamily="2" charset="-122"/>
              </a:rPr>
              <a:t>（</a:t>
            </a:r>
            <a:r>
              <a:rPr lang="en-US" altLang="zh-CN" sz="2600" b="1" dirty="0">
                <a:solidFill>
                  <a:srgbClr val="C00000"/>
                </a:solidFill>
                <a:latin typeface="Constantia" panose="02030602050306030303" pitchFamily="18" charset="0"/>
                <a:ea typeface="宋体" panose="02010600030101010101" pitchFamily="2" charset="-122"/>
              </a:rPr>
              <a:t>3</a:t>
            </a:r>
            <a:r>
              <a:rPr lang="zh-CN" altLang="en-US" sz="2600" b="1" dirty="0">
                <a:solidFill>
                  <a:srgbClr val="C00000"/>
                </a:solidFill>
                <a:latin typeface="Constantia" panose="02030602050306030303" pitchFamily="18" charset="0"/>
                <a:ea typeface="宋体" panose="02010600030101010101" pitchFamily="2" charset="-122"/>
              </a:rPr>
              <a:t>）特批申请</a:t>
            </a:r>
            <a:endParaRPr lang="en-US" altLang="zh-CN" sz="2600" b="1" dirty="0">
              <a:solidFill>
                <a:srgbClr val="C00000"/>
              </a:solidFill>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panose="05000000000000000000" pitchFamily="2" charset="2"/>
              <a:buChar char="l"/>
            </a:pPr>
            <a:r>
              <a:rPr lang="zh-CN" altLang="en-US" sz="2600" dirty="0">
                <a:latin typeface="Constantia" panose="02030602050306030303" pitchFamily="18" charset="0"/>
                <a:ea typeface="宋体" panose="02010600030101010101" pitchFamily="2" charset="-122"/>
              </a:rPr>
              <a:t>课程特批（丁老师，</a:t>
            </a:r>
            <a:r>
              <a:rPr lang="en-US" altLang="zh-CN" sz="2600" dirty="0">
                <a:latin typeface="Constantia" panose="02030602050306030303" pitchFamily="18" charset="0"/>
                <a:ea typeface="宋体" panose="02010600030101010101" pitchFamily="2" charset="-122"/>
              </a:rPr>
              <a:t>88208120</a:t>
            </a:r>
            <a:r>
              <a:rPr lang="zh-CN" altLang="en-US" sz="2600" dirty="0">
                <a:latin typeface="Constantia" panose="02030602050306030303" pitchFamily="18" charset="0"/>
                <a:ea typeface="宋体" panose="02010600030101010101" pitchFamily="2" charset="-122"/>
              </a:rPr>
              <a:t>）</a:t>
            </a:r>
            <a:endParaRPr lang="en-US" altLang="zh-CN" sz="2600"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panose="05000000000000000000" pitchFamily="2" charset="2"/>
              <a:buChar char="l"/>
            </a:pPr>
            <a:r>
              <a:rPr lang="zh-CN" altLang="en-US" sz="2600" dirty="0">
                <a:latin typeface="Constantia" panose="02030602050306030303" pitchFamily="18" charset="0"/>
                <a:ea typeface="宋体" panose="02010600030101010101" pitchFamily="2" charset="-122"/>
              </a:rPr>
              <a:t>科研特批（随申请材料提交）</a:t>
            </a:r>
            <a:endParaRPr lang="zh-CN" altLang="en-US" sz="2600"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en-US" altLang="zh-CN" sz="2600" b="1"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en-US" altLang="zh-CN" sz="2600" b="1"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zh-CN" altLang="en-US" sz="2600" dirty="0">
              <a:latin typeface="Constantia" panose="02030602050306030303" pitchFamily="18" charset="0"/>
              <a:ea typeface="宋体" panose="02010600030101010101" pitchFamily="2" charset="-122"/>
            </a:endParaRPr>
          </a:p>
        </p:txBody>
      </p:sp>
      <p:sp>
        <p:nvSpPr>
          <p:cNvPr id="9" name="圆角矩形 8"/>
          <p:cNvSpPr/>
          <p:nvPr/>
        </p:nvSpPr>
        <p:spPr>
          <a:xfrm>
            <a:off x="4857750" y="3571875"/>
            <a:ext cx="3714750" cy="201295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tags/tag1.xml><?xml version="1.0" encoding="utf-8"?>
<p:tagLst xmlns:p="http://schemas.openxmlformats.org/presentationml/2006/main">
  <p:tag name="KSO_WM_UNIT_PLACING_PICTURE_USER_VIEWPORT" val="{&quot;height&quot;:9015,&quot;width&quot;:15465}"/>
</p:tagLst>
</file>

<file path=ppt/tags/tag2.xml><?xml version="1.0" encoding="utf-8"?>
<p:tagLst xmlns:p="http://schemas.openxmlformats.org/presentationml/2006/main">
  <p:tag name="KSO_WM_UNIT_TABLE_BEAUTIFY" val="smartTable{f8a8f0bd-9628-4169-8def-f90b6b9f83ce}"/>
  <p:tag name="TABLE_ENDDRAG_ORIGIN_RECT" val="670*430"/>
  <p:tag name="TABLE_ENDDRAG_RECT" val="28*71*670*430"/>
</p:tagLst>
</file>

<file path=ppt/tags/tag3.xml><?xml version="1.0" encoding="utf-8"?>
<p:tagLst xmlns:p="http://schemas.openxmlformats.org/presentationml/2006/main">
  <p:tag name="KSO_WM_UNIT_TABLE_BEAUTIFY" val="smartTable{5b814a4c-ab36-4cfb-9102-520c0c39d57a}"/>
  <p:tag name="TABLE_ENDDRAG_ORIGIN_RECT" val="276*282"/>
  <p:tag name="TABLE_ENDDRAG_RECT" val="411*156*276*282"/>
</p:tagLst>
</file>

<file path=ppt/tags/tag4.xml><?xml version="1.0" encoding="utf-8"?>
<p:tagLst xmlns:p="http://schemas.openxmlformats.org/presentationml/2006/main">
  <p:tag name="COMMONDATA" val="eyJoZGlkIjoiM2Y4ODhmMmRmMzU3ZTkzZWZlMTJlODkyMmYwMGNjMDIifQ=="/>
  <p:tag name="KSO_WPP_MARK_KEY" val="e7cbc7bc-48c0-4d08-acc3-4c75cb68fb5e"/>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6593</Words>
  <Application>WPS 演示</Application>
  <PresentationFormat>全屏显示(4:3)</PresentationFormat>
  <Paragraphs>605</Paragraphs>
  <Slides>41</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41</vt:i4>
      </vt:variant>
    </vt:vector>
  </HeadingPairs>
  <TitlesOfParts>
    <vt:vector size="63" baseType="lpstr">
      <vt:lpstr>Arial</vt:lpstr>
      <vt:lpstr>宋体</vt:lpstr>
      <vt:lpstr>Wingdings</vt:lpstr>
      <vt:lpstr>Constantia</vt:lpstr>
      <vt:lpstr>Calibri</vt:lpstr>
      <vt:lpstr>隶书</vt:lpstr>
      <vt:lpstr>Wingdings 2</vt:lpstr>
      <vt:lpstr>Wingdings 2</vt:lpstr>
      <vt:lpstr>微软雅黑</vt:lpstr>
      <vt:lpstr>Arial Unicode MS</vt:lpstr>
      <vt:lpstr>Garamond</vt:lpstr>
      <vt:lpstr>FangSong_GB2312</vt:lpstr>
      <vt:lpstr>仿宋_GB2312</vt:lpstr>
      <vt:lpstr>Times New Roman</vt:lpstr>
      <vt:lpstr>华文新魏</vt:lpstr>
      <vt:lpstr>TimesNewRomanPSMT</vt:lpstr>
      <vt:lpstr>ˎ̥</vt:lpstr>
      <vt:lpstr>Segoe Print</vt:lpstr>
      <vt:lpstr>Times New Roman</vt:lpstr>
      <vt:lpstr>楷体_GB2312</vt:lpstr>
      <vt:lpstr>新宋体</vt:lpstr>
      <vt:lpstr>流畅</vt:lpstr>
      <vt:lpstr>全日制研究生论文答辩和学位申请基本程序及注意事项</vt:lpstr>
      <vt:lpstr>    本PPT内容作为参考，如有异议，以学校、学院文件和研究生教育办公室解释为准   </vt:lpstr>
      <vt:lpstr>PowerPoint 演示文稿</vt:lpstr>
      <vt:lpstr>PowerPoint 演示文稿</vt:lpstr>
      <vt:lpstr>答辩与学位申请文件：</vt:lpstr>
      <vt:lpstr>答辩与学位申请基本程序</vt:lpstr>
      <vt:lpstr>一、提交申请</vt:lpstr>
      <vt:lpstr>申请资格</vt:lpstr>
      <vt:lpstr>申请材料 （3月26日前，具体日期由系办/科教科通知。材料具体要求参见pdf版通知）</vt:lpstr>
      <vt:lpstr>影响因子查询：</vt:lpstr>
      <vt:lpstr>（2）网上申请-浙大系统 </vt:lpstr>
      <vt:lpstr>网上申请内容和要求 (3月26日前提交申请)</vt:lpstr>
      <vt:lpstr>PowerPoint 演示文稿</vt:lpstr>
      <vt:lpstr>学位申请状态</vt:lpstr>
      <vt:lpstr>论文查重</vt:lpstr>
      <vt:lpstr>(3)特批申请</vt:lpstr>
      <vt:lpstr>PowerPoint 演示文稿</vt:lpstr>
      <vt:lpstr>PowerPoint 演示文稿</vt:lpstr>
      <vt:lpstr>学院系统审核界面</vt:lpstr>
      <vt:lpstr>期刊杂志等级查询</vt:lpstr>
      <vt:lpstr>学位论文审查</vt:lpstr>
      <vt:lpstr>盲审论文要求</vt:lpstr>
      <vt:lpstr>评阅结果判定</vt:lpstr>
      <vt:lpstr>学术观点分歧裁定</vt:lpstr>
      <vt:lpstr>四、学位论文答辩（5月30日前完成）</vt:lpstr>
      <vt:lpstr>      答辩结果：系统默认是“答辩不通过”，答辩完成后，录入结果即可。</vt:lpstr>
      <vt:lpstr>五、答辩后资料上交（详见答辩通知）</vt:lpstr>
      <vt:lpstr>PowerPoint 演示文稿</vt:lpstr>
      <vt:lpstr> 硕士研究生清单 </vt:lpstr>
      <vt:lpstr>  博士研究生清单</vt:lpstr>
      <vt:lpstr>预答辩表</vt:lpstr>
      <vt:lpstr>学位申请书 （一式两份，原件）</vt:lpstr>
      <vt:lpstr>学位论文归档</vt:lpstr>
      <vt:lpstr>毕业生登记表</vt:lpstr>
      <vt:lpstr>学院建议论文制作文印店</vt:lpstr>
      <vt:lpstr>六、学位审核</vt:lpstr>
      <vt:lpstr>七、证书发放</vt:lpstr>
      <vt:lpstr>八、其他</vt:lpstr>
      <vt:lpstr>2、不能按期毕业和授予学位的情况</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ljh</dc:creator>
  <cp:lastModifiedBy>dell</cp:lastModifiedBy>
  <cp:revision>869</cp:revision>
  <dcterms:created xsi:type="dcterms:W3CDTF">2006-10-14T04:28:00Z</dcterms:created>
  <dcterms:modified xsi:type="dcterms:W3CDTF">2023-02-23T06:06:35Z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6B792977557A40BF8FC957E0C02B5354</vt:lpwstr>
  </property>
</Properties>
</file>